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  <p:sldMasterId id="2147483972" r:id="rId2"/>
    <p:sldMasterId id="2147483984" r:id="rId3"/>
  </p:sldMasterIdLst>
  <p:notesMasterIdLst>
    <p:notesMasterId r:id="rId73"/>
  </p:notesMasterIdLst>
  <p:handoutMasterIdLst>
    <p:handoutMasterId r:id="rId74"/>
  </p:handoutMasterIdLst>
  <p:sldIdLst>
    <p:sldId id="560" r:id="rId4"/>
    <p:sldId id="511" r:id="rId5"/>
    <p:sldId id="462" r:id="rId6"/>
    <p:sldId id="514" r:id="rId7"/>
    <p:sldId id="512" r:id="rId8"/>
    <p:sldId id="466" r:id="rId9"/>
    <p:sldId id="515" r:id="rId10"/>
    <p:sldId id="469" r:id="rId11"/>
    <p:sldId id="470" r:id="rId12"/>
    <p:sldId id="516" r:id="rId13"/>
    <p:sldId id="471" r:id="rId14"/>
    <p:sldId id="517" r:id="rId15"/>
    <p:sldId id="518" r:id="rId16"/>
    <p:sldId id="519" r:id="rId17"/>
    <p:sldId id="520" r:id="rId18"/>
    <p:sldId id="521" r:id="rId19"/>
    <p:sldId id="522" r:id="rId20"/>
    <p:sldId id="523" r:id="rId21"/>
    <p:sldId id="524" r:id="rId22"/>
    <p:sldId id="525" r:id="rId23"/>
    <p:sldId id="472" r:id="rId24"/>
    <p:sldId id="473" r:id="rId25"/>
    <p:sldId id="474" r:id="rId26"/>
    <p:sldId id="475" r:id="rId27"/>
    <p:sldId id="526" r:id="rId28"/>
    <p:sldId id="476" r:id="rId29"/>
    <p:sldId id="477" r:id="rId30"/>
    <p:sldId id="527" r:id="rId31"/>
    <p:sldId id="528" r:id="rId32"/>
    <p:sldId id="529" r:id="rId33"/>
    <p:sldId id="530" r:id="rId34"/>
    <p:sldId id="531" r:id="rId35"/>
    <p:sldId id="532" r:id="rId36"/>
    <p:sldId id="533" r:id="rId37"/>
    <p:sldId id="480" r:id="rId38"/>
    <p:sldId id="534" r:id="rId39"/>
    <p:sldId id="535" r:id="rId40"/>
    <p:sldId id="536" r:id="rId41"/>
    <p:sldId id="537" r:id="rId42"/>
    <p:sldId id="538" r:id="rId43"/>
    <p:sldId id="539" r:id="rId44"/>
    <p:sldId id="540" r:id="rId45"/>
    <p:sldId id="541" r:id="rId46"/>
    <p:sldId id="542" r:id="rId47"/>
    <p:sldId id="543" r:id="rId48"/>
    <p:sldId id="544" r:id="rId49"/>
    <p:sldId id="550" r:id="rId50"/>
    <p:sldId id="486" r:id="rId51"/>
    <p:sldId id="494" r:id="rId52"/>
    <p:sldId id="495" r:id="rId53"/>
    <p:sldId id="551" r:id="rId54"/>
    <p:sldId id="497" r:id="rId55"/>
    <p:sldId id="498" r:id="rId56"/>
    <p:sldId id="499" r:id="rId57"/>
    <p:sldId id="552" r:id="rId58"/>
    <p:sldId id="553" r:id="rId59"/>
    <p:sldId id="500" r:id="rId60"/>
    <p:sldId id="502" r:id="rId61"/>
    <p:sldId id="505" r:id="rId62"/>
    <p:sldId id="503" r:id="rId63"/>
    <p:sldId id="504" r:id="rId64"/>
    <p:sldId id="506" r:id="rId65"/>
    <p:sldId id="554" r:id="rId66"/>
    <p:sldId id="556" r:id="rId67"/>
    <p:sldId id="557" r:id="rId68"/>
    <p:sldId id="558" r:id="rId69"/>
    <p:sldId id="559" r:id="rId70"/>
    <p:sldId id="508" r:id="rId71"/>
    <p:sldId id="509" r:id="rId72"/>
  </p:sldIdLst>
  <p:sldSz cx="9144000" cy="6858000" type="screen4x3"/>
  <p:notesSz cx="7034213" cy="92837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33CC33"/>
    <a:srgbClr val="66CCFF"/>
    <a:srgbClr val="000000"/>
    <a:srgbClr val="990099"/>
    <a:srgbClr val="006600"/>
    <a:srgbClr val="80008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DBED569-4797-4DF1-A0F4-6AAB3CD982D8}" styleName="Estilo Claro 3 - Ênfase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Estilo Médio 4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Estilo Escuro 1 - Ênfase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Estilo Escuro 1 - Ênfas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Estilo Escuro 2 - Ênfase 3/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5005"/>
  </p:normalViewPr>
  <p:slideViewPr>
    <p:cSldViewPr>
      <p:cViewPr varScale="1">
        <p:scale>
          <a:sx n="174" d="100"/>
          <a:sy n="174" d="100"/>
        </p:scale>
        <p:origin x="192" y="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pt-BR" dirty="0" err="1"/>
              <a:t>Holdout</a:t>
            </a:r>
            <a:endParaRPr lang="pt-BR" dirty="0"/>
          </a:p>
        </c:rich>
      </c:tx>
      <c:layout>
        <c:manualLayout>
          <c:xMode val="edge"/>
          <c:yMode val="edge"/>
          <c:x val="0.376041666666667"/>
          <c:y val="4.37499999999999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Treinamento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Plan1!$A$2</c:f>
              <c:numCache>
                <c:formatCode>General</c:formatCode>
                <c:ptCount val="1"/>
              </c:numCache>
            </c:numRef>
          </c:cat>
          <c:val>
            <c:numRef>
              <c:f>Plan1!$B$2</c:f>
              <c:numCache>
                <c:formatCode>#\ ?/?</c:formatCode>
                <c:ptCount val="1"/>
                <c:pt idx="0">
                  <c:v>0.66666666666666696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47-9E44-BE9A-C0520DD1287E}"/>
            </c:ext>
          </c:extLst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Teste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Plan1!$A$2</c:f>
              <c:numCache>
                <c:formatCode>General</c:formatCode>
                <c:ptCount val="1"/>
              </c:numCache>
            </c:numRef>
          </c:cat>
          <c:val>
            <c:numRef>
              <c:f>Plan1!$C$2</c:f>
              <c:numCache>
                <c:formatCode>#\ ?/?</c:formatCode>
                <c:ptCount val="1"/>
                <c:pt idx="0">
                  <c:v>0.33333333333333298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47-9E44-BE9A-C0520DD1287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-1730755984"/>
        <c:axId val="-1730753664"/>
        <c:axId val="0"/>
      </c:bar3DChart>
      <c:catAx>
        <c:axId val="-17307559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0753664"/>
        <c:crosses val="autoZero"/>
        <c:auto val="1"/>
        <c:lblAlgn val="ctr"/>
        <c:lblOffset val="100"/>
        <c:noMultiLvlLbl val="0"/>
      </c:catAx>
      <c:valAx>
        <c:axId val="-173075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0755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635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3241" tIns="46621" rIns="93241" bIns="46621" numCol="1" anchor="t" anchorCtr="0" compatLnSpc="1">
            <a:prstTxWarp prst="textNoShape">
              <a:avLst/>
            </a:prstTxWarp>
          </a:bodyPr>
          <a:lstStyle>
            <a:lvl1pPr algn="l" defTabSz="931863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6213" y="0"/>
            <a:ext cx="3048000" cy="4635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3241" tIns="46621" rIns="93241" bIns="46621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48000" cy="4635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3241" tIns="46621" rIns="93241" bIns="46621" numCol="1" anchor="b" anchorCtr="0" compatLnSpc="1">
            <a:prstTxWarp prst="textNoShape">
              <a:avLst/>
            </a:prstTxWarp>
          </a:bodyPr>
          <a:lstStyle>
            <a:lvl1pPr algn="l" defTabSz="931863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6213" y="8820150"/>
            <a:ext cx="3048000" cy="4635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3241" tIns="46621" rIns="93241" bIns="46621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cs typeface="+mn-cs"/>
              </a:defRPr>
            </a:lvl1pPr>
          </a:lstStyle>
          <a:p>
            <a:pPr>
              <a:defRPr/>
            </a:pPr>
            <a:fld id="{366D4816-34A5-534D-8F7C-2536E033A4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550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8000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84625" y="0"/>
            <a:ext cx="3048000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307B2F5-8757-934D-A929-C6CE4F3FB9E9}" type="datetimeFigureOut">
              <a:rPr lang="en-US"/>
              <a:pPr>
                <a:defRPr/>
              </a:pPr>
              <a:t>10/19/18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69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3263" y="4410075"/>
            <a:ext cx="5627687" cy="41767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noProof="0"/>
              <a:t>Click to edit Master text styles</a:t>
            </a:r>
          </a:p>
          <a:p>
            <a:pPr lvl="1"/>
            <a:r>
              <a:rPr lang="x-none" noProof="0"/>
              <a:t>Second level</a:t>
            </a:r>
          </a:p>
          <a:p>
            <a:pPr lvl="2"/>
            <a:r>
              <a:rPr lang="x-none" noProof="0"/>
              <a:t>Third level</a:t>
            </a:r>
          </a:p>
          <a:p>
            <a:pPr lvl="3"/>
            <a:r>
              <a:rPr lang="x-none" noProof="0"/>
              <a:t>Fourth level</a:t>
            </a:r>
          </a:p>
          <a:p>
            <a:pPr lvl="4"/>
            <a:r>
              <a:rPr lang="x-none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48000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84625" y="8818563"/>
            <a:ext cx="3048000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DE01EEB-E48E-674A-A183-80D20DB85B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516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E01EEB-E48E-674A-A183-80D20DB85B2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00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AB89295-C1C4-F744-9EA2-8D655531B79F}" type="datetime1">
              <a:rPr lang="pt-BR" sz="1200">
                <a:solidFill>
                  <a:srgbClr val="000000"/>
                </a:solidFill>
              </a:rPr>
              <a:pPr eaLnBrk="1" hangingPunct="1"/>
              <a:t>19/10/2018</a:t>
            </a:fld>
            <a:endParaRPr lang="pt-BR" sz="1200">
              <a:solidFill>
                <a:srgbClr val="000000"/>
              </a:solidFill>
            </a:endParaRPr>
          </a:p>
        </p:txBody>
      </p:sp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BE1CCD5A-2016-FE41-B35A-539889C8B8F9}" type="slidenum">
              <a:rPr lang="pt-BR" sz="1200">
                <a:solidFill>
                  <a:srgbClr val="000000"/>
                </a:solidFill>
              </a:rPr>
              <a:pPr eaLnBrk="1" hangingPunct="1"/>
              <a:t>23</a:t>
            </a:fld>
            <a:endParaRPr lang="pt-BR" sz="1200">
              <a:solidFill>
                <a:srgbClr val="000000"/>
              </a:solidFill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08088" y="703263"/>
            <a:ext cx="4624387" cy="3468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216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Bootstrap</a:t>
            </a:r>
            <a:r>
              <a:rPr lang="pt-BR" baseline="0" dirty="0"/>
              <a:t> acaba superestimando o erro, </a:t>
            </a:r>
            <a:r>
              <a:rPr lang="pt-BR" baseline="0" dirty="0" err="1"/>
              <a:t>ent</a:t>
            </a:r>
            <a:r>
              <a:rPr lang="en-US" baseline="0" dirty="0" err="1"/>
              <a:t>ão</a:t>
            </a:r>
            <a:r>
              <a:rPr lang="en-US" baseline="0" dirty="0"/>
              <a:t> </a:t>
            </a:r>
            <a:r>
              <a:rPr lang="en-US" baseline="0" dirty="0" err="1"/>
              <a:t>ponderamos</a:t>
            </a:r>
            <a:r>
              <a:rPr lang="en-US" baseline="0" dirty="0"/>
              <a:t> com o </a:t>
            </a:r>
            <a:r>
              <a:rPr lang="en-US" baseline="0" dirty="0" err="1"/>
              <a:t>erro</a:t>
            </a:r>
            <a:r>
              <a:rPr lang="en-US" baseline="0" dirty="0"/>
              <a:t> de </a:t>
            </a:r>
            <a:r>
              <a:rPr lang="en-US" baseline="0" dirty="0" err="1"/>
              <a:t>treinamento</a:t>
            </a:r>
            <a:r>
              <a:rPr lang="en-US" baseline="0" dirty="0"/>
              <a:t> (que </a:t>
            </a:r>
            <a:r>
              <a:rPr lang="en-US" baseline="0" dirty="0" err="1"/>
              <a:t>subestima</a:t>
            </a:r>
            <a:r>
              <a:rPr lang="en-US" baseline="0" dirty="0"/>
              <a:t> o </a:t>
            </a:r>
            <a:r>
              <a:rPr lang="en-US" baseline="0" dirty="0" err="1"/>
              <a:t>erro</a:t>
            </a:r>
            <a:r>
              <a:rPr lang="en-US" baseline="0" dirty="0"/>
              <a:t>) para </a:t>
            </a:r>
            <a:r>
              <a:rPr lang="en-US" baseline="0" dirty="0" err="1"/>
              <a:t>ajustar</a:t>
            </a:r>
            <a:r>
              <a:rPr lang="en-US" baseline="0" dirty="0"/>
              <a:t> o bootstrap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E01EEB-E48E-674A-A183-80D20DB85B2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86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Informalmente, melhor classificador</a:t>
            </a:r>
            <a:r>
              <a:rPr lang="pt-BR" baseline="0" dirty="0"/>
              <a:t> </a:t>
            </a:r>
            <a:r>
              <a:rPr lang="en-US" baseline="0" dirty="0" err="1"/>
              <a:t>é</a:t>
            </a:r>
            <a:r>
              <a:rPr lang="en-US" baseline="0" dirty="0"/>
              <a:t> </a:t>
            </a:r>
            <a:r>
              <a:rPr lang="en-US" baseline="0" dirty="0" err="1"/>
              <a:t>aquele</a:t>
            </a:r>
            <a:r>
              <a:rPr lang="en-US" baseline="0" dirty="0"/>
              <a:t> que </a:t>
            </a:r>
            <a:r>
              <a:rPr lang="en-US" baseline="0" dirty="0" err="1"/>
              <a:t>está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a </a:t>
            </a:r>
            <a:r>
              <a:rPr lang="en-US" baseline="0" dirty="0" err="1"/>
              <a:t>noroeste</a:t>
            </a:r>
            <a:r>
              <a:rPr lang="en-US" baseline="0" dirty="0"/>
              <a:t>;</a:t>
            </a:r>
          </a:p>
          <a:p>
            <a:r>
              <a:rPr lang="en-US" baseline="0" dirty="0" err="1"/>
              <a:t>Classificadores</a:t>
            </a:r>
            <a:r>
              <a:rPr lang="en-US" baseline="0" dirty="0"/>
              <a:t> do canto inferior </a:t>
            </a:r>
            <a:r>
              <a:rPr lang="en-US" baseline="0" dirty="0" err="1"/>
              <a:t>esquerdo</a:t>
            </a:r>
            <a:r>
              <a:rPr lang="en-US" baseline="0" dirty="0"/>
              <a:t> </a:t>
            </a:r>
            <a:r>
              <a:rPr lang="en-US" baseline="0" dirty="0" err="1"/>
              <a:t>são</a:t>
            </a:r>
            <a:r>
              <a:rPr lang="en-US" baseline="0" dirty="0"/>
              <a:t> </a:t>
            </a:r>
            <a:r>
              <a:rPr lang="en-US" baseline="0" dirty="0" err="1"/>
              <a:t>conservadores</a:t>
            </a:r>
            <a:r>
              <a:rPr lang="en-US" baseline="0" dirty="0"/>
              <a:t> (</a:t>
            </a:r>
            <a:r>
              <a:rPr lang="en-US" baseline="0" dirty="0" err="1"/>
              <a:t>só</a:t>
            </a:r>
            <a:r>
              <a:rPr lang="en-US" baseline="0" dirty="0"/>
              <a:t> </a:t>
            </a:r>
            <a:r>
              <a:rPr lang="en-US" baseline="0" dirty="0" err="1"/>
              <a:t>classificam</a:t>
            </a:r>
            <a:r>
              <a:rPr lang="en-US" baseline="0" dirty="0"/>
              <a:t> </a:t>
            </a:r>
            <a:r>
              <a:rPr lang="en-US" baseline="0" dirty="0" err="1"/>
              <a:t>objeto</a:t>
            </a:r>
            <a:r>
              <a:rPr lang="en-US" baseline="0" dirty="0"/>
              <a:t> </a:t>
            </a:r>
            <a:r>
              <a:rPr lang="en-US" baseline="0" dirty="0" err="1"/>
              <a:t>como</a:t>
            </a:r>
            <a:r>
              <a:rPr lang="en-US" baseline="0" dirty="0"/>
              <a:t> </a:t>
            </a:r>
            <a:r>
              <a:rPr lang="en-US" baseline="0" dirty="0" err="1"/>
              <a:t>sendo</a:t>
            </a:r>
            <a:r>
              <a:rPr lang="en-US" baseline="0" dirty="0"/>
              <a:t> </a:t>
            </a:r>
            <a:r>
              <a:rPr lang="en-US" baseline="0" dirty="0" err="1"/>
              <a:t>positivo</a:t>
            </a:r>
            <a:r>
              <a:rPr lang="en-US" baseline="0" dirty="0"/>
              <a:t> se </a:t>
            </a:r>
            <a:r>
              <a:rPr lang="en-US" baseline="0" dirty="0" err="1"/>
              <a:t>tiverem</a:t>
            </a:r>
            <a:r>
              <a:rPr lang="en-US" baseline="0" dirty="0"/>
              <a:t> fortes </a:t>
            </a:r>
            <a:r>
              <a:rPr lang="en-US" baseline="0" dirty="0" err="1"/>
              <a:t>evidências</a:t>
            </a:r>
            <a:r>
              <a:rPr lang="en-US" baseline="0" dirty="0"/>
              <a:t>);</a:t>
            </a:r>
          </a:p>
          <a:p>
            <a:r>
              <a:rPr lang="en-US" baseline="0" dirty="0" err="1"/>
              <a:t>Classificadores</a:t>
            </a:r>
            <a:r>
              <a:rPr lang="en-US" baseline="0" dirty="0"/>
              <a:t> do canto superior </a:t>
            </a:r>
            <a:r>
              <a:rPr lang="en-US" baseline="0" dirty="0" err="1"/>
              <a:t>direito</a:t>
            </a:r>
            <a:r>
              <a:rPr lang="en-US" baseline="0" dirty="0"/>
              <a:t> </a:t>
            </a:r>
            <a:r>
              <a:rPr lang="en-US" baseline="0" dirty="0" err="1"/>
              <a:t>são</a:t>
            </a:r>
            <a:r>
              <a:rPr lang="en-US" baseline="0" dirty="0"/>
              <a:t> </a:t>
            </a:r>
            <a:r>
              <a:rPr lang="en-US" baseline="0" dirty="0" err="1"/>
              <a:t>liberais</a:t>
            </a:r>
            <a:r>
              <a:rPr lang="en-US" baseline="0" dirty="0"/>
              <a:t> (</a:t>
            </a:r>
            <a:r>
              <a:rPr lang="en-US" baseline="0" dirty="0" err="1"/>
              <a:t>classificam</a:t>
            </a:r>
            <a:r>
              <a:rPr lang="en-US" baseline="0" dirty="0"/>
              <a:t> </a:t>
            </a:r>
            <a:r>
              <a:rPr lang="en-US" baseline="0" dirty="0" err="1"/>
              <a:t>objeto</a:t>
            </a:r>
            <a:r>
              <a:rPr lang="en-US" baseline="0" dirty="0"/>
              <a:t> </a:t>
            </a:r>
            <a:r>
              <a:rPr lang="en-US" baseline="0" dirty="0" err="1"/>
              <a:t>como</a:t>
            </a:r>
            <a:r>
              <a:rPr lang="en-US" baseline="0" dirty="0"/>
              <a:t> </a:t>
            </a:r>
            <a:r>
              <a:rPr lang="en-US" baseline="0" dirty="0" err="1"/>
              <a:t>sendo</a:t>
            </a:r>
            <a:r>
              <a:rPr lang="en-US" baseline="0" dirty="0"/>
              <a:t> </a:t>
            </a:r>
            <a:r>
              <a:rPr lang="en-US" baseline="0" dirty="0" err="1"/>
              <a:t>positivo</a:t>
            </a:r>
            <a:r>
              <a:rPr lang="en-US" baseline="0" dirty="0"/>
              <a:t> com </a:t>
            </a:r>
            <a:r>
              <a:rPr lang="en-US" baseline="0" dirty="0" err="1"/>
              <a:t>pouca</a:t>
            </a:r>
            <a:r>
              <a:rPr lang="en-US" baseline="0" dirty="0"/>
              <a:t> </a:t>
            </a:r>
            <a:r>
              <a:rPr lang="en-US" baseline="0" dirty="0" err="1"/>
              <a:t>evidência</a:t>
            </a:r>
            <a:r>
              <a:rPr lang="en-US" baseline="0" dirty="0"/>
              <a:t>, sob </a:t>
            </a:r>
            <a:r>
              <a:rPr lang="en-US" baseline="0" dirty="0" err="1"/>
              <a:t>pena</a:t>
            </a:r>
            <a:r>
              <a:rPr lang="en-US" baseline="0" dirty="0"/>
              <a:t> de </a:t>
            </a:r>
            <a:r>
              <a:rPr lang="en-US" baseline="0" dirty="0" err="1"/>
              <a:t>alta</a:t>
            </a:r>
            <a:r>
              <a:rPr lang="en-US" baseline="0" dirty="0"/>
              <a:t> taxa de </a:t>
            </a:r>
            <a:r>
              <a:rPr lang="en-US" baseline="0" dirty="0" err="1"/>
              <a:t>alarmes</a:t>
            </a:r>
            <a:r>
              <a:rPr lang="en-US" baseline="0" dirty="0"/>
              <a:t> </a:t>
            </a:r>
            <a:r>
              <a:rPr lang="en-US" baseline="0" dirty="0" err="1"/>
              <a:t>falsos</a:t>
            </a:r>
            <a:r>
              <a:rPr lang="en-US" baseline="0" dirty="0"/>
              <a:t>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E01EEB-E48E-674A-A183-80D20DB85B2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59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E01EEB-E48E-674A-A183-80D20DB85B2F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10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E01EEB-E48E-674A-A183-80D20DB85B2F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120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1013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306626AD-B761-4E41-9E4D-C10E0DF44CF1}" type="slidenum">
              <a:rPr lang="en-US" sz="1200"/>
              <a:pPr eaLnBrk="1" hangingPunct="1"/>
              <a:t>69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00836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721965BC-C6FB-3746-BA99-7DDFDCF5D133}" type="datetime1">
              <a:rPr lang="pt-BR" sz="1200">
                <a:solidFill>
                  <a:srgbClr val="000000"/>
                </a:solidFill>
              </a:rPr>
              <a:pPr eaLnBrk="1" hangingPunct="1"/>
              <a:t>19/10/2018</a:t>
            </a:fld>
            <a:endParaRPr lang="pt-BR" sz="1200">
              <a:solidFill>
                <a:srgbClr val="000000"/>
              </a:solidFill>
            </a:endParaRPr>
          </a:p>
        </p:txBody>
      </p:sp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7EEB8B3A-690C-CD4E-8CA9-A9CA2BB209C0}" type="slidenum">
              <a:rPr lang="pt-BR" sz="1200">
                <a:solidFill>
                  <a:srgbClr val="000000"/>
                </a:solidFill>
              </a:rPr>
              <a:pPr eaLnBrk="1" hangingPunct="1"/>
              <a:t>6</a:t>
            </a:fld>
            <a:endParaRPr lang="pt-BR" sz="1200">
              <a:solidFill>
                <a:srgbClr val="000000"/>
              </a:solidFill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08088" y="703263"/>
            <a:ext cx="4624387" cy="3468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160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721965BC-C6FB-3746-BA99-7DDFDCF5D133}" type="datetime1">
              <a:rPr lang="pt-BR" sz="1200">
                <a:solidFill>
                  <a:srgbClr val="000000"/>
                </a:solidFill>
              </a:rPr>
              <a:pPr eaLnBrk="1" hangingPunct="1"/>
              <a:t>19/10/2018</a:t>
            </a:fld>
            <a:endParaRPr lang="pt-BR" sz="1200">
              <a:solidFill>
                <a:srgbClr val="000000"/>
              </a:solidFill>
            </a:endParaRPr>
          </a:p>
        </p:txBody>
      </p:sp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7EEB8B3A-690C-CD4E-8CA9-A9CA2BB209C0}" type="slidenum">
              <a:rPr lang="pt-BR" sz="1200">
                <a:solidFill>
                  <a:srgbClr val="000000"/>
                </a:solidFill>
              </a:rPr>
              <a:pPr eaLnBrk="1" hangingPunct="1"/>
              <a:t>7</a:t>
            </a:fld>
            <a:endParaRPr lang="pt-BR" sz="1200">
              <a:solidFill>
                <a:srgbClr val="000000"/>
              </a:solidFill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08088" y="703263"/>
            <a:ext cx="4624387" cy="3468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33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0C6DA2E-5EE8-6E4D-AEED-00140C131993}" type="datetime1">
              <a:rPr lang="pt-BR" sz="1200">
                <a:solidFill>
                  <a:srgbClr val="000000"/>
                </a:solidFill>
              </a:rPr>
              <a:pPr eaLnBrk="1" hangingPunct="1"/>
              <a:t>19/10/2018</a:t>
            </a:fld>
            <a:endParaRPr lang="pt-BR" sz="1200">
              <a:solidFill>
                <a:srgbClr val="000000"/>
              </a:solidFill>
            </a:endParaRPr>
          </a:p>
        </p:txBody>
      </p:sp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FE33B3E0-F6DA-5942-94B7-29B95CB4E15C}" type="slidenum">
              <a:rPr lang="pt-BR" sz="1200">
                <a:solidFill>
                  <a:srgbClr val="000000"/>
                </a:solidFill>
              </a:rPr>
              <a:pPr eaLnBrk="1" hangingPunct="1"/>
              <a:t>8</a:t>
            </a:fld>
            <a:endParaRPr lang="pt-BR" sz="1200">
              <a:solidFill>
                <a:srgbClr val="000000"/>
              </a:solidFill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08088" y="703263"/>
            <a:ext cx="4624387" cy="3468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073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8EB9227B-1097-3F47-8DBD-C6B408DD2555}" type="datetime1">
              <a:rPr lang="pt-BR" sz="1200">
                <a:solidFill>
                  <a:srgbClr val="000000"/>
                </a:solidFill>
              </a:rPr>
              <a:pPr eaLnBrk="1" hangingPunct="1"/>
              <a:t>19/10/2018</a:t>
            </a:fld>
            <a:endParaRPr lang="pt-BR" sz="1200">
              <a:solidFill>
                <a:srgbClr val="000000"/>
              </a:solidFill>
            </a:endParaRPr>
          </a:p>
        </p:txBody>
      </p:sp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E845F157-F360-2B4E-BF47-D12F099A70BF}" type="slidenum">
              <a:rPr lang="pt-BR" sz="1200">
                <a:solidFill>
                  <a:srgbClr val="000000"/>
                </a:solidFill>
              </a:rPr>
              <a:pPr eaLnBrk="1" hangingPunct="1"/>
              <a:t>9</a:t>
            </a:fld>
            <a:endParaRPr lang="pt-BR" sz="1200">
              <a:solidFill>
                <a:srgbClr val="000000"/>
              </a:solidFill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08088" y="703263"/>
            <a:ext cx="4624387" cy="3468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763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AD3CC23-5B44-2848-A068-9118C695C257}" type="datetime1">
              <a:rPr lang="pt-BR" sz="1200">
                <a:solidFill>
                  <a:srgbClr val="000000"/>
                </a:solidFill>
              </a:rPr>
              <a:pPr eaLnBrk="1" hangingPunct="1"/>
              <a:t>19/10/2018</a:t>
            </a:fld>
            <a:endParaRPr lang="pt-BR" sz="1200">
              <a:solidFill>
                <a:srgbClr val="000000"/>
              </a:solidFill>
            </a:endParaRPr>
          </a:p>
        </p:txBody>
      </p:sp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D27D5BD-E256-DB49-8FC4-9195FD802481}" type="slidenum">
              <a:rPr lang="pt-BR" sz="1200">
                <a:solidFill>
                  <a:srgbClr val="000000"/>
                </a:solidFill>
              </a:rPr>
              <a:pPr eaLnBrk="1" hangingPunct="1"/>
              <a:t>11</a:t>
            </a:fld>
            <a:endParaRPr lang="pt-BR" sz="1200">
              <a:solidFill>
                <a:srgbClr val="000000"/>
              </a:solidFill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08088" y="703263"/>
            <a:ext cx="4624387" cy="3468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165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9AD3CC23-5B44-2848-A068-9118C695C257}" type="datetime1">
              <a:rPr lang="pt-BR" sz="1200">
                <a:solidFill>
                  <a:srgbClr val="000000"/>
                </a:solidFill>
              </a:rPr>
              <a:pPr eaLnBrk="1" hangingPunct="1"/>
              <a:t>19/10/2018</a:t>
            </a:fld>
            <a:endParaRPr lang="pt-BR" sz="1200">
              <a:solidFill>
                <a:srgbClr val="000000"/>
              </a:solidFill>
            </a:endParaRPr>
          </a:p>
        </p:txBody>
      </p:sp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AD27D5BD-E256-DB49-8FC4-9195FD802481}" type="slidenum">
              <a:rPr lang="pt-BR" sz="1200">
                <a:solidFill>
                  <a:srgbClr val="000000"/>
                </a:solidFill>
              </a:rPr>
              <a:pPr eaLnBrk="1" hangingPunct="1"/>
              <a:t>12</a:t>
            </a:fld>
            <a:endParaRPr lang="pt-BR" sz="1200">
              <a:solidFill>
                <a:srgbClr val="000000"/>
              </a:solidFill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08088" y="703263"/>
            <a:ext cx="4624387" cy="3468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072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281BE333-D609-8A41-99E5-F2CC7092487C}" type="datetime1">
              <a:rPr lang="pt-BR" sz="1200">
                <a:solidFill>
                  <a:srgbClr val="000000"/>
                </a:solidFill>
              </a:rPr>
              <a:pPr eaLnBrk="1" hangingPunct="1"/>
              <a:t>19/10/2018</a:t>
            </a:fld>
            <a:endParaRPr lang="pt-BR" sz="1200">
              <a:solidFill>
                <a:srgbClr val="000000"/>
              </a:solidFill>
            </a:endParaRPr>
          </a:p>
        </p:txBody>
      </p:sp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628E2221-1B1F-FF43-B8A6-CB59F4529D5C}" type="slidenum">
              <a:rPr lang="pt-BR" sz="1200">
                <a:solidFill>
                  <a:srgbClr val="000000"/>
                </a:solidFill>
              </a:rPr>
              <a:pPr eaLnBrk="1" hangingPunct="1"/>
              <a:t>21</a:t>
            </a:fld>
            <a:endParaRPr lang="pt-BR" sz="1200">
              <a:solidFill>
                <a:srgbClr val="000000"/>
              </a:solidFill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08088" y="703263"/>
            <a:ext cx="4624387" cy="3468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51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Paper</a:t>
            </a:r>
            <a:r>
              <a:rPr lang="pt-BR" dirty="0"/>
              <a:t> com mais de 2000 citações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E01EEB-E48E-674A-A183-80D20DB85B2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65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8D9F6700-A5CE-0646-9022-A4EBD2CC983D}" type="datetime1">
              <a:rPr lang="en-US"/>
              <a:pPr>
                <a:defRPr/>
              </a:pPr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André de Carvalho - ICMC/USP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3474288E-7303-8949-BA99-4C7E99C98BDE}" type="slidenum">
              <a:rPr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0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  <a:cs typeface="ＭＳ Ｐゴシック" charset="0"/>
              </a:defRPr>
            </a:lvl1pPr>
          </a:lstStyle>
          <a:p>
            <a:pPr>
              <a:defRPr/>
            </a:pPr>
            <a:fld id="{D1EF9D3F-EE5C-3243-89E1-7172255D7A9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9483902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  <a:cs typeface="ＭＳ Ｐゴシック" charset="0"/>
              </a:defRPr>
            </a:lvl1pPr>
          </a:lstStyle>
          <a:p>
            <a:pPr>
              <a:defRPr/>
            </a:pPr>
            <a:fld id="{C3DC890C-EF2E-5142-BF79-2A026BDC9A2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8034758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  <a:cs typeface="ＭＳ Ｐゴシック" charset="0"/>
              </a:defRPr>
            </a:lvl1pPr>
          </a:lstStyle>
          <a:p>
            <a:pPr>
              <a:defRPr/>
            </a:pPr>
            <a:fld id="{DA0209A8-3D0A-E24A-AEB5-BD2500FACE98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7274267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  <a:cs typeface="ＭＳ Ｐゴシック" charset="0"/>
              </a:defRPr>
            </a:lvl1pPr>
          </a:lstStyle>
          <a:p>
            <a:pPr>
              <a:defRPr/>
            </a:pPr>
            <a:fld id="{E3755DE7-3189-2A4F-8F40-459580F9DCD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9895228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  <a:cs typeface="ＭＳ Ｐゴシック" charset="0"/>
              </a:defRPr>
            </a:lvl1pPr>
          </a:lstStyle>
          <a:p>
            <a:pPr>
              <a:defRPr/>
            </a:pPr>
            <a:fld id="{3723CAC5-F0A5-E64D-932C-F54E6402D32D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975062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>
                  <a:defRPr/>
                </a:pPr>
                <a:endParaRPr lang="en-US" sz="2000">
                  <a:solidFill>
                    <a:srgbClr val="000000"/>
                  </a:solidFill>
                  <a:latin typeface="Tahoma" charset="0"/>
                  <a:cs typeface="+mn-cs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>
                  <a:defRPr/>
                </a:pPr>
                <a:endParaRPr lang="en-US" sz="2000">
                  <a:solidFill>
                    <a:srgbClr val="000000"/>
                  </a:solidFill>
                  <a:latin typeface="Tahoma" charset="0"/>
                  <a:cs typeface="+mn-cs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>
                  <a:defRPr/>
                </a:pPr>
                <a:endParaRPr lang="en-US" sz="2000">
                  <a:solidFill>
                    <a:srgbClr val="000000"/>
                  </a:solidFill>
                  <a:latin typeface="Tahoma" charset="0"/>
                  <a:cs typeface="+mn-cs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>
                  <a:defRPr/>
                </a:pPr>
                <a:endParaRPr lang="en-US" sz="2000">
                  <a:solidFill>
                    <a:srgbClr val="000000"/>
                  </a:solidFill>
                  <a:latin typeface="Tahoma" charset="0"/>
                  <a:cs typeface="+mn-cs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defRPr/>
              </a:pPr>
              <a:endParaRPr lang="en-US" sz="2000">
                <a:solidFill>
                  <a:srgbClr val="000000"/>
                </a:solidFill>
                <a:latin typeface="Tahoma" charset="0"/>
                <a:cs typeface="+mn-cs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defRPr/>
              </a:pPr>
              <a:endParaRPr lang="en-US" sz="2000">
                <a:solidFill>
                  <a:srgbClr val="000000"/>
                </a:solidFill>
                <a:latin typeface="Tahoma" charset="0"/>
                <a:cs typeface="+mn-cs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defRPr/>
              </a:pPr>
              <a:endParaRPr lang="en-US" sz="2000">
                <a:solidFill>
                  <a:srgbClr val="000000"/>
                </a:solidFill>
                <a:latin typeface="Tahoma" charset="0"/>
                <a:cs typeface="+mn-cs"/>
              </a:endParaRPr>
            </a:p>
          </p:txBody>
        </p:sp>
      </p:grpSp>
      <p:sp>
        <p:nvSpPr>
          <p:cNvPr id="72090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noProof="0"/>
              <a:t>Clique para editar o estilo do título mestre</a:t>
            </a:r>
          </a:p>
        </p:txBody>
      </p:sp>
      <p:sp>
        <p:nvSpPr>
          <p:cNvPr id="72090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charset="0"/>
              <a:buNone/>
              <a:defRPr/>
            </a:lvl1pPr>
          </a:lstStyle>
          <a:p>
            <a:pPr lvl="0"/>
            <a:r>
              <a:rPr lang="pt-BR" noProof="0"/>
              <a:t>Clique para editar o estilo do subtítulo mestre</a:t>
            </a:r>
          </a:p>
        </p:txBody>
      </p:sp>
      <p:sp>
        <p:nvSpPr>
          <p:cNvPr id="14" name="Rectangle 1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Times New Roman" charset="0"/>
                <a:cs typeface="ＭＳ Ｐゴシック" charset="0"/>
              </a:defRPr>
            </a:lvl1pPr>
          </a:lstStyle>
          <a:p>
            <a:pPr>
              <a:defRPr/>
            </a:pPr>
            <a:fld id="{0D955E00-AD18-6641-AFCE-49613B14F0D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6050008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  <a:cs typeface="ＭＳ Ｐゴシック" charset="0"/>
              </a:defRPr>
            </a:lvl1pPr>
          </a:lstStyle>
          <a:p>
            <a:pPr>
              <a:defRPr/>
            </a:pPr>
            <a:fld id="{4EEF0D93-B201-214E-82CF-A40186B59EC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6532073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  <a:cs typeface="ＭＳ Ｐゴシック" charset="0"/>
              </a:defRPr>
            </a:lvl1pPr>
          </a:lstStyle>
          <a:p>
            <a:pPr>
              <a:defRPr/>
            </a:pPr>
            <a:fld id="{E1561E21-7432-A146-AF10-C5AD55AA715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526627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  <a:cs typeface="ＭＳ Ｐゴシック" charset="0"/>
              </a:defRPr>
            </a:lvl1pPr>
          </a:lstStyle>
          <a:p>
            <a:pPr>
              <a:defRPr/>
            </a:pPr>
            <a:fld id="{CD114480-B3AC-0C44-9614-4614759215A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0305428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  <a:cs typeface="ＭＳ Ｐゴシック" charset="0"/>
              </a:defRPr>
            </a:lvl1pPr>
          </a:lstStyle>
          <a:p>
            <a:pPr>
              <a:defRPr/>
            </a:pPr>
            <a:fld id="{E9BDD463-AF67-7C4D-B85E-E0C921039F1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330964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546BB3F5-75E3-FF44-887E-F396F6058217}" type="datetime1">
              <a:rPr lang="en-US"/>
              <a:pPr>
                <a:defRPr/>
              </a:pPr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André de Carvalho - ICMC/USP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DDCA1406-6C19-4543-AFC9-ECE099C7E894}" type="slidenum">
              <a:rPr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510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  <a:cs typeface="ＭＳ Ｐゴシック" charset="0"/>
              </a:defRPr>
            </a:lvl1pPr>
          </a:lstStyle>
          <a:p>
            <a:pPr>
              <a:defRPr/>
            </a:pPr>
            <a:fld id="{07392C24-3DE7-F743-8BBB-0305394BF72D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7585917"/>
      </p:ext>
    </p:extLst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  <a:cs typeface="ＭＳ Ｐゴシック" charset="0"/>
              </a:defRPr>
            </a:lvl1pPr>
          </a:lstStyle>
          <a:p>
            <a:pPr>
              <a:defRPr/>
            </a:pPr>
            <a:fld id="{AA4AC01A-A30F-C843-9A95-A5B6036A61BD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9157401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  <a:cs typeface="ＭＳ Ｐゴシック" charset="0"/>
              </a:defRPr>
            </a:lvl1pPr>
          </a:lstStyle>
          <a:p>
            <a:pPr>
              <a:defRPr/>
            </a:pPr>
            <a:fld id="{99E605FB-286B-B44A-8C52-E14B0FA65143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510665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  <a:cs typeface="ＭＳ Ｐゴシック" charset="0"/>
              </a:defRPr>
            </a:lvl1pPr>
          </a:lstStyle>
          <a:p>
            <a:pPr>
              <a:defRPr/>
            </a:pPr>
            <a:fld id="{0ACF6294-8015-B642-A70F-515CF424980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8126799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  <a:cs typeface="ＭＳ Ｐゴシック" charset="0"/>
              </a:defRPr>
            </a:lvl1pPr>
          </a:lstStyle>
          <a:p>
            <a:pPr>
              <a:defRPr/>
            </a:pPr>
            <a:fld id="{34A343F5-7C8B-4F4B-A444-B1D3A54A6BF7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9626430"/>
      </p:ext>
    </p:extLst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  <a:cs typeface="ＭＳ Ｐゴシック" charset="0"/>
              </a:defRPr>
            </a:lvl1pPr>
          </a:lstStyle>
          <a:p>
            <a:pPr>
              <a:defRPr/>
            </a:pPr>
            <a:fld id="{3D186BFA-F9D6-D148-A77E-A7EB3C1DF8C1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656519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16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>
                  <a:defRPr/>
                </a:pPr>
                <a:endParaRPr lang="en-US" sz="2000">
                  <a:solidFill>
                    <a:srgbClr val="000000"/>
                  </a:solidFill>
                  <a:latin typeface="Tahoma" charset="0"/>
                  <a:cs typeface="+mn-cs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>
                  <a:defRPr/>
                </a:pPr>
                <a:endParaRPr lang="en-US" sz="2000">
                  <a:solidFill>
                    <a:srgbClr val="000000"/>
                  </a:solidFill>
                  <a:latin typeface="Tahoma" charset="0"/>
                  <a:cs typeface="+mn-cs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>
                  <a:defRPr/>
                </a:pPr>
                <a:endParaRPr lang="en-US" sz="2000">
                  <a:solidFill>
                    <a:srgbClr val="000000"/>
                  </a:solidFill>
                  <a:latin typeface="Tahoma" charset="0"/>
                  <a:cs typeface="+mn-cs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>
                  <a:defRPr/>
                </a:pPr>
                <a:endParaRPr lang="en-US" sz="2000">
                  <a:solidFill>
                    <a:srgbClr val="000000"/>
                  </a:solidFill>
                  <a:latin typeface="Tahoma" charset="0"/>
                  <a:cs typeface="+mn-cs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defRPr/>
              </a:pPr>
              <a:endParaRPr lang="en-US" sz="2000">
                <a:solidFill>
                  <a:srgbClr val="000000"/>
                </a:solidFill>
                <a:latin typeface="Tahoma" charset="0"/>
                <a:cs typeface="+mn-cs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defRPr/>
              </a:pPr>
              <a:endParaRPr lang="en-US" sz="2000">
                <a:solidFill>
                  <a:srgbClr val="000000"/>
                </a:solidFill>
                <a:latin typeface="Tahoma" charset="0"/>
                <a:cs typeface="+mn-cs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defRPr/>
              </a:pPr>
              <a:endParaRPr lang="en-US" sz="2000">
                <a:solidFill>
                  <a:srgbClr val="000000"/>
                </a:solidFill>
                <a:latin typeface="Tahoma" charset="0"/>
                <a:cs typeface="+mn-cs"/>
              </a:endParaRPr>
            </a:p>
          </p:txBody>
        </p:sp>
      </p:grpSp>
      <p:sp>
        <p:nvSpPr>
          <p:cNvPr id="72090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 noProof="0"/>
              <a:t>Clique para editar o estilo do título mestre</a:t>
            </a:r>
          </a:p>
        </p:txBody>
      </p:sp>
      <p:sp>
        <p:nvSpPr>
          <p:cNvPr id="72090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charset="0"/>
              <a:buNone/>
              <a:defRPr/>
            </a:lvl1pPr>
          </a:lstStyle>
          <a:p>
            <a:pPr lvl="0"/>
            <a:r>
              <a:rPr lang="pt-BR" noProof="0"/>
              <a:t>Clique para editar o estilo do subtítulo mestre</a:t>
            </a:r>
          </a:p>
        </p:txBody>
      </p:sp>
      <p:sp>
        <p:nvSpPr>
          <p:cNvPr id="14" name="Rectangle 1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Times New Roman" charset="0"/>
                <a:cs typeface="ＭＳ Ｐゴシック" charset="0"/>
              </a:defRPr>
            </a:lvl1pPr>
          </a:lstStyle>
          <a:p>
            <a:pPr>
              <a:defRPr/>
            </a:pPr>
            <a:fld id="{8C380453-ABAC-A344-97ED-5AB353685EE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1476548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imes New Roman" charset="0"/>
                <a:cs typeface="ＭＳ Ｐゴシック" charset="0"/>
              </a:defRPr>
            </a:lvl1pPr>
          </a:lstStyle>
          <a:p>
            <a:pPr>
              <a:defRPr/>
            </a:pPr>
            <a:fld id="{65B303BC-498D-104A-A194-42F7A3BF98C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0913701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cs typeface="ＭＳ Ｐゴシック" charset="0"/>
              </a:defRPr>
            </a:lvl1pPr>
          </a:lstStyle>
          <a:p>
            <a:pPr>
              <a:defRPr/>
            </a:pPr>
            <a:fld id="{795D3A29-47A4-5443-9927-18F13B170191}" type="datetime1">
              <a:rPr lang="en-US"/>
              <a:pPr>
                <a:defRPr/>
              </a:pPr>
              <a:t>10/19/18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pt-BR"/>
              <a:t>André de Carvalho - ICMC/USP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charset="0"/>
                <a:cs typeface="ＭＳ Ｐゴシック" charset="0"/>
              </a:defRPr>
            </a:lvl1pPr>
          </a:lstStyle>
          <a:p>
            <a:pPr>
              <a:defRPr/>
            </a:pPr>
            <a:fld id="{93D2034E-D8BF-6B43-B60E-1646EBE355EB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2410823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cs typeface="ＭＳ Ｐゴシック" charset="0"/>
              </a:defRPr>
            </a:lvl1pPr>
          </a:lstStyle>
          <a:p>
            <a:pPr>
              <a:defRPr/>
            </a:pPr>
            <a:fld id="{E338454B-546F-5C4E-9B4A-9DCEC939FA7B}" type="datetime1">
              <a:rPr lang="en-US"/>
              <a:pPr>
                <a:defRPr/>
              </a:pPr>
              <a:t>10/19/18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pt-BR"/>
              <a:t>André de Carvalho - ICMC/USP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charset="0"/>
                <a:cs typeface="ＭＳ Ｐゴシック" charset="0"/>
              </a:defRPr>
            </a:lvl1pPr>
          </a:lstStyle>
          <a:p>
            <a:pPr>
              <a:defRPr/>
            </a:pPr>
            <a:fld id="{D602B54A-5CAF-8749-8998-D1032A076ED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8717647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cs typeface="ＭＳ Ｐゴシック" charset="0"/>
              </a:defRPr>
            </a:lvl1pPr>
          </a:lstStyle>
          <a:p>
            <a:pPr>
              <a:defRPr/>
            </a:pPr>
            <a:fld id="{D4108D7B-6BAF-E44A-8305-7177AC08D91C}" type="datetime1">
              <a:rPr lang="en-US"/>
              <a:pPr>
                <a:defRPr/>
              </a:pPr>
              <a:t>10/19/18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pt-BR"/>
              <a:t>André de Carvalho - ICMC/USP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charset="0"/>
                <a:cs typeface="ＭＳ Ｐゴシック" charset="0"/>
              </a:defRPr>
            </a:lvl1pPr>
          </a:lstStyle>
          <a:p>
            <a:pPr>
              <a:defRPr/>
            </a:pPr>
            <a:fld id="{64F200A4-01C3-694B-ADAA-724E64CA4F0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8007084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cs typeface="ＭＳ Ｐゴシック" charset="0"/>
              </a:defRPr>
            </a:lvl1pPr>
          </a:lstStyle>
          <a:p>
            <a:pPr>
              <a:defRPr/>
            </a:pPr>
            <a:fld id="{1044E8B9-6821-5245-B7CD-8C4835B6B28C}" type="datetime1">
              <a:rPr lang="en-US"/>
              <a:pPr>
                <a:defRPr/>
              </a:pPr>
              <a:t>10/19/18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pt-BR"/>
              <a:t>André de Carvalho - ICMC/USP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charset="0"/>
                <a:cs typeface="ＭＳ Ｐゴシック" charset="0"/>
              </a:defRPr>
            </a:lvl1pPr>
          </a:lstStyle>
          <a:p>
            <a:pPr>
              <a:defRPr/>
            </a:pPr>
            <a:fld id="{E1B95870-7AA1-914D-92AA-A4F45368B5F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466406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4572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00BDBA13-B9F9-F748-A415-84D19DB62369}" type="datetime1">
              <a:rPr lang="en-US"/>
              <a:pPr>
                <a:defRPr/>
              </a:pPr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André de Carvalho - ICMC/USP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4572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F7A1031C-CFB8-1641-95F1-87B3980B82BA}" type="slidenum">
              <a:rPr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3" r:id="rId1"/>
    <p:sldLayoutId id="2147484464" r:id="rId2"/>
    <p:sldLayoutId id="2147484487" r:id="rId3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kumimoji="1" lang="en-US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719875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kumimoji="1" lang="en-US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719876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kumimoji="1" lang="en-US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719877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kumimoji="1" lang="en-US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719878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kumimoji="1" lang="en-US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719879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kumimoji="1" lang="en-US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719880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kumimoji="1" lang="en-US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71988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71988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1988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ahoma" charset="0"/>
                <a:cs typeface="+mn-cs"/>
              </a:defRPr>
            </a:lvl1pPr>
          </a:lstStyle>
          <a:p>
            <a:pPr>
              <a:defRPr/>
            </a:pPr>
            <a:fld id="{8515098C-E4E7-C44A-BAC3-1FB87D87ED4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5" r:id="rId1"/>
    <p:sldLayoutId id="2147484466" r:id="rId2"/>
    <p:sldLayoutId id="2147484467" r:id="rId3"/>
    <p:sldLayoutId id="2147484468" r:id="rId4"/>
    <p:sldLayoutId id="2147484469" r:id="rId5"/>
    <p:sldLayoutId id="2147484470" r:id="rId6"/>
    <p:sldLayoutId id="2147484471" r:id="rId7"/>
    <p:sldLayoutId id="2147484472" r:id="rId8"/>
    <p:sldLayoutId id="2147484473" r:id="rId9"/>
    <p:sldLayoutId id="2147484474" r:id="rId10"/>
    <p:sldLayoutId id="2147484475" r:id="rId11"/>
  </p:sldLayoutIdLst>
  <p:transition spd="slow"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0"/>
        <a:buChar char="n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0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kumimoji="1" lang="en-US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719875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kumimoji="1" lang="en-US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719876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kumimoji="1" lang="en-US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719877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kumimoji="1" lang="en-US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719878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kumimoji="1" lang="en-US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719879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kumimoji="1" lang="en-US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719880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kumimoji="1" lang="en-US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71988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71988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1988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ahoma" charset="0"/>
                <a:cs typeface="+mn-cs"/>
              </a:defRPr>
            </a:lvl1pPr>
          </a:lstStyle>
          <a:p>
            <a:pPr>
              <a:defRPr/>
            </a:pPr>
            <a:fld id="{BA87EE7D-7719-1F40-A2B8-EBE3BEFE879C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7" r:id="rId2"/>
    <p:sldLayoutId id="2147484478" r:id="rId3"/>
    <p:sldLayoutId id="2147484479" r:id="rId4"/>
    <p:sldLayoutId id="2147484480" r:id="rId5"/>
    <p:sldLayoutId id="2147484481" r:id="rId6"/>
    <p:sldLayoutId id="2147484482" r:id="rId7"/>
    <p:sldLayoutId id="2147484483" r:id="rId8"/>
    <p:sldLayoutId id="2147484484" r:id="rId9"/>
    <p:sldLayoutId id="2147484485" r:id="rId10"/>
    <p:sldLayoutId id="2147484486" r:id="rId11"/>
  </p:sldLayoutIdLst>
  <p:transition spd="slow"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0"/>
        <a:buChar char="n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0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0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3.png"/><Relationship Id="rId17" Type="http://schemas.openxmlformats.org/officeDocument/2006/relationships/image" Target="../media/image25.png"/><Relationship Id="rId2" Type="http://schemas.openxmlformats.org/officeDocument/2006/relationships/image" Target="../media/image12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7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248" y="723900"/>
            <a:ext cx="4492752" cy="39288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8690" y="1835703"/>
            <a:ext cx="4934838" cy="2670856"/>
          </a:xfrm>
        </p:spPr>
        <p:txBody>
          <a:bodyPr>
            <a:normAutofit fontScale="90000"/>
          </a:bodyPr>
          <a:lstStyle/>
          <a:p>
            <a:r>
              <a:rPr lang="pt-BR" sz="5300" dirty="0">
                <a:latin typeface="Calibri" charset="0"/>
                <a:ea typeface="Calibri" charset="0"/>
                <a:cs typeface="Calibri" charset="0"/>
              </a:rPr>
              <a:t>Aprendizado </a:t>
            </a:r>
            <a:br>
              <a:rPr lang="pt-BR" sz="5300" dirty="0">
                <a:latin typeface="Calibri" charset="0"/>
                <a:ea typeface="Calibri" charset="0"/>
                <a:cs typeface="Calibri" charset="0"/>
              </a:rPr>
            </a:br>
            <a:r>
              <a:rPr lang="pt-BR" sz="5300" dirty="0">
                <a:latin typeface="Calibri" charset="0"/>
                <a:ea typeface="Calibri" charset="0"/>
                <a:cs typeface="Calibri" charset="0"/>
              </a:rPr>
              <a:t>de Máquina</a:t>
            </a:r>
            <a:br>
              <a:rPr lang="pt-BR" sz="5300" dirty="0">
                <a:latin typeface="Calibri" charset="0"/>
                <a:ea typeface="Calibri" charset="0"/>
                <a:cs typeface="Calibri" charset="0"/>
              </a:rPr>
            </a:br>
            <a:r>
              <a:rPr lang="pt-BR" sz="5300" dirty="0">
                <a:latin typeface="Calibri" charset="0"/>
                <a:ea typeface="Calibri" charset="0"/>
                <a:cs typeface="Calibri" charset="0"/>
              </a:rPr>
              <a:t>Supervisionado</a:t>
            </a:r>
            <a:br>
              <a:rPr lang="pt-BR" dirty="0"/>
            </a:br>
            <a:br>
              <a:rPr lang="pt-BR" sz="1300" dirty="0"/>
            </a:br>
            <a:r>
              <a:rPr lang="en-US" sz="2000" dirty="0" err="1">
                <a:solidFill>
                  <a:schemeClr val="accent1"/>
                </a:solidFill>
              </a:rPr>
              <a:t>Avaliação</a:t>
            </a:r>
            <a:r>
              <a:rPr lang="en-US" sz="2000" dirty="0">
                <a:solidFill>
                  <a:schemeClr val="accent1"/>
                </a:solidFill>
              </a:rPr>
              <a:t> de </a:t>
            </a:r>
            <a:r>
              <a:rPr lang="en-US" sz="2000" dirty="0" err="1">
                <a:solidFill>
                  <a:schemeClr val="accent1"/>
                </a:solidFill>
              </a:rPr>
              <a:t>Desempenho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de </a:t>
            </a:r>
            <a:r>
              <a:rPr lang="en-US" sz="2000" dirty="0" err="1">
                <a:solidFill>
                  <a:schemeClr val="accent1"/>
                </a:solidFill>
              </a:rPr>
              <a:t>Modelos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Supervisionados</a:t>
            </a:r>
            <a:endParaRPr lang="pt-BR" sz="2000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6209" y="4658526"/>
            <a:ext cx="4405039" cy="370674"/>
          </a:xfrm>
        </p:spPr>
        <p:txBody>
          <a:bodyPr>
            <a:norm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Prof. Dr. Rodrigo C. Barros</a:t>
            </a:r>
          </a:p>
          <a:p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aixaDeTexto 7"/>
          <p:cNvSpPr txBox="1"/>
          <p:nvPr/>
        </p:nvSpPr>
        <p:spPr>
          <a:xfrm>
            <a:off x="1167978" y="558184"/>
            <a:ext cx="47275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400" dirty="0">
                <a:latin typeface="+mn-lt"/>
                <a:cs typeface="Calibri" charset="0"/>
              </a:rPr>
              <a:t>PONTIFÍCIA UNIVERSIDADE CATÓLICA DO RIO GRANDE DO SUL</a:t>
            </a:r>
          </a:p>
          <a:p>
            <a:pPr algn="l"/>
            <a:r>
              <a:rPr lang="pt-BR" sz="1400" dirty="0">
                <a:latin typeface="+mn-lt"/>
                <a:cs typeface="Calibri" charset="0"/>
              </a:rPr>
              <a:t>ESCOLA POLITÉCNICA</a:t>
            </a:r>
          </a:p>
          <a:p>
            <a:pPr algn="l"/>
            <a:r>
              <a:rPr lang="pt-BR" sz="1400" dirty="0">
                <a:latin typeface="+mn-lt"/>
                <a:cs typeface="Calibri" charset="0"/>
              </a:rPr>
              <a:t>CURSO DE EXTENSÃO EM DATA SCIENCE</a:t>
            </a:r>
          </a:p>
        </p:txBody>
      </p:sp>
      <p:pic>
        <p:nvPicPr>
          <p:cNvPr id="8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23" y="213984"/>
            <a:ext cx="669751" cy="1154744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779415" y="5639370"/>
            <a:ext cx="5858784" cy="926549"/>
            <a:chOff x="2162931" y="5179338"/>
            <a:chExt cx="5858784" cy="926549"/>
          </a:xfrm>
        </p:grpSpPr>
        <p:pic>
          <p:nvPicPr>
            <p:cNvPr id="9" name="Imagem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2931" y="5179338"/>
              <a:ext cx="1971565" cy="920064"/>
            </a:xfrm>
            <a:prstGeom prst="rect">
              <a:avLst/>
            </a:prstGeom>
          </p:spPr>
        </p:pic>
        <p:sp>
          <p:nvSpPr>
            <p:cNvPr id="10" name="CaixaDeTexto 10"/>
            <p:cNvSpPr txBox="1"/>
            <p:nvPr/>
          </p:nvSpPr>
          <p:spPr>
            <a:xfrm>
              <a:off x="4134496" y="5459556"/>
              <a:ext cx="38872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pt-BR" sz="1800" dirty="0">
                  <a:latin typeface="+mn-lt"/>
                  <a:cs typeface="Calibri" charset="0"/>
                </a:rPr>
                <a:t>BUSINESS INTELLIGENCE AND </a:t>
              </a:r>
            </a:p>
            <a:p>
              <a:pPr algn="l"/>
              <a:r>
                <a:rPr lang="pt-BR" sz="1800" dirty="0">
                  <a:latin typeface="+mn-lt"/>
                  <a:cs typeface="Calibri" charset="0"/>
                </a:rPr>
                <a:t>MACHINE LEARNING RESEARCH GROUP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63412E7-4EF0-4749-B324-8BB045E22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71" y="5406231"/>
            <a:ext cx="1164561" cy="116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54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err="1"/>
              <a:t>Random</a:t>
            </a:r>
            <a:r>
              <a:rPr lang="pt-BR" i="1" dirty="0"/>
              <a:t> </a:t>
            </a:r>
            <a:r>
              <a:rPr lang="pt-BR" i="1" dirty="0" err="1"/>
              <a:t>Subsampling</a:t>
            </a:r>
            <a:endParaRPr lang="pt-B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sz="2800" dirty="0"/>
                  <a:t>Exemplo</a:t>
                </a:r>
              </a:p>
              <a:p>
                <a:pPr lvl="1"/>
                <a:r>
                  <a:rPr lang="pt-BR" sz="2400" dirty="0"/>
                  <a:t>Suponha a existência dos seguintes objetos com valores de atributo alvo conhecido</a:t>
                </a:r>
              </a:p>
              <a:p>
                <a:pPr marL="457200" lvl="1" indent="0">
                  <a:buNone/>
                </a:pPr>
                <a:r>
                  <a:rPr lang="en-US" sz="2400" b="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={</m:t>
                        </m:r>
                        <m:r>
                          <a:rPr lang="en-US" sz="2400" b="1" i="0" smtClean="0">
                            <a:latin typeface="Cambria Math" charset="0"/>
                          </a:rPr>
                          <m:t>𝐱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charset="0"/>
                          </a:rPr>
                          <m:t>𝐱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charset="0"/>
                          </a:rPr>
                          <m:t>𝐱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3</m:t>
                        </m:r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charset="0"/>
                          </a:rPr>
                          <m:t>𝐱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4</m:t>
                        </m:r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charset="0"/>
                          </a:rPr>
                          <m:t>𝐱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charset="0"/>
                          </a:rPr>
                          <m:t>𝐱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6</m:t>
                        </m:r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charset="0"/>
                          </a:rPr>
                          <m:t>𝐱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7</m:t>
                        </m:r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sz="24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>
                            <a:latin typeface="Cambria Math" charset="0"/>
                          </a:rPr>
                          <m:t>𝐱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8</m:t>
                        </m:r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pt-BR" sz="2400" dirty="0"/>
              </a:p>
              <a:p>
                <a:pPr lvl="2"/>
                <a:endParaRPr lang="pt-BR" sz="2000" dirty="0"/>
              </a:p>
              <a:p>
                <a:pPr lvl="2"/>
                <a:r>
                  <a:rPr lang="pt-BR" sz="2000" dirty="0" err="1"/>
                  <a:t>Random</a:t>
                </a:r>
                <a:r>
                  <a:rPr lang="pt-BR" sz="2000" dirty="0"/>
                  <a:t> </a:t>
                </a:r>
                <a:r>
                  <a:rPr lang="pt-BR" sz="2000" dirty="0" err="1"/>
                  <a:t>subsampling</a:t>
                </a:r>
                <a:r>
                  <a:rPr lang="pt-BR" sz="2000" dirty="0"/>
                  <a:t> com </a:t>
                </a:r>
                <a14:m>
                  <m:oMath xmlns:m="http://schemas.openxmlformats.org/officeDocument/2006/math">
                    <m:r>
                      <a:rPr lang="pt-BR" sz="2000" i="1" dirty="0" smtClean="0">
                        <a:latin typeface="Cambria Math" charset="0"/>
                      </a:rPr>
                      <m:t>𝑝</m:t>
                    </m:r>
                    <m:r>
                      <a:rPr lang="pt-BR" sz="2000" i="1" dirty="0" smtClean="0">
                        <a:latin typeface="Cambria Math" charset="0"/>
                      </a:rPr>
                      <m:t>=3</m:t>
                    </m:r>
                  </m:oMath>
                </a14:m>
                <a:r>
                  <a:rPr lang="pt-BR" sz="2000" dirty="0"/>
                  <a:t> e </a:t>
                </a:r>
                <a:r>
                  <a:rPr lang="pt-BR" sz="2000" dirty="0" err="1"/>
                  <a:t>divis</a:t>
                </a:r>
                <a:r>
                  <a:rPr lang="en-US" sz="2000" dirty="0" err="1"/>
                  <a:t>ão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</a:rPr>
                      <m:t>50%</m:t>
                    </m:r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33" t="-1348" r="-14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CA1406-6C19-4543-AFC9-ECE099C7E894}" type="slidenum">
              <a:rPr lang="nb-NO" smtClean="0"/>
              <a:pPr>
                <a:defRPr/>
              </a:pPr>
              <a:t>10</a:t>
            </a:fld>
            <a:endParaRPr lang="nb-NO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7127074"/>
                  </p:ext>
                </p:extLst>
              </p:nvPr>
            </p:nvGraphicFramePr>
            <p:xfrm>
              <a:off x="1066800" y="4290810"/>
              <a:ext cx="7162800" cy="2138174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55573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6118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2293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22293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Treinamento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Teste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Erro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mtClean="0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US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dirty="0"/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mtClean="0">
                                      <a:latin typeface="Cambria Math" charset="0"/>
                                    </a:rPr>
                                    <m:t>4</m:t>
                                  </m:r>
                                  <m:r>
                                    <a:rPr lang="en-US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dirty="0"/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mtClean="0">
                                      <a:latin typeface="Cambria Math" charset="0"/>
                                    </a:rPr>
                                    <m:t>6</m:t>
                                  </m:r>
                                  <m:r>
                                    <a:rPr lang="en-US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dirty="0"/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mtClean="0">
                                      <a:latin typeface="Cambria Math" charset="0"/>
                                    </a:rPr>
                                    <m:t>7</m:t>
                                  </m:r>
                                  <m:r>
                                    <a:rPr lang="en-US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mtClean="0">
                                      <a:latin typeface="Cambria Math" charset="0"/>
                                    </a:rPr>
                                    <m:t>5</m:t>
                                  </m:r>
                                  <m:r>
                                    <a:rPr lang="en-US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dirty="0"/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mtClean="0">
                                      <a:latin typeface="Cambria Math" charset="0"/>
                                    </a:rPr>
                                    <m:t>8</m:t>
                                  </m:r>
                                  <m:r>
                                    <a:rPr lang="en-US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dirty="0"/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mtClean="0">
                                      <a:latin typeface="Cambria Math" charset="0"/>
                                    </a:rPr>
                                    <m:t>1</m:t>
                                  </m:r>
                                  <m:r>
                                    <a:rPr lang="en-US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dirty="0"/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mtClean="0">
                                      <a:latin typeface="Cambria Math" charset="0"/>
                                    </a:rPr>
                                    <m:t>3</m:t>
                                  </m:r>
                                  <m:r>
                                    <a:rPr lang="en-US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mtClean="0">
                                      <a:latin typeface="Cambria Math" charset="0"/>
                                    </a:rPr>
                                    <m:t>5</m:t>
                                  </m:r>
                                  <m:r>
                                    <a:rPr lang="en-US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dirty="0"/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mtClean="0">
                                      <a:latin typeface="Cambria Math" charset="0"/>
                                    </a:rPr>
                                    <m:t>3</m:t>
                                  </m:r>
                                  <m:r>
                                    <a:rPr lang="en-US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dirty="0"/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mtClean="0">
                                      <a:latin typeface="Cambria Math" charset="0"/>
                                    </a:rPr>
                                    <m:t>4</m:t>
                                  </m:r>
                                  <m:r>
                                    <a:rPr lang="en-US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dirty="0"/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mtClean="0">
                                      <a:latin typeface="Cambria Math" charset="0"/>
                                    </a:rPr>
                                    <m:t>8</m:t>
                                  </m:r>
                                  <m:r>
                                    <a:rPr lang="en-US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mtClean="0">
                                      <a:latin typeface="Cambria Math" charset="0"/>
                                    </a:rPr>
                                    <m:t>1</m:t>
                                  </m:r>
                                  <m:r>
                                    <a:rPr lang="en-US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dirty="0"/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mtClean="0">
                                      <a:latin typeface="Cambria Math" charset="0"/>
                                    </a:rPr>
                                    <m:t>7</m:t>
                                  </m:r>
                                  <m:r>
                                    <a:rPr lang="en-US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dirty="0"/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mtClean="0">
                                      <a:latin typeface="Cambria Math" charset="0"/>
                                    </a:rPr>
                                    <m:t>6</m:t>
                                  </m:r>
                                  <m:r>
                                    <a:rPr lang="en-US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dirty="0"/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mtClean="0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US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mtClean="0">
                                      <a:latin typeface="Cambria Math" charset="0"/>
                                    </a:rPr>
                                    <m:t>3</m:t>
                                  </m:r>
                                  <m:r>
                                    <a:rPr lang="en-US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dirty="0"/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mtClean="0">
                                      <a:latin typeface="Cambria Math" charset="0"/>
                                    </a:rPr>
                                    <m:t>7</m:t>
                                  </m:r>
                                  <m:r>
                                    <a:rPr lang="en-US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dirty="0"/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mtClean="0">
                                      <a:latin typeface="Cambria Math" charset="0"/>
                                    </a:rPr>
                                    <m:t>5</m:t>
                                  </m:r>
                                  <m:r>
                                    <a:rPr lang="en-US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dirty="0"/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mtClean="0">
                                      <a:latin typeface="Cambria Math" charset="0"/>
                                    </a:rPr>
                                    <m:t>4</m:t>
                                  </m:r>
                                  <m:r>
                                    <a:rPr lang="en-US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mtClean="0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US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dirty="0"/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mtClean="0">
                                      <a:latin typeface="Cambria Math" charset="0"/>
                                    </a:rPr>
                                    <m:t>8</m:t>
                                  </m:r>
                                  <m:r>
                                    <a:rPr lang="en-US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dirty="0"/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mtClean="0">
                                      <a:latin typeface="Cambria Math" charset="0"/>
                                    </a:rPr>
                                    <m:t>1</m:t>
                                  </m:r>
                                  <m:r>
                                    <a:rPr lang="en-US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pt-BR" dirty="0"/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mtClean="0">
                                      <a:latin typeface="Cambria Math" charset="0"/>
                                    </a:rPr>
                                    <m:t>6</m:t>
                                  </m:r>
                                  <m:r>
                                    <a:rPr lang="en-US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Erro de generaliza</a:t>
                          </a:r>
                          <a:r>
                            <a:rPr lang="en-US" dirty="0" err="1"/>
                            <a:t>ção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estimado</a:t>
                          </a:r>
                          <a:r>
                            <a:rPr lang="en-US" dirty="0"/>
                            <a:t>:</a:t>
                          </a:r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bg-BG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mtClean="0">
                                            <a:latin typeface="Cambria Math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7127074"/>
                  </p:ext>
                </p:extLst>
              </p:nvPr>
            </p:nvGraphicFramePr>
            <p:xfrm>
              <a:off x="1066800" y="4290810"/>
              <a:ext cx="7162800" cy="2138174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55573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6118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22293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22293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Treinamento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Teste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Erro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71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3333" r="-1181818" b="-37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882" t="-103333" r="-205882" b="-37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2286" t="-103333" r="-100000" b="-37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2286" t="-103333" b="-37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71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03333" r="-1181818" b="-27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882" t="-203333" r="-205882" b="-27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2286" t="-203333" r="-100000" b="-27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2286" t="-203333" b="-27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71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03333" r="-1181818" b="-17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882" t="-303333" r="-205882" b="-17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2286" t="-303333" r="-100000" b="-17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2286" t="-303333" b="-17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35953">
                    <a:tc gridSpan="3">
                      <a:txBody>
                        <a:bodyPr/>
                        <a:lstStyle/>
                        <a:p>
                          <a:pPr algn="r"/>
                          <a:r>
                            <a:rPr lang="pt-BR" dirty="0"/>
                            <a:t>Erro de generaliza</a:t>
                          </a:r>
                          <a:r>
                            <a:rPr lang="en-US" dirty="0" err="1"/>
                            <a:t>ção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estimado</a:t>
                          </a:r>
                          <a:r>
                            <a:rPr lang="en-US" dirty="0"/>
                            <a:t>:</a:t>
                          </a:r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22286" t="-237255" b="-39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55246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6467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90000"/>
                  </a:lnSpc>
                  <a:defRPr/>
                </a:pPr>
                <a:r>
                  <a:rPr lang="pt-BR" dirty="0">
                    <a:cs typeface="+mn-cs"/>
                  </a:rPr>
                  <a:t>Validação cruzada</a:t>
                </a:r>
              </a:p>
              <a:p>
                <a:pPr eaLnBrk="1" hangingPunct="1">
                  <a:lnSpc>
                    <a:spcPct val="90000"/>
                  </a:lnSpc>
                  <a:defRPr/>
                </a:pPr>
                <a:r>
                  <a:rPr lang="pt-BR" dirty="0">
                    <a:cs typeface="+mn-cs"/>
                  </a:rPr>
                  <a:t>Classe de métodos para estimativa da taxa de erro de generaliza</a:t>
                </a:r>
                <a:r>
                  <a:rPr lang="en-US" dirty="0" err="1">
                    <a:cs typeface="+mn-cs"/>
                  </a:rPr>
                  <a:t>ção</a:t>
                </a:r>
                <a:endParaRPr lang="pt-BR" dirty="0">
                  <a:cs typeface="+mn-cs"/>
                </a:endParaRPr>
              </a:p>
              <a:p>
                <a:pPr lvl="1" eaLnBrk="1" hangingPunct="1">
                  <a:lnSpc>
                    <a:spcPct val="9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𝑘</m:t>
                    </m:r>
                  </m:oMath>
                </a14:m>
                <a:r>
                  <a:rPr lang="pt-BR" i="1" dirty="0">
                    <a:solidFill>
                      <a:srgbClr val="FF0000"/>
                    </a:solidFill>
                  </a:rPr>
                  <a:t>-</a:t>
                </a:r>
                <a:r>
                  <a:rPr lang="pt-BR" i="1" dirty="0" err="1">
                    <a:solidFill>
                      <a:srgbClr val="FF0000"/>
                    </a:solidFill>
                  </a:rPr>
                  <a:t>fold</a:t>
                </a:r>
                <a:r>
                  <a:rPr lang="pt-BR" i="1" dirty="0">
                    <a:solidFill>
                      <a:srgbClr val="FF0000"/>
                    </a:solidFill>
                  </a:rPr>
                  <a:t> </a:t>
                </a:r>
                <a:r>
                  <a:rPr lang="pt-BR" i="1" dirty="0" err="1">
                    <a:solidFill>
                      <a:srgbClr val="FF0000"/>
                    </a:solidFill>
                  </a:rPr>
                  <a:t>cross-validation</a:t>
                </a:r>
                <a:endParaRPr lang="pt-BR" i="1" dirty="0">
                  <a:solidFill>
                    <a:srgbClr val="FF0000"/>
                  </a:solidFill>
                </a:endParaRPr>
              </a:p>
              <a:p>
                <a:pPr lvl="2" eaLnBrk="1" hangingPunct="1">
                  <a:lnSpc>
                    <a:spcPct val="90000"/>
                  </a:lnSpc>
                  <a:defRPr/>
                </a:pPr>
                <a:r>
                  <a:rPr lang="pt-BR" dirty="0"/>
                  <a:t>Cada objeto participa o mesmo número de vezes do treinamento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pt-BR" dirty="0"/>
                  <a:t> vezes)</a:t>
                </a:r>
              </a:p>
              <a:p>
                <a:pPr lvl="2" eaLnBrk="1" hangingPunct="1">
                  <a:lnSpc>
                    <a:spcPct val="90000"/>
                  </a:lnSpc>
                  <a:defRPr/>
                </a:pPr>
                <a:r>
                  <a:rPr lang="pt-BR" dirty="0"/>
                  <a:t>Cada objeto participa o mesmo </a:t>
                </a:r>
                <a:r>
                  <a:rPr lang="pt-BR" dirty="0" err="1"/>
                  <a:t>n</a:t>
                </a:r>
                <a:r>
                  <a:rPr lang="en-US" dirty="0" err="1"/>
                  <a:t>úmero</a:t>
                </a:r>
                <a:r>
                  <a:rPr lang="en-US" dirty="0"/>
                  <a:t> de </a:t>
                </a:r>
                <a:r>
                  <a:rPr lang="en-US" dirty="0" err="1"/>
                  <a:t>vezes</a:t>
                </a:r>
                <a:r>
                  <a:rPr lang="en-US" dirty="0"/>
                  <a:t> do teste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vez</a:t>
                </a:r>
                <a:r>
                  <a:rPr lang="en-US" dirty="0"/>
                  <a:t>)</a:t>
                </a:r>
                <a:endParaRPr lang="pt-BR" dirty="0"/>
              </a:p>
            </p:txBody>
          </p:sp>
        </mc:Choice>
        <mc:Fallback xmlns="">
          <p:sp>
            <p:nvSpPr>
              <p:cNvPr id="17264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2830" r="-51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44D4D7-D79A-5948-B3F3-5A2403D6DFE7}" type="slidenum">
              <a:rPr lang="pt-BR"/>
              <a:pPr>
                <a:defRPr/>
              </a:pPr>
              <a:t>11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Cross-</a:t>
            </a:r>
            <a:r>
              <a:rPr lang="pt-BR" i="1" dirty="0" err="1"/>
              <a:t>Validation</a:t>
            </a:r>
            <a:endParaRPr lang="pt-BR" i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26467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90000"/>
                  </a:lnSpc>
                  <a:defRPr/>
                </a:pPr>
                <a:r>
                  <a:rPr lang="pt-BR" dirty="0">
                    <a:cs typeface="+mn-cs"/>
                  </a:rPr>
                  <a:t>O conjunto de dados é dividido em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charset="0"/>
                        <a:cs typeface="+mn-cs"/>
                      </a:rPr>
                      <m:t>𝑘</m:t>
                    </m:r>
                  </m:oMath>
                </a14:m>
                <a:r>
                  <a:rPr lang="pt-BR" dirty="0">
                    <a:cs typeface="+mn-cs"/>
                  </a:rPr>
                  <a:t> partições mutuamente exclusivas</a:t>
                </a:r>
              </a:p>
              <a:p>
                <a:pPr lvl="1" eaLnBrk="1" hangingPunct="1">
                  <a:lnSpc>
                    <a:spcPct val="90000"/>
                  </a:lnSpc>
                  <a:defRPr/>
                </a:pPr>
                <a:r>
                  <a:rPr lang="pt-BR" dirty="0"/>
                  <a:t>A cada iteração,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charset="0"/>
                      </a:rPr>
                      <m:t>𝑘</m:t>
                    </m:r>
                    <m:r>
                      <a:rPr lang="pt-BR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pt-BR" dirty="0"/>
                  <a:t> partições são utilizadas para treinar o modelo</a:t>
                </a:r>
              </a:p>
              <a:p>
                <a:pPr lvl="2" eaLnBrk="1" hangingPunct="1">
                  <a:lnSpc>
                    <a:spcPct val="90000"/>
                  </a:lnSpc>
                  <a:defRPr/>
                </a:pPr>
                <a:r>
                  <a:rPr lang="pt-BR" dirty="0"/>
                  <a:t>A partição restante é utilizada para testar o modelo</a:t>
                </a:r>
              </a:p>
              <a:p>
                <a:pPr lvl="1" eaLnBrk="1" hangingPunct="1">
                  <a:lnSpc>
                    <a:spcPct val="90000"/>
                  </a:lnSpc>
                  <a:defRPr/>
                </a:pPr>
                <a:r>
                  <a:rPr lang="pt-BR" dirty="0"/>
                  <a:t>Erro estimado </a:t>
                </a:r>
                <a:r>
                  <a:rPr lang="en-US" dirty="0" err="1"/>
                  <a:t>é</a:t>
                </a:r>
                <a:r>
                  <a:rPr lang="en-US" dirty="0"/>
                  <a:t> a </a:t>
                </a:r>
                <a:r>
                  <a:rPr lang="en-US" dirty="0" err="1"/>
                  <a:t>média</a:t>
                </a:r>
                <a:r>
                  <a:rPr lang="en-US" dirty="0"/>
                  <a:t> dos </a:t>
                </a:r>
                <a:r>
                  <a:rPr lang="en-US" dirty="0" err="1"/>
                  <a:t>erros</a:t>
                </a:r>
                <a:r>
                  <a:rPr lang="en-US" dirty="0"/>
                  <a:t> das </a:t>
                </a:r>
                <a:r>
                  <a:rPr lang="en-US" dirty="0" err="1"/>
                  <a:t>partições</a:t>
                </a:r>
                <a:endParaRPr lang="en-US" dirty="0"/>
              </a:p>
              <a:p>
                <a:pPr lvl="1" eaLnBrk="1" hangingPunct="1">
                  <a:lnSpc>
                    <a:spcPct val="90000"/>
                  </a:lnSpc>
                  <a:defRPr/>
                </a:pPr>
                <a:r>
                  <a:rPr lang="pt-BR" dirty="0"/>
                  <a:t>Exemplo </a:t>
                </a:r>
                <a:r>
                  <a:rPr lang="pt-BR" dirty="0" err="1"/>
                  <a:t>t</a:t>
                </a:r>
                <a:r>
                  <a:rPr lang="en-US" dirty="0" err="1"/>
                  <a:t>ípico</a:t>
                </a:r>
                <a:r>
                  <a:rPr lang="en-US" dirty="0"/>
                  <a:t>: </a:t>
                </a:r>
                <a:r>
                  <a:rPr lang="en-US" b="1" dirty="0"/>
                  <a:t>10-</a:t>
                </a:r>
                <a:r>
                  <a:rPr lang="en-US" b="1" i="1" dirty="0"/>
                  <a:t>fold cross-validation</a:t>
                </a:r>
                <a:endParaRPr lang="pt-BR" b="1" i="1" dirty="0"/>
              </a:p>
            </p:txBody>
          </p:sp>
        </mc:Choice>
        <mc:Fallback xmlns="">
          <p:sp>
            <p:nvSpPr>
              <p:cNvPr id="17264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2695" r="-2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44D4D7-D79A-5948-B3F3-5A2403D6DFE7}" type="slidenum">
              <a:rPr lang="pt-BR"/>
              <a:pPr>
                <a:defRPr/>
              </a:pPr>
              <a:t>12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Cross-</a:t>
            </a:r>
            <a:r>
              <a:rPr lang="pt-BR" i="1" dirty="0" err="1"/>
              <a:t>Validation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04570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Cross-</a:t>
            </a:r>
            <a:r>
              <a:rPr lang="pt-BR" i="1" dirty="0" err="1"/>
              <a:t>Validation</a:t>
            </a:r>
            <a:endParaRPr lang="pt-BR" i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200" y="1219200"/>
            <a:ext cx="8229600" cy="533400"/>
          </a:xfrm>
        </p:spPr>
        <p:txBody>
          <a:bodyPr/>
          <a:lstStyle/>
          <a:p>
            <a:r>
              <a:rPr lang="pt-BR" sz="2400" dirty="0" err="1"/>
              <a:t>Ex</a:t>
            </a:r>
            <a:r>
              <a:rPr lang="pt-BR" sz="2400" dirty="0"/>
              <a:t>: 5-</a:t>
            </a:r>
            <a:r>
              <a:rPr lang="pt-BR" sz="2400" i="1" dirty="0"/>
              <a:t>fold </a:t>
            </a:r>
            <a:r>
              <a:rPr lang="pt-BR" sz="2400" i="1" dirty="0" err="1"/>
              <a:t>cross-validation</a:t>
            </a:r>
            <a:endParaRPr lang="pt-BR" sz="2400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CA1406-6C19-4543-AFC9-ECE099C7E894}" type="slidenum">
              <a:rPr lang="nb-NO" smtClean="0"/>
              <a:pPr>
                <a:defRPr/>
              </a:pPr>
              <a:t>13</a:t>
            </a:fld>
            <a:endParaRPr lang="nb-NO"/>
          </a:p>
        </p:txBody>
      </p:sp>
      <p:sp>
        <p:nvSpPr>
          <p:cNvPr id="6" name="Cilindro 5"/>
          <p:cNvSpPr/>
          <p:nvPr/>
        </p:nvSpPr>
        <p:spPr>
          <a:xfrm>
            <a:off x="304800" y="2976751"/>
            <a:ext cx="990600" cy="2819400"/>
          </a:xfrm>
          <a:prstGeom prst="can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235811" y="2286000"/>
            <a:ext cx="1128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Calibri" charset="0"/>
                <a:ea typeface="Calibri" charset="0"/>
                <a:cs typeface="Calibri" charset="0"/>
              </a:rPr>
              <a:t>Dados </a:t>
            </a:r>
          </a:p>
          <a:p>
            <a:r>
              <a:rPr lang="pt-BR" sz="1600" dirty="0">
                <a:latin typeface="Calibri" charset="0"/>
                <a:ea typeface="Calibri" charset="0"/>
                <a:cs typeface="Calibri" charset="0"/>
              </a:rPr>
              <a:t>Disponíveis</a:t>
            </a:r>
          </a:p>
        </p:txBody>
      </p:sp>
    </p:spTree>
    <p:extLst>
      <p:ext uri="{BB962C8B-B14F-4D97-AF65-F5344CB8AC3E}">
        <p14:creationId xmlns:p14="http://schemas.microsoft.com/office/powerpoint/2010/main" val="14332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Cross-</a:t>
            </a:r>
            <a:r>
              <a:rPr lang="pt-BR" i="1" dirty="0" err="1"/>
              <a:t>Validation</a:t>
            </a:r>
            <a:endParaRPr lang="pt-BR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CA1406-6C19-4543-AFC9-ECE099C7E894}" type="slidenum">
              <a:rPr lang="nb-NO" smtClean="0"/>
              <a:pPr>
                <a:defRPr/>
              </a:pPr>
              <a:t>14</a:t>
            </a:fld>
            <a:endParaRPr lang="nb-NO"/>
          </a:p>
        </p:txBody>
      </p:sp>
      <p:sp>
        <p:nvSpPr>
          <p:cNvPr id="5" name="Cilindro 4"/>
          <p:cNvSpPr/>
          <p:nvPr/>
        </p:nvSpPr>
        <p:spPr>
          <a:xfrm>
            <a:off x="304800" y="2976751"/>
            <a:ext cx="990600" cy="2819400"/>
          </a:xfrm>
          <a:prstGeom prst="can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ilindro 5"/>
              <p:cNvSpPr/>
              <p:nvPr/>
            </p:nvSpPr>
            <p:spPr>
              <a:xfrm>
                <a:off x="1981200" y="320736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ilindr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3207361"/>
                <a:ext cx="673501" cy="743232"/>
              </a:xfrm>
              <a:prstGeom prst="can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ilindro 6"/>
              <p:cNvSpPr/>
              <p:nvPr/>
            </p:nvSpPr>
            <p:spPr>
              <a:xfrm>
                <a:off x="1969882" y="4109519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ilindr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82" y="4109519"/>
                <a:ext cx="673501" cy="743232"/>
              </a:xfrm>
              <a:prstGeom prst="can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ilindro 7"/>
              <p:cNvSpPr/>
              <p:nvPr/>
            </p:nvSpPr>
            <p:spPr>
              <a:xfrm>
                <a:off x="1969882" y="504004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ilindr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82" y="5040041"/>
                <a:ext cx="673501" cy="743232"/>
              </a:xfrm>
              <a:prstGeom prst="can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ilindro 8"/>
              <p:cNvSpPr/>
              <p:nvPr/>
            </p:nvSpPr>
            <p:spPr>
              <a:xfrm>
                <a:off x="1978935" y="5938233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ilindr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935" y="5938233"/>
                <a:ext cx="673501" cy="743232"/>
              </a:xfrm>
              <a:prstGeom prst="can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ilindro 9"/>
              <p:cNvSpPr/>
              <p:nvPr/>
            </p:nvSpPr>
            <p:spPr>
              <a:xfrm>
                <a:off x="1981200" y="2324664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ilindr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2324664"/>
                <a:ext cx="673501" cy="743232"/>
              </a:xfrm>
              <a:prstGeom prst="can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Reto 11"/>
          <p:cNvCxnSpPr/>
          <p:nvPr/>
        </p:nvCxnSpPr>
        <p:spPr>
          <a:xfrm flipV="1">
            <a:off x="1295400" y="3067896"/>
            <a:ext cx="381000" cy="97070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1295400" y="4648200"/>
            <a:ext cx="381000" cy="107175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upo 17"/>
          <p:cNvGrpSpPr/>
          <p:nvPr/>
        </p:nvGrpSpPr>
        <p:grpSpPr>
          <a:xfrm>
            <a:off x="1986250" y="2976751"/>
            <a:ext cx="666186" cy="310623"/>
            <a:chOff x="1986250" y="2976751"/>
            <a:chExt cx="666186" cy="310623"/>
          </a:xfrm>
        </p:grpSpPr>
        <p:cxnSp>
          <p:nvCxnSpPr>
            <p:cNvPr id="16" name="Conector Reto 15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/>
          <p:cNvGrpSpPr/>
          <p:nvPr/>
        </p:nvGrpSpPr>
        <p:grpSpPr>
          <a:xfrm>
            <a:off x="1978935" y="3857074"/>
            <a:ext cx="666186" cy="310623"/>
            <a:chOff x="1986250" y="2976751"/>
            <a:chExt cx="666186" cy="310623"/>
          </a:xfrm>
        </p:grpSpPr>
        <p:cxnSp>
          <p:nvCxnSpPr>
            <p:cNvPr id="20" name="Conector Reto 19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/>
          <p:cNvGrpSpPr/>
          <p:nvPr/>
        </p:nvGrpSpPr>
        <p:grpSpPr>
          <a:xfrm>
            <a:off x="1977197" y="4785530"/>
            <a:ext cx="666186" cy="310623"/>
            <a:chOff x="1986250" y="2976751"/>
            <a:chExt cx="666186" cy="310623"/>
          </a:xfrm>
        </p:grpSpPr>
        <p:cxnSp>
          <p:nvCxnSpPr>
            <p:cNvPr id="23" name="Conector Reto 22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o 24"/>
          <p:cNvGrpSpPr/>
          <p:nvPr/>
        </p:nvGrpSpPr>
        <p:grpSpPr>
          <a:xfrm>
            <a:off x="1977197" y="5709583"/>
            <a:ext cx="666186" cy="310623"/>
            <a:chOff x="1986250" y="2976751"/>
            <a:chExt cx="666186" cy="310623"/>
          </a:xfrm>
        </p:grpSpPr>
        <p:cxnSp>
          <p:nvCxnSpPr>
            <p:cNvPr id="26" name="Conector Reto 25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Espaço Reservado para Conteúdo 2"/>
          <p:cNvSpPr txBox="1">
            <a:spLocks/>
          </p:cNvSpPr>
          <p:nvPr/>
        </p:nvSpPr>
        <p:spPr bwMode="auto">
          <a:xfrm>
            <a:off x="76200" y="1219200"/>
            <a:ext cx="8229600" cy="533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/>
              <a:t>Ex: 5-</a:t>
            </a:r>
            <a:r>
              <a:rPr lang="pt-BR" sz="2400" i="1"/>
              <a:t>fold cross-validation</a:t>
            </a:r>
            <a:endParaRPr lang="pt-BR" sz="2400" i="1" dirty="0"/>
          </a:p>
        </p:txBody>
      </p:sp>
      <p:sp>
        <p:nvSpPr>
          <p:cNvPr id="31" name="Retângulo 30"/>
          <p:cNvSpPr/>
          <p:nvPr/>
        </p:nvSpPr>
        <p:spPr>
          <a:xfrm>
            <a:off x="76200" y="1981200"/>
            <a:ext cx="2895600" cy="478173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235811" y="2286000"/>
            <a:ext cx="1128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Calibri" charset="0"/>
                <a:ea typeface="Calibri" charset="0"/>
                <a:cs typeface="Calibri" charset="0"/>
              </a:rPr>
              <a:t>Dados </a:t>
            </a:r>
          </a:p>
          <a:p>
            <a:r>
              <a:rPr lang="pt-BR" sz="1600" dirty="0">
                <a:latin typeface="Calibri" charset="0"/>
                <a:ea typeface="Calibri" charset="0"/>
                <a:cs typeface="Calibri" charset="0"/>
              </a:rPr>
              <a:t>Disponíveis</a:t>
            </a:r>
          </a:p>
        </p:txBody>
      </p:sp>
    </p:spTree>
    <p:extLst>
      <p:ext uri="{BB962C8B-B14F-4D97-AF65-F5344CB8AC3E}">
        <p14:creationId xmlns:p14="http://schemas.microsoft.com/office/powerpoint/2010/main" val="833530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Cross-</a:t>
            </a:r>
            <a:r>
              <a:rPr lang="pt-BR" i="1" dirty="0" err="1"/>
              <a:t>Validation</a:t>
            </a:r>
            <a:endParaRPr lang="pt-BR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CA1406-6C19-4543-AFC9-ECE099C7E894}" type="slidenum">
              <a:rPr lang="nb-NO" smtClean="0"/>
              <a:pPr>
                <a:defRPr/>
              </a:pPr>
              <a:t>15</a:t>
            </a:fld>
            <a:endParaRPr lang="nb-NO"/>
          </a:p>
        </p:txBody>
      </p:sp>
      <p:sp>
        <p:nvSpPr>
          <p:cNvPr id="5" name="Cilindro 4"/>
          <p:cNvSpPr/>
          <p:nvPr/>
        </p:nvSpPr>
        <p:spPr>
          <a:xfrm>
            <a:off x="304800" y="2976751"/>
            <a:ext cx="990600" cy="2819400"/>
          </a:xfrm>
          <a:prstGeom prst="can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ilindro 5"/>
              <p:cNvSpPr/>
              <p:nvPr/>
            </p:nvSpPr>
            <p:spPr>
              <a:xfrm>
                <a:off x="1981200" y="320736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ilindr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3207361"/>
                <a:ext cx="673501" cy="743232"/>
              </a:xfrm>
              <a:prstGeom prst="can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ilindro 6"/>
              <p:cNvSpPr/>
              <p:nvPr/>
            </p:nvSpPr>
            <p:spPr>
              <a:xfrm>
                <a:off x="1969882" y="4109519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ilindr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82" y="4109519"/>
                <a:ext cx="673501" cy="743232"/>
              </a:xfrm>
              <a:prstGeom prst="can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ilindro 7"/>
              <p:cNvSpPr/>
              <p:nvPr/>
            </p:nvSpPr>
            <p:spPr>
              <a:xfrm>
                <a:off x="1969882" y="504004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ilindr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82" y="5040041"/>
                <a:ext cx="673501" cy="743232"/>
              </a:xfrm>
              <a:prstGeom prst="can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ilindro 8"/>
              <p:cNvSpPr/>
              <p:nvPr/>
            </p:nvSpPr>
            <p:spPr>
              <a:xfrm>
                <a:off x="1978935" y="5938233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ilindr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935" y="5938233"/>
                <a:ext cx="673501" cy="743232"/>
              </a:xfrm>
              <a:prstGeom prst="can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ilindro 9"/>
              <p:cNvSpPr/>
              <p:nvPr/>
            </p:nvSpPr>
            <p:spPr>
              <a:xfrm>
                <a:off x="1981200" y="2324664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ilindr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2324664"/>
                <a:ext cx="673501" cy="743232"/>
              </a:xfrm>
              <a:prstGeom prst="can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Reto 11"/>
          <p:cNvCxnSpPr/>
          <p:nvPr/>
        </p:nvCxnSpPr>
        <p:spPr>
          <a:xfrm flipV="1">
            <a:off x="1295400" y="3067896"/>
            <a:ext cx="381000" cy="97070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1295400" y="4648200"/>
            <a:ext cx="381000" cy="107175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upo 17"/>
          <p:cNvGrpSpPr/>
          <p:nvPr/>
        </p:nvGrpSpPr>
        <p:grpSpPr>
          <a:xfrm>
            <a:off x="1986250" y="2976751"/>
            <a:ext cx="666186" cy="310623"/>
            <a:chOff x="1986250" y="2976751"/>
            <a:chExt cx="666186" cy="310623"/>
          </a:xfrm>
        </p:grpSpPr>
        <p:cxnSp>
          <p:nvCxnSpPr>
            <p:cNvPr id="16" name="Conector Reto 15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/>
          <p:cNvGrpSpPr/>
          <p:nvPr/>
        </p:nvGrpSpPr>
        <p:grpSpPr>
          <a:xfrm>
            <a:off x="1978935" y="3857074"/>
            <a:ext cx="666186" cy="310623"/>
            <a:chOff x="1986250" y="2976751"/>
            <a:chExt cx="666186" cy="310623"/>
          </a:xfrm>
        </p:grpSpPr>
        <p:cxnSp>
          <p:nvCxnSpPr>
            <p:cNvPr id="20" name="Conector Reto 19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/>
          <p:cNvGrpSpPr/>
          <p:nvPr/>
        </p:nvGrpSpPr>
        <p:grpSpPr>
          <a:xfrm>
            <a:off x="1977197" y="4785530"/>
            <a:ext cx="666186" cy="310623"/>
            <a:chOff x="1986250" y="2976751"/>
            <a:chExt cx="666186" cy="310623"/>
          </a:xfrm>
        </p:grpSpPr>
        <p:cxnSp>
          <p:nvCxnSpPr>
            <p:cNvPr id="23" name="Conector Reto 22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o 24"/>
          <p:cNvGrpSpPr/>
          <p:nvPr/>
        </p:nvGrpSpPr>
        <p:grpSpPr>
          <a:xfrm>
            <a:off x="1977197" y="5709583"/>
            <a:ext cx="666186" cy="310623"/>
            <a:chOff x="1986250" y="2976751"/>
            <a:chExt cx="666186" cy="310623"/>
          </a:xfrm>
        </p:grpSpPr>
        <p:cxnSp>
          <p:nvCxnSpPr>
            <p:cNvPr id="26" name="Conector Reto 25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Espaço Reservado para Conteúdo 2"/>
          <p:cNvSpPr>
            <a:spLocks noGrp="1"/>
          </p:cNvSpPr>
          <p:nvPr>
            <p:ph idx="1"/>
          </p:nvPr>
        </p:nvSpPr>
        <p:spPr>
          <a:xfrm>
            <a:off x="76200" y="1219200"/>
            <a:ext cx="8229600" cy="533400"/>
          </a:xfrm>
        </p:spPr>
        <p:txBody>
          <a:bodyPr/>
          <a:lstStyle/>
          <a:p>
            <a:r>
              <a:rPr lang="pt-BR" sz="2400" dirty="0" err="1"/>
              <a:t>Ex</a:t>
            </a:r>
            <a:r>
              <a:rPr lang="pt-BR" sz="2400" dirty="0"/>
              <a:t>: 5-</a:t>
            </a:r>
            <a:r>
              <a:rPr lang="pt-BR" sz="2400" i="1" dirty="0"/>
              <a:t>fold </a:t>
            </a:r>
            <a:r>
              <a:rPr lang="pt-BR" sz="2400" i="1" dirty="0" err="1"/>
              <a:t>cross-validation</a:t>
            </a:r>
            <a:endParaRPr lang="pt-BR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505200" y="1752600"/>
                <a:ext cx="5597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charset="0"/>
                        </a:rPr>
                        <m:t>1ª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752600"/>
                <a:ext cx="559769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21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ilindro 28"/>
              <p:cNvSpPr/>
              <p:nvPr/>
            </p:nvSpPr>
            <p:spPr>
              <a:xfrm>
                <a:off x="3391468" y="320736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ilindr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468" y="3207361"/>
                <a:ext cx="673501" cy="743232"/>
              </a:xfrm>
              <a:prstGeom prst="can">
                <a:avLst/>
              </a:prstGeom>
              <a:blipFill rotWithShape="0"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ilindro 29"/>
              <p:cNvSpPr/>
              <p:nvPr/>
            </p:nvSpPr>
            <p:spPr>
              <a:xfrm>
                <a:off x="3380150" y="4109519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ilindro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150" y="4109519"/>
                <a:ext cx="673501" cy="743232"/>
              </a:xfrm>
              <a:prstGeom prst="can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ilindro 30"/>
              <p:cNvSpPr/>
              <p:nvPr/>
            </p:nvSpPr>
            <p:spPr>
              <a:xfrm>
                <a:off x="3380150" y="504004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Cilindro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150" y="5040041"/>
                <a:ext cx="673501" cy="743232"/>
              </a:xfrm>
              <a:prstGeom prst="can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ilindro 31"/>
              <p:cNvSpPr/>
              <p:nvPr/>
            </p:nvSpPr>
            <p:spPr>
              <a:xfrm>
                <a:off x="3389203" y="5938233"/>
                <a:ext cx="673501" cy="743232"/>
              </a:xfrm>
              <a:prstGeom prst="can">
                <a:avLst/>
              </a:prstGeom>
              <a:solidFill>
                <a:srgbClr val="FF0000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Cilindr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203" y="5938233"/>
                <a:ext cx="673501" cy="743232"/>
              </a:xfrm>
              <a:prstGeom prst="can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ilindro 32"/>
              <p:cNvSpPr/>
              <p:nvPr/>
            </p:nvSpPr>
            <p:spPr>
              <a:xfrm>
                <a:off x="3391468" y="2324664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3" name="Cilindr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468" y="2324664"/>
                <a:ext cx="673501" cy="743232"/>
              </a:xfrm>
              <a:prstGeom prst="can">
                <a:avLst/>
              </a:prstGeom>
              <a:blipFill rotWithShape="0"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upo 33"/>
          <p:cNvGrpSpPr/>
          <p:nvPr/>
        </p:nvGrpSpPr>
        <p:grpSpPr>
          <a:xfrm>
            <a:off x="3396518" y="2976751"/>
            <a:ext cx="666186" cy="310623"/>
            <a:chOff x="1986250" y="2976751"/>
            <a:chExt cx="666186" cy="310623"/>
          </a:xfrm>
        </p:grpSpPr>
        <p:cxnSp>
          <p:nvCxnSpPr>
            <p:cNvPr id="35" name="Conector Reto 34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o 36"/>
          <p:cNvGrpSpPr/>
          <p:nvPr/>
        </p:nvGrpSpPr>
        <p:grpSpPr>
          <a:xfrm>
            <a:off x="3389203" y="3857074"/>
            <a:ext cx="666186" cy="310623"/>
            <a:chOff x="1986250" y="2976751"/>
            <a:chExt cx="666186" cy="310623"/>
          </a:xfrm>
        </p:grpSpPr>
        <p:cxnSp>
          <p:nvCxnSpPr>
            <p:cNvPr id="38" name="Conector Reto 37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o 39"/>
          <p:cNvGrpSpPr/>
          <p:nvPr/>
        </p:nvGrpSpPr>
        <p:grpSpPr>
          <a:xfrm>
            <a:off x="3387465" y="4785530"/>
            <a:ext cx="666186" cy="310623"/>
            <a:chOff x="1986250" y="2976751"/>
            <a:chExt cx="666186" cy="310623"/>
          </a:xfrm>
        </p:grpSpPr>
        <p:cxnSp>
          <p:nvCxnSpPr>
            <p:cNvPr id="41" name="Conector Reto 40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upo 42"/>
          <p:cNvGrpSpPr/>
          <p:nvPr/>
        </p:nvGrpSpPr>
        <p:grpSpPr>
          <a:xfrm>
            <a:off x="3387465" y="5709583"/>
            <a:ext cx="666186" cy="310623"/>
            <a:chOff x="1986250" y="2976751"/>
            <a:chExt cx="666186" cy="310623"/>
          </a:xfrm>
        </p:grpSpPr>
        <p:cxnSp>
          <p:nvCxnSpPr>
            <p:cNvPr id="44" name="Conector Reto 43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tângulo 14"/>
          <p:cNvSpPr/>
          <p:nvPr/>
        </p:nvSpPr>
        <p:spPr>
          <a:xfrm>
            <a:off x="304800" y="6172200"/>
            <a:ext cx="228600" cy="184150"/>
          </a:xfrm>
          <a:prstGeom prst="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/>
          <p:cNvSpPr/>
          <p:nvPr/>
        </p:nvSpPr>
        <p:spPr>
          <a:xfrm>
            <a:off x="304800" y="6461918"/>
            <a:ext cx="228600" cy="184150"/>
          </a:xfrm>
          <a:prstGeom prst="rect">
            <a:avLst/>
          </a:prstGeom>
          <a:solidFill>
            <a:srgbClr val="FF0000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/>
          <p:cNvSpPr txBox="1"/>
          <p:nvPr/>
        </p:nvSpPr>
        <p:spPr>
          <a:xfrm>
            <a:off x="520834" y="6135311"/>
            <a:ext cx="1113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400" dirty="0">
                <a:latin typeface="Calibri" charset="0"/>
                <a:ea typeface="Calibri" charset="0"/>
                <a:cs typeface="Calibri" charset="0"/>
              </a:rPr>
              <a:t>Treinamento</a:t>
            </a:r>
          </a:p>
        </p:txBody>
      </p:sp>
      <p:sp>
        <p:nvSpPr>
          <p:cNvPr id="48" name="CaixaDeTexto 47"/>
          <p:cNvSpPr txBox="1"/>
          <p:nvPr/>
        </p:nvSpPr>
        <p:spPr>
          <a:xfrm>
            <a:off x="524136" y="6405751"/>
            <a:ext cx="56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400" dirty="0">
                <a:latin typeface="Calibri" charset="0"/>
                <a:ea typeface="Calibri" charset="0"/>
                <a:cs typeface="Calibri" charset="0"/>
              </a:rPr>
              <a:t>Teste</a:t>
            </a:r>
          </a:p>
        </p:txBody>
      </p:sp>
      <p:sp>
        <p:nvSpPr>
          <p:cNvPr id="50" name="Retângulo 49"/>
          <p:cNvSpPr/>
          <p:nvPr/>
        </p:nvSpPr>
        <p:spPr>
          <a:xfrm>
            <a:off x="76200" y="1981200"/>
            <a:ext cx="2895600" cy="478173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CaixaDeTexto 50"/>
          <p:cNvSpPr txBox="1"/>
          <p:nvPr/>
        </p:nvSpPr>
        <p:spPr>
          <a:xfrm>
            <a:off x="235811" y="2286000"/>
            <a:ext cx="1128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Calibri" charset="0"/>
                <a:ea typeface="Calibri" charset="0"/>
                <a:cs typeface="Calibri" charset="0"/>
              </a:rPr>
              <a:t>Dados </a:t>
            </a:r>
          </a:p>
          <a:p>
            <a:r>
              <a:rPr lang="pt-BR" sz="1600" dirty="0">
                <a:latin typeface="Calibri" charset="0"/>
                <a:ea typeface="Calibri" charset="0"/>
                <a:cs typeface="Calibri" charset="0"/>
              </a:rPr>
              <a:t>Disponíveis</a:t>
            </a:r>
          </a:p>
        </p:txBody>
      </p:sp>
    </p:spTree>
    <p:extLst>
      <p:ext uri="{BB962C8B-B14F-4D97-AF65-F5344CB8AC3E}">
        <p14:creationId xmlns:p14="http://schemas.microsoft.com/office/powerpoint/2010/main" val="949260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Cross-</a:t>
            </a:r>
            <a:r>
              <a:rPr lang="pt-BR" i="1" dirty="0" err="1"/>
              <a:t>Validation</a:t>
            </a:r>
            <a:endParaRPr lang="pt-BR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CA1406-6C19-4543-AFC9-ECE099C7E894}" type="slidenum">
              <a:rPr lang="nb-NO" smtClean="0"/>
              <a:pPr>
                <a:defRPr/>
              </a:pPr>
              <a:t>16</a:t>
            </a:fld>
            <a:endParaRPr lang="nb-NO"/>
          </a:p>
        </p:txBody>
      </p:sp>
      <p:sp>
        <p:nvSpPr>
          <p:cNvPr id="5" name="Cilindro 4"/>
          <p:cNvSpPr/>
          <p:nvPr/>
        </p:nvSpPr>
        <p:spPr>
          <a:xfrm>
            <a:off x="304800" y="2976751"/>
            <a:ext cx="990600" cy="2819400"/>
          </a:xfrm>
          <a:prstGeom prst="can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ilindro 5"/>
              <p:cNvSpPr/>
              <p:nvPr/>
            </p:nvSpPr>
            <p:spPr>
              <a:xfrm>
                <a:off x="1981200" y="320736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ilindr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3207361"/>
                <a:ext cx="673501" cy="743232"/>
              </a:xfrm>
              <a:prstGeom prst="can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ilindro 6"/>
              <p:cNvSpPr/>
              <p:nvPr/>
            </p:nvSpPr>
            <p:spPr>
              <a:xfrm>
                <a:off x="1969882" y="4109519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ilindr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82" y="4109519"/>
                <a:ext cx="673501" cy="743232"/>
              </a:xfrm>
              <a:prstGeom prst="can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ilindro 7"/>
              <p:cNvSpPr/>
              <p:nvPr/>
            </p:nvSpPr>
            <p:spPr>
              <a:xfrm>
                <a:off x="1969882" y="504004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ilindr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82" y="5040041"/>
                <a:ext cx="673501" cy="743232"/>
              </a:xfrm>
              <a:prstGeom prst="can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ilindro 8"/>
              <p:cNvSpPr/>
              <p:nvPr/>
            </p:nvSpPr>
            <p:spPr>
              <a:xfrm>
                <a:off x="1978935" y="5938233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ilindr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935" y="5938233"/>
                <a:ext cx="673501" cy="743232"/>
              </a:xfrm>
              <a:prstGeom prst="can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ilindro 9"/>
              <p:cNvSpPr/>
              <p:nvPr/>
            </p:nvSpPr>
            <p:spPr>
              <a:xfrm>
                <a:off x="1981200" y="2324664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ilindr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2324664"/>
                <a:ext cx="673501" cy="743232"/>
              </a:xfrm>
              <a:prstGeom prst="can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Reto 11"/>
          <p:cNvCxnSpPr/>
          <p:nvPr/>
        </p:nvCxnSpPr>
        <p:spPr>
          <a:xfrm flipV="1">
            <a:off x="1295400" y="3067896"/>
            <a:ext cx="381000" cy="97070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1295400" y="4648200"/>
            <a:ext cx="381000" cy="107175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upo 17"/>
          <p:cNvGrpSpPr/>
          <p:nvPr/>
        </p:nvGrpSpPr>
        <p:grpSpPr>
          <a:xfrm>
            <a:off x="1986250" y="2976751"/>
            <a:ext cx="666186" cy="310623"/>
            <a:chOff x="1986250" y="2976751"/>
            <a:chExt cx="666186" cy="310623"/>
          </a:xfrm>
        </p:grpSpPr>
        <p:cxnSp>
          <p:nvCxnSpPr>
            <p:cNvPr id="16" name="Conector Reto 15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/>
          <p:cNvGrpSpPr/>
          <p:nvPr/>
        </p:nvGrpSpPr>
        <p:grpSpPr>
          <a:xfrm>
            <a:off x="1978935" y="3857074"/>
            <a:ext cx="666186" cy="310623"/>
            <a:chOff x="1986250" y="2976751"/>
            <a:chExt cx="666186" cy="310623"/>
          </a:xfrm>
        </p:grpSpPr>
        <p:cxnSp>
          <p:nvCxnSpPr>
            <p:cNvPr id="20" name="Conector Reto 19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/>
          <p:cNvGrpSpPr/>
          <p:nvPr/>
        </p:nvGrpSpPr>
        <p:grpSpPr>
          <a:xfrm>
            <a:off x="1977197" y="4785530"/>
            <a:ext cx="666186" cy="310623"/>
            <a:chOff x="1986250" y="2976751"/>
            <a:chExt cx="666186" cy="310623"/>
          </a:xfrm>
        </p:grpSpPr>
        <p:cxnSp>
          <p:nvCxnSpPr>
            <p:cNvPr id="23" name="Conector Reto 22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o 24"/>
          <p:cNvGrpSpPr/>
          <p:nvPr/>
        </p:nvGrpSpPr>
        <p:grpSpPr>
          <a:xfrm>
            <a:off x="1977197" y="5709583"/>
            <a:ext cx="666186" cy="310623"/>
            <a:chOff x="1986250" y="2976751"/>
            <a:chExt cx="666186" cy="310623"/>
          </a:xfrm>
        </p:grpSpPr>
        <p:cxnSp>
          <p:nvCxnSpPr>
            <p:cNvPr id="26" name="Conector Reto 25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Espaço Reservado para Conteúdo 2"/>
          <p:cNvSpPr>
            <a:spLocks noGrp="1"/>
          </p:cNvSpPr>
          <p:nvPr>
            <p:ph idx="1"/>
          </p:nvPr>
        </p:nvSpPr>
        <p:spPr>
          <a:xfrm>
            <a:off x="76200" y="1219200"/>
            <a:ext cx="8229600" cy="533400"/>
          </a:xfrm>
        </p:spPr>
        <p:txBody>
          <a:bodyPr/>
          <a:lstStyle/>
          <a:p>
            <a:r>
              <a:rPr lang="pt-BR" sz="2400" dirty="0" err="1"/>
              <a:t>Ex</a:t>
            </a:r>
            <a:r>
              <a:rPr lang="pt-BR" sz="2400" dirty="0"/>
              <a:t>: 5-</a:t>
            </a:r>
            <a:r>
              <a:rPr lang="pt-BR" sz="2400" i="1" dirty="0"/>
              <a:t>fold </a:t>
            </a:r>
            <a:r>
              <a:rPr lang="pt-BR" sz="2400" i="1" dirty="0" err="1"/>
              <a:t>cross-validation</a:t>
            </a:r>
            <a:endParaRPr lang="pt-BR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505200" y="1752600"/>
                <a:ext cx="5597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charset="0"/>
                        </a:rPr>
                        <m:t>1ª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752600"/>
                <a:ext cx="559769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21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ilindro 28"/>
              <p:cNvSpPr/>
              <p:nvPr/>
            </p:nvSpPr>
            <p:spPr>
              <a:xfrm>
                <a:off x="3391468" y="320736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ilindr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468" y="3207361"/>
                <a:ext cx="673501" cy="743232"/>
              </a:xfrm>
              <a:prstGeom prst="can">
                <a:avLst/>
              </a:prstGeom>
              <a:blipFill rotWithShape="0"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ilindro 29"/>
              <p:cNvSpPr/>
              <p:nvPr/>
            </p:nvSpPr>
            <p:spPr>
              <a:xfrm>
                <a:off x="3380150" y="4109519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ilindro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150" y="4109519"/>
                <a:ext cx="673501" cy="743232"/>
              </a:xfrm>
              <a:prstGeom prst="can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ilindro 30"/>
              <p:cNvSpPr/>
              <p:nvPr/>
            </p:nvSpPr>
            <p:spPr>
              <a:xfrm>
                <a:off x="3380150" y="504004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Cilindro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150" y="5040041"/>
                <a:ext cx="673501" cy="743232"/>
              </a:xfrm>
              <a:prstGeom prst="can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ilindro 31"/>
              <p:cNvSpPr/>
              <p:nvPr/>
            </p:nvSpPr>
            <p:spPr>
              <a:xfrm>
                <a:off x="3389203" y="5938233"/>
                <a:ext cx="673501" cy="743232"/>
              </a:xfrm>
              <a:prstGeom prst="can">
                <a:avLst/>
              </a:prstGeom>
              <a:solidFill>
                <a:srgbClr val="FF0000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Cilindr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203" y="5938233"/>
                <a:ext cx="673501" cy="743232"/>
              </a:xfrm>
              <a:prstGeom prst="can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ilindro 32"/>
              <p:cNvSpPr/>
              <p:nvPr/>
            </p:nvSpPr>
            <p:spPr>
              <a:xfrm>
                <a:off x="3391468" y="2324664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3" name="Cilindr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468" y="2324664"/>
                <a:ext cx="673501" cy="743232"/>
              </a:xfrm>
              <a:prstGeom prst="can">
                <a:avLst/>
              </a:prstGeom>
              <a:blipFill rotWithShape="0"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upo 33"/>
          <p:cNvGrpSpPr/>
          <p:nvPr/>
        </p:nvGrpSpPr>
        <p:grpSpPr>
          <a:xfrm>
            <a:off x="3396518" y="2976751"/>
            <a:ext cx="666186" cy="310623"/>
            <a:chOff x="1986250" y="2976751"/>
            <a:chExt cx="666186" cy="310623"/>
          </a:xfrm>
        </p:grpSpPr>
        <p:cxnSp>
          <p:nvCxnSpPr>
            <p:cNvPr id="35" name="Conector Reto 34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o 36"/>
          <p:cNvGrpSpPr/>
          <p:nvPr/>
        </p:nvGrpSpPr>
        <p:grpSpPr>
          <a:xfrm>
            <a:off x="3389203" y="3857074"/>
            <a:ext cx="666186" cy="310623"/>
            <a:chOff x="1986250" y="2976751"/>
            <a:chExt cx="666186" cy="310623"/>
          </a:xfrm>
        </p:grpSpPr>
        <p:cxnSp>
          <p:nvCxnSpPr>
            <p:cNvPr id="38" name="Conector Reto 37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o 39"/>
          <p:cNvGrpSpPr/>
          <p:nvPr/>
        </p:nvGrpSpPr>
        <p:grpSpPr>
          <a:xfrm>
            <a:off x="3387465" y="4785530"/>
            <a:ext cx="666186" cy="310623"/>
            <a:chOff x="1986250" y="2976751"/>
            <a:chExt cx="666186" cy="310623"/>
          </a:xfrm>
        </p:grpSpPr>
        <p:cxnSp>
          <p:nvCxnSpPr>
            <p:cNvPr id="41" name="Conector Reto 40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upo 42"/>
          <p:cNvGrpSpPr/>
          <p:nvPr/>
        </p:nvGrpSpPr>
        <p:grpSpPr>
          <a:xfrm>
            <a:off x="3387465" y="5709583"/>
            <a:ext cx="666186" cy="310623"/>
            <a:chOff x="1986250" y="2976751"/>
            <a:chExt cx="666186" cy="310623"/>
          </a:xfrm>
        </p:grpSpPr>
        <p:cxnSp>
          <p:nvCxnSpPr>
            <p:cNvPr id="44" name="Conector Reto 43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ilindro 63"/>
              <p:cNvSpPr/>
              <p:nvPr/>
            </p:nvSpPr>
            <p:spPr>
              <a:xfrm>
                <a:off x="4451402" y="320736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4" name="Cilindro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402" y="3207361"/>
                <a:ext cx="673501" cy="743232"/>
              </a:xfrm>
              <a:prstGeom prst="can">
                <a:avLst/>
              </a:prstGeom>
              <a:blipFill rotWithShape="0"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ilindro 64"/>
              <p:cNvSpPr/>
              <p:nvPr/>
            </p:nvSpPr>
            <p:spPr>
              <a:xfrm>
                <a:off x="4440084" y="4109519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5" name="Cilindro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084" y="4109519"/>
                <a:ext cx="673501" cy="743232"/>
              </a:xfrm>
              <a:prstGeom prst="can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ilindro 65"/>
              <p:cNvSpPr/>
              <p:nvPr/>
            </p:nvSpPr>
            <p:spPr>
              <a:xfrm>
                <a:off x="4440084" y="5040041"/>
                <a:ext cx="673501" cy="743232"/>
              </a:xfrm>
              <a:prstGeom prst="can">
                <a:avLst/>
              </a:prstGeom>
              <a:solidFill>
                <a:srgbClr val="FF0000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6" name="Cilindro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084" y="5040041"/>
                <a:ext cx="673501" cy="743232"/>
              </a:xfrm>
              <a:prstGeom prst="can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ilindro 66"/>
              <p:cNvSpPr/>
              <p:nvPr/>
            </p:nvSpPr>
            <p:spPr>
              <a:xfrm>
                <a:off x="4449137" y="5938233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7" name="Cilindro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137" y="5938233"/>
                <a:ext cx="673501" cy="743232"/>
              </a:xfrm>
              <a:prstGeom prst="can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ilindro 67"/>
              <p:cNvSpPr/>
              <p:nvPr/>
            </p:nvSpPr>
            <p:spPr>
              <a:xfrm>
                <a:off x="4451402" y="2324664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8" name="Cilindro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402" y="2324664"/>
                <a:ext cx="673501" cy="743232"/>
              </a:xfrm>
              <a:prstGeom prst="can">
                <a:avLst/>
              </a:prstGeom>
              <a:blipFill rotWithShape="0"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upo 68"/>
          <p:cNvGrpSpPr/>
          <p:nvPr/>
        </p:nvGrpSpPr>
        <p:grpSpPr>
          <a:xfrm>
            <a:off x="4456452" y="2976751"/>
            <a:ext cx="666186" cy="310623"/>
            <a:chOff x="1986250" y="2976751"/>
            <a:chExt cx="666186" cy="310623"/>
          </a:xfrm>
        </p:grpSpPr>
        <p:cxnSp>
          <p:nvCxnSpPr>
            <p:cNvPr id="70" name="Conector Reto 69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upo 71"/>
          <p:cNvGrpSpPr/>
          <p:nvPr/>
        </p:nvGrpSpPr>
        <p:grpSpPr>
          <a:xfrm>
            <a:off x="4449137" y="3857074"/>
            <a:ext cx="666186" cy="310623"/>
            <a:chOff x="1986250" y="2976751"/>
            <a:chExt cx="666186" cy="310623"/>
          </a:xfrm>
        </p:grpSpPr>
        <p:cxnSp>
          <p:nvCxnSpPr>
            <p:cNvPr id="73" name="Conector Reto 72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to 73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o 74"/>
          <p:cNvGrpSpPr/>
          <p:nvPr/>
        </p:nvGrpSpPr>
        <p:grpSpPr>
          <a:xfrm>
            <a:off x="4447399" y="4785530"/>
            <a:ext cx="666186" cy="310623"/>
            <a:chOff x="1986250" y="2976751"/>
            <a:chExt cx="666186" cy="310623"/>
          </a:xfrm>
        </p:grpSpPr>
        <p:cxnSp>
          <p:nvCxnSpPr>
            <p:cNvPr id="76" name="Conector Reto 75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to 76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upo 77"/>
          <p:cNvGrpSpPr/>
          <p:nvPr/>
        </p:nvGrpSpPr>
        <p:grpSpPr>
          <a:xfrm>
            <a:off x="4447399" y="5709583"/>
            <a:ext cx="666186" cy="310623"/>
            <a:chOff x="1986250" y="2976751"/>
            <a:chExt cx="666186" cy="310623"/>
          </a:xfrm>
        </p:grpSpPr>
        <p:cxnSp>
          <p:nvCxnSpPr>
            <p:cNvPr id="79" name="Conector Reto 78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aixaDeTexto 80"/>
              <p:cNvSpPr txBox="1"/>
              <p:nvPr/>
            </p:nvSpPr>
            <p:spPr>
              <a:xfrm>
                <a:off x="4599915" y="1764016"/>
                <a:ext cx="5597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2</m:t>
                      </m:r>
                      <m:r>
                        <a:rPr lang="pt-BR" i="1" dirty="0" smtClean="0">
                          <a:latin typeface="Cambria Math" charset="0"/>
                        </a:rPr>
                        <m:t>ª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1" name="CaixaDeTexto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15" y="1764016"/>
                <a:ext cx="559769" cy="461665"/>
              </a:xfrm>
              <a:prstGeom prst="rect">
                <a:avLst/>
              </a:prstGeom>
              <a:blipFill rotWithShape="0">
                <a:blip r:embed="rId12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tângulo 81"/>
          <p:cNvSpPr/>
          <p:nvPr/>
        </p:nvSpPr>
        <p:spPr>
          <a:xfrm>
            <a:off x="304800" y="6172200"/>
            <a:ext cx="228600" cy="184150"/>
          </a:xfrm>
          <a:prstGeom prst="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Retângulo 82"/>
          <p:cNvSpPr/>
          <p:nvPr/>
        </p:nvSpPr>
        <p:spPr>
          <a:xfrm>
            <a:off x="304800" y="6461918"/>
            <a:ext cx="228600" cy="184150"/>
          </a:xfrm>
          <a:prstGeom prst="rect">
            <a:avLst/>
          </a:prstGeom>
          <a:solidFill>
            <a:srgbClr val="FF0000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CaixaDeTexto 83"/>
          <p:cNvSpPr txBox="1"/>
          <p:nvPr/>
        </p:nvSpPr>
        <p:spPr>
          <a:xfrm>
            <a:off x="520834" y="6135311"/>
            <a:ext cx="1113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400" dirty="0">
                <a:latin typeface="Calibri" charset="0"/>
                <a:ea typeface="Calibri" charset="0"/>
                <a:cs typeface="Calibri" charset="0"/>
              </a:rPr>
              <a:t>Treinamento</a:t>
            </a:r>
          </a:p>
        </p:txBody>
      </p:sp>
      <p:sp>
        <p:nvSpPr>
          <p:cNvPr id="85" name="CaixaDeTexto 84"/>
          <p:cNvSpPr txBox="1"/>
          <p:nvPr/>
        </p:nvSpPr>
        <p:spPr>
          <a:xfrm>
            <a:off x="524136" y="6405751"/>
            <a:ext cx="56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400" dirty="0">
                <a:latin typeface="Calibri" charset="0"/>
                <a:ea typeface="Calibri" charset="0"/>
                <a:cs typeface="Calibri" charset="0"/>
              </a:rPr>
              <a:t>Teste</a:t>
            </a:r>
          </a:p>
        </p:txBody>
      </p:sp>
      <p:sp>
        <p:nvSpPr>
          <p:cNvPr id="87" name="Retângulo 86"/>
          <p:cNvSpPr/>
          <p:nvPr/>
        </p:nvSpPr>
        <p:spPr>
          <a:xfrm>
            <a:off x="76200" y="1981200"/>
            <a:ext cx="2895600" cy="478173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CaixaDeTexto 87"/>
          <p:cNvSpPr txBox="1"/>
          <p:nvPr/>
        </p:nvSpPr>
        <p:spPr>
          <a:xfrm>
            <a:off x="235811" y="2286000"/>
            <a:ext cx="1128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Calibri" charset="0"/>
                <a:ea typeface="Calibri" charset="0"/>
                <a:cs typeface="Calibri" charset="0"/>
              </a:rPr>
              <a:t>Dados </a:t>
            </a:r>
          </a:p>
          <a:p>
            <a:r>
              <a:rPr lang="pt-BR" sz="1600" dirty="0">
                <a:latin typeface="Calibri" charset="0"/>
                <a:ea typeface="Calibri" charset="0"/>
                <a:cs typeface="Calibri" charset="0"/>
              </a:rPr>
              <a:t>Disponíveis</a:t>
            </a:r>
          </a:p>
        </p:txBody>
      </p:sp>
    </p:spTree>
    <p:extLst>
      <p:ext uri="{BB962C8B-B14F-4D97-AF65-F5344CB8AC3E}">
        <p14:creationId xmlns:p14="http://schemas.microsoft.com/office/powerpoint/2010/main" val="2096102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Cross-</a:t>
            </a:r>
            <a:r>
              <a:rPr lang="pt-BR" i="1" dirty="0" err="1"/>
              <a:t>Validation</a:t>
            </a:r>
            <a:endParaRPr lang="pt-BR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CA1406-6C19-4543-AFC9-ECE099C7E894}" type="slidenum">
              <a:rPr lang="nb-NO" smtClean="0"/>
              <a:pPr>
                <a:defRPr/>
              </a:pPr>
              <a:t>17</a:t>
            </a:fld>
            <a:endParaRPr lang="nb-NO"/>
          </a:p>
        </p:txBody>
      </p:sp>
      <p:sp>
        <p:nvSpPr>
          <p:cNvPr id="5" name="Cilindro 4"/>
          <p:cNvSpPr/>
          <p:nvPr/>
        </p:nvSpPr>
        <p:spPr>
          <a:xfrm>
            <a:off x="304800" y="2976751"/>
            <a:ext cx="990600" cy="2819400"/>
          </a:xfrm>
          <a:prstGeom prst="can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ilindro 5"/>
              <p:cNvSpPr/>
              <p:nvPr/>
            </p:nvSpPr>
            <p:spPr>
              <a:xfrm>
                <a:off x="1981200" y="320736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ilindr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3207361"/>
                <a:ext cx="673501" cy="743232"/>
              </a:xfrm>
              <a:prstGeom prst="can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ilindro 6"/>
              <p:cNvSpPr/>
              <p:nvPr/>
            </p:nvSpPr>
            <p:spPr>
              <a:xfrm>
                <a:off x="1969882" y="4109519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ilindr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82" y="4109519"/>
                <a:ext cx="673501" cy="743232"/>
              </a:xfrm>
              <a:prstGeom prst="can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ilindro 7"/>
              <p:cNvSpPr/>
              <p:nvPr/>
            </p:nvSpPr>
            <p:spPr>
              <a:xfrm>
                <a:off x="1969882" y="504004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ilindr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82" y="5040041"/>
                <a:ext cx="673501" cy="743232"/>
              </a:xfrm>
              <a:prstGeom prst="can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ilindro 8"/>
              <p:cNvSpPr/>
              <p:nvPr/>
            </p:nvSpPr>
            <p:spPr>
              <a:xfrm>
                <a:off x="1978935" y="5938233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ilindr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935" y="5938233"/>
                <a:ext cx="673501" cy="743232"/>
              </a:xfrm>
              <a:prstGeom prst="can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ilindro 9"/>
              <p:cNvSpPr/>
              <p:nvPr/>
            </p:nvSpPr>
            <p:spPr>
              <a:xfrm>
                <a:off x="1981200" y="2324664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ilindr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2324664"/>
                <a:ext cx="673501" cy="743232"/>
              </a:xfrm>
              <a:prstGeom prst="can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Reto 11"/>
          <p:cNvCxnSpPr/>
          <p:nvPr/>
        </p:nvCxnSpPr>
        <p:spPr>
          <a:xfrm flipV="1">
            <a:off x="1295400" y="3067896"/>
            <a:ext cx="381000" cy="97070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1295400" y="4648200"/>
            <a:ext cx="381000" cy="107175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upo 17"/>
          <p:cNvGrpSpPr/>
          <p:nvPr/>
        </p:nvGrpSpPr>
        <p:grpSpPr>
          <a:xfrm>
            <a:off x="1986250" y="2976751"/>
            <a:ext cx="666186" cy="310623"/>
            <a:chOff x="1986250" y="2976751"/>
            <a:chExt cx="666186" cy="310623"/>
          </a:xfrm>
        </p:grpSpPr>
        <p:cxnSp>
          <p:nvCxnSpPr>
            <p:cNvPr id="16" name="Conector Reto 15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/>
          <p:cNvGrpSpPr/>
          <p:nvPr/>
        </p:nvGrpSpPr>
        <p:grpSpPr>
          <a:xfrm>
            <a:off x="1978935" y="3857074"/>
            <a:ext cx="666186" cy="310623"/>
            <a:chOff x="1986250" y="2976751"/>
            <a:chExt cx="666186" cy="310623"/>
          </a:xfrm>
        </p:grpSpPr>
        <p:cxnSp>
          <p:nvCxnSpPr>
            <p:cNvPr id="20" name="Conector Reto 19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/>
          <p:cNvGrpSpPr/>
          <p:nvPr/>
        </p:nvGrpSpPr>
        <p:grpSpPr>
          <a:xfrm>
            <a:off x="1977197" y="4785530"/>
            <a:ext cx="666186" cy="310623"/>
            <a:chOff x="1986250" y="2976751"/>
            <a:chExt cx="666186" cy="310623"/>
          </a:xfrm>
        </p:grpSpPr>
        <p:cxnSp>
          <p:nvCxnSpPr>
            <p:cNvPr id="23" name="Conector Reto 22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o 24"/>
          <p:cNvGrpSpPr/>
          <p:nvPr/>
        </p:nvGrpSpPr>
        <p:grpSpPr>
          <a:xfrm>
            <a:off x="1977197" y="5709583"/>
            <a:ext cx="666186" cy="310623"/>
            <a:chOff x="1986250" y="2976751"/>
            <a:chExt cx="666186" cy="310623"/>
          </a:xfrm>
        </p:grpSpPr>
        <p:cxnSp>
          <p:nvCxnSpPr>
            <p:cNvPr id="26" name="Conector Reto 25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Espaço Reservado para Conteúdo 2"/>
          <p:cNvSpPr>
            <a:spLocks noGrp="1"/>
          </p:cNvSpPr>
          <p:nvPr>
            <p:ph idx="1"/>
          </p:nvPr>
        </p:nvSpPr>
        <p:spPr>
          <a:xfrm>
            <a:off x="76200" y="1219200"/>
            <a:ext cx="8229600" cy="533400"/>
          </a:xfrm>
        </p:spPr>
        <p:txBody>
          <a:bodyPr/>
          <a:lstStyle/>
          <a:p>
            <a:r>
              <a:rPr lang="pt-BR" sz="2400" dirty="0" err="1"/>
              <a:t>Ex</a:t>
            </a:r>
            <a:r>
              <a:rPr lang="pt-BR" sz="2400" dirty="0"/>
              <a:t>: 5-</a:t>
            </a:r>
            <a:r>
              <a:rPr lang="pt-BR" sz="2400" i="1" dirty="0"/>
              <a:t>fold </a:t>
            </a:r>
            <a:r>
              <a:rPr lang="pt-BR" sz="2400" i="1" dirty="0" err="1"/>
              <a:t>cross-validation</a:t>
            </a:r>
            <a:endParaRPr lang="pt-BR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505200" y="1752600"/>
                <a:ext cx="5597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charset="0"/>
                        </a:rPr>
                        <m:t>1ª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752600"/>
                <a:ext cx="559769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21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ilindro 28"/>
              <p:cNvSpPr/>
              <p:nvPr/>
            </p:nvSpPr>
            <p:spPr>
              <a:xfrm>
                <a:off x="3391468" y="320736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ilindr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468" y="3207361"/>
                <a:ext cx="673501" cy="743232"/>
              </a:xfrm>
              <a:prstGeom prst="can">
                <a:avLst/>
              </a:prstGeom>
              <a:blipFill rotWithShape="0"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ilindro 29"/>
              <p:cNvSpPr/>
              <p:nvPr/>
            </p:nvSpPr>
            <p:spPr>
              <a:xfrm>
                <a:off x="3380150" y="4109519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ilindro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150" y="4109519"/>
                <a:ext cx="673501" cy="743232"/>
              </a:xfrm>
              <a:prstGeom prst="can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ilindro 30"/>
              <p:cNvSpPr/>
              <p:nvPr/>
            </p:nvSpPr>
            <p:spPr>
              <a:xfrm>
                <a:off x="3380150" y="504004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Cilindro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150" y="5040041"/>
                <a:ext cx="673501" cy="743232"/>
              </a:xfrm>
              <a:prstGeom prst="can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ilindro 31"/>
              <p:cNvSpPr/>
              <p:nvPr/>
            </p:nvSpPr>
            <p:spPr>
              <a:xfrm>
                <a:off x="3389203" y="5938233"/>
                <a:ext cx="673501" cy="743232"/>
              </a:xfrm>
              <a:prstGeom prst="can">
                <a:avLst/>
              </a:prstGeom>
              <a:solidFill>
                <a:srgbClr val="FF0000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Cilindr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203" y="5938233"/>
                <a:ext cx="673501" cy="743232"/>
              </a:xfrm>
              <a:prstGeom prst="can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ilindro 32"/>
              <p:cNvSpPr/>
              <p:nvPr/>
            </p:nvSpPr>
            <p:spPr>
              <a:xfrm>
                <a:off x="3391468" y="2324664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3" name="Cilindr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468" y="2324664"/>
                <a:ext cx="673501" cy="743232"/>
              </a:xfrm>
              <a:prstGeom prst="can">
                <a:avLst/>
              </a:prstGeom>
              <a:blipFill rotWithShape="0"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upo 33"/>
          <p:cNvGrpSpPr/>
          <p:nvPr/>
        </p:nvGrpSpPr>
        <p:grpSpPr>
          <a:xfrm>
            <a:off x="3396518" y="2976751"/>
            <a:ext cx="666186" cy="310623"/>
            <a:chOff x="1986250" y="2976751"/>
            <a:chExt cx="666186" cy="310623"/>
          </a:xfrm>
        </p:grpSpPr>
        <p:cxnSp>
          <p:nvCxnSpPr>
            <p:cNvPr id="35" name="Conector Reto 34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o 36"/>
          <p:cNvGrpSpPr/>
          <p:nvPr/>
        </p:nvGrpSpPr>
        <p:grpSpPr>
          <a:xfrm>
            <a:off x="3389203" y="3857074"/>
            <a:ext cx="666186" cy="310623"/>
            <a:chOff x="1986250" y="2976751"/>
            <a:chExt cx="666186" cy="310623"/>
          </a:xfrm>
        </p:grpSpPr>
        <p:cxnSp>
          <p:nvCxnSpPr>
            <p:cNvPr id="38" name="Conector Reto 37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o 39"/>
          <p:cNvGrpSpPr/>
          <p:nvPr/>
        </p:nvGrpSpPr>
        <p:grpSpPr>
          <a:xfrm>
            <a:off x="3387465" y="4785530"/>
            <a:ext cx="666186" cy="310623"/>
            <a:chOff x="1986250" y="2976751"/>
            <a:chExt cx="666186" cy="310623"/>
          </a:xfrm>
        </p:grpSpPr>
        <p:cxnSp>
          <p:nvCxnSpPr>
            <p:cNvPr id="41" name="Conector Reto 40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upo 42"/>
          <p:cNvGrpSpPr/>
          <p:nvPr/>
        </p:nvGrpSpPr>
        <p:grpSpPr>
          <a:xfrm>
            <a:off x="3387465" y="5709583"/>
            <a:ext cx="666186" cy="310623"/>
            <a:chOff x="1986250" y="2976751"/>
            <a:chExt cx="666186" cy="310623"/>
          </a:xfrm>
        </p:grpSpPr>
        <p:cxnSp>
          <p:nvCxnSpPr>
            <p:cNvPr id="44" name="Conector Reto 43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ilindro 63"/>
              <p:cNvSpPr/>
              <p:nvPr/>
            </p:nvSpPr>
            <p:spPr>
              <a:xfrm>
                <a:off x="4451402" y="320736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4" name="Cilindro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402" y="3207361"/>
                <a:ext cx="673501" cy="743232"/>
              </a:xfrm>
              <a:prstGeom prst="can">
                <a:avLst/>
              </a:prstGeom>
              <a:blipFill rotWithShape="0"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ilindro 64"/>
              <p:cNvSpPr/>
              <p:nvPr/>
            </p:nvSpPr>
            <p:spPr>
              <a:xfrm>
                <a:off x="4440084" y="4109519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5" name="Cilindro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084" y="4109519"/>
                <a:ext cx="673501" cy="743232"/>
              </a:xfrm>
              <a:prstGeom prst="can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ilindro 65"/>
              <p:cNvSpPr/>
              <p:nvPr/>
            </p:nvSpPr>
            <p:spPr>
              <a:xfrm>
                <a:off x="4440084" y="5040041"/>
                <a:ext cx="673501" cy="743232"/>
              </a:xfrm>
              <a:prstGeom prst="can">
                <a:avLst/>
              </a:prstGeom>
              <a:solidFill>
                <a:srgbClr val="FF0000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6" name="Cilindro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084" y="5040041"/>
                <a:ext cx="673501" cy="743232"/>
              </a:xfrm>
              <a:prstGeom prst="can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ilindro 66"/>
              <p:cNvSpPr/>
              <p:nvPr/>
            </p:nvSpPr>
            <p:spPr>
              <a:xfrm>
                <a:off x="4449137" y="5938233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7" name="Cilindro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137" y="5938233"/>
                <a:ext cx="673501" cy="743232"/>
              </a:xfrm>
              <a:prstGeom prst="can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ilindro 67"/>
              <p:cNvSpPr/>
              <p:nvPr/>
            </p:nvSpPr>
            <p:spPr>
              <a:xfrm>
                <a:off x="4451402" y="2324664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8" name="Cilindro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402" y="2324664"/>
                <a:ext cx="673501" cy="743232"/>
              </a:xfrm>
              <a:prstGeom prst="can">
                <a:avLst/>
              </a:prstGeom>
              <a:blipFill rotWithShape="0"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upo 68"/>
          <p:cNvGrpSpPr/>
          <p:nvPr/>
        </p:nvGrpSpPr>
        <p:grpSpPr>
          <a:xfrm>
            <a:off x="4456452" y="2976751"/>
            <a:ext cx="666186" cy="310623"/>
            <a:chOff x="1986250" y="2976751"/>
            <a:chExt cx="666186" cy="310623"/>
          </a:xfrm>
        </p:grpSpPr>
        <p:cxnSp>
          <p:nvCxnSpPr>
            <p:cNvPr id="70" name="Conector Reto 69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upo 71"/>
          <p:cNvGrpSpPr/>
          <p:nvPr/>
        </p:nvGrpSpPr>
        <p:grpSpPr>
          <a:xfrm>
            <a:off x="4449137" y="3857074"/>
            <a:ext cx="666186" cy="310623"/>
            <a:chOff x="1986250" y="2976751"/>
            <a:chExt cx="666186" cy="310623"/>
          </a:xfrm>
        </p:grpSpPr>
        <p:cxnSp>
          <p:nvCxnSpPr>
            <p:cNvPr id="73" name="Conector Reto 72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to 73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o 74"/>
          <p:cNvGrpSpPr/>
          <p:nvPr/>
        </p:nvGrpSpPr>
        <p:grpSpPr>
          <a:xfrm>
            <a:off x="4447399" y="4785530"/>
            <a:ext cx="666186" cy="310623"/>
            <a:chOff x="1986250" y="2976751"/>
            <a:chExt cx="666186" cy="310623"/>
          </a:xfrm>
        </p:grpSpPr>
        <p:cxnSp>
          <p:nvCxnSpPr>
            <p:cNvPr id="76" name="Conector Reto 75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to 76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upo 77"/>
          <p:cNvGrpSpPr/>
          <p:nvPr/>
        </p:nvGrpSpPr>
        <p:grpSpPr>
          <a:xfrm>
            <a:off x="4447399" y="5709583"/>
            <a:ext cx="666186" cy="310623"/>
            <a:chOff x="1986250" y="2976751"/>
            <a:chExt cx="666186" cy="310623"/>
          </a:xfrm>
        </p:grpSpPr>
        <p:cxnSp>
          <p:nvCxnSpPr>
            <p:cNvPr id="79" name="Conector Reto 78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ilindro 60"/>
              <p:cNvSpPr/>
              <p:nvPr/>
            </p:nvSpPr>
            <p:spPr>
              <a:xfrm>
                <a:off x="5541211" y="3208243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1" name="Cilindro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211" y="3208243"/>
                <a:ext cx="673501" cy="743232"/>
              </a:xfrm>
              <a:prstGeom prst="can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ilindro 61"/>
              <p:cNvSpPr/>
              <p:nvPr/>
            </p:nvSpPr>
            <p:spPr>
              <a:xfrm>
                <a:off x="5529893" y="4110401"/>
                <a:ext cx="673501" cy="743232"/>
              </a:xfrm>
              <a:prstGeom prst="can">
                <a:avLst/>
              </a:prstGeom>
              <a:solidFill>
                <a:srgbClr val="FF0000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2" name="Cilindro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893" y="4110401"/>
                <a:ext cx="673501" cy="743232"/>
              </a:xfrm>
              <a:prstGeom prst="can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ilindro 62"/>
              <p:cNvSpPr/>
              <p:nvPr/>
            </p:nvSpPr>
            <p:spPr>
              <a:xfrm>
                <a:off x="5529893" y="5040923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3" name="Cilindro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893" y="5040923"/>
                <a:ext cx="673501" cy="743232"/>
              </a:xfrm>
              <a:prstGeom prst="can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ilindro 80"/>
              <p:cNvSpPr/>
              <p:nvPr/>
            </p:nvSpPr>
            <p:spPr>
              <a:xfrm>
                <a:off x="5538946" y="5939115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1" name="Cilindro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946" y="5939115"/>
                <a:ext cx="673501" cy="743232"/>
              </a:xfrm>
              <a:prstGeom prst="can">
                <a:avLst/>
              </a:prstGeom>
              <a:blipFill rotWithShape="0">
                <a:blip r:embed="rId1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ilindro 81"/>
              <p:cNvSpPr/>
              <p:nvPr/>
            </p:nvSpPr>
            <p:spPr>
              <a:xfrm>
                <a:off x="5541211" y="2325546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2" name="Cilindro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211" y="2325546"/>
                <a:ext cx="673501" cy="743232"/>
              </a:xfrm>
              <a:prstGeom prst="can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upo 82"/>
          <p:cNvGrpSpPr/>
          <p:nvPr/>
        </p:nvGrpSpPr>
        <p:grpSpPr>
          <a:xfrm>
            <a:off x="5546261" y="2977633"/>
            <a:ext cx="666186" cy="310623"/>
            <a:chOff x="1986250" y="2976751"/>
            <a:chExt cx="666186" cy="310623"/>
          </a:xfrm>
        </p:grpSpPr>
        <p:cxnSp>
          <p:nvCxnSpPr>
            <p:cNvPr id="84" name="Conector Reto 83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to 84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upo 85"/>
          <p:cNvGrpSpPr/>
          <p:nvPr/>
        </p:nvGrpSpPr>
        <p:grpSpPr>
          <a:xfrm>
            <a:off x="5538946" y="3857956"/>
            <a:ext cx="666186" cy="310623"/>
            <a:chOff x="1986250" y="2976751"/>
            <a:chExt cx="666186" cy="310623"/>
          </a:xfrm>
        </p:grpSpPr>
        <p:cxnSp>
          <p:nvCxnSpPr>
            <p:cNvPr id="87" name="Conector Reto 86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upo 88"/>
          <p:cNvGrpSpPr/>
          <p:nvPr/>
        </p:nvGrpSpPr>
        <p:grpSpPr>
          <a:xfrm>
            <a:off x="5537208" y="4786412"/>
            <a:ext cx="666186" cy="310623"/>
            <a:chOff x="1986250" y="2976751"/>
            <a:chExt cx="666186" cy="310623"/>
          </a:xfrm>
        </p:grpSpPr>
        <p:cxnSp>
          <p:nvCxnSpPr>
            <p:cNvPr id="90" name="Conector Reto 89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upo 91"/>
          <p:cNvGrpSpPr/>
          <p:nvPr/>
        </p:nvGrpSpPr>
        <p:grpSpPr>
          <a:xfrm>
            <a:off x="5537208" y="5710465"/>
            <a:ext cx="666186" cy="310623"/>
            <a:chOff x="1986250" y="2976751"/>
            <a:chExt cx="666186" cy="310623"/>
          </a:xfrm>
        </p:grpSpPr>
        <p:cxnSp>
          <p:nvCxnSpPr>
            <p:cNvPr id="93" name="Conector Reto 92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aixaDeTexto 95"/>
              <p:cNvSpPr txBox="1"/>
              <p:nvPr/>
            </p:nvSpPr>
            <p:spPr>
              <a:xfrm>
                <a:off x="4599915" y="1764016"/>
                <a:ext cx="5597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2</m:t>
                      </m:r>
                      <m:r>
                        <a:rPr lang="pt-BR" i="1" dirty="0" smtClean="0">
                          <a:latin typeface="Cambria Math" charset="0"/>
                        </a:rPr>
                        <m:t>ª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6" name="CaixaDeTexto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15" y="1764016"/>
                <a:ext cx="559769" cy="461665"/>
              </a:xfrm>
              <a:prstGeom prst="rect">
                <a:avLst/>
              </a:prstGeom>
              <a:blipFill rotWithShape="0">
                <a:blip r:embed="rId14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aixaDeTexto 96"/>
              <p:cNvSpPr txBox="1"/>
              <p:nvPr/>
            </p:nvSpPr>
            <p:spPr>
              <a:xfrm>
                <a:off x="5679164" y="1764640"/>
                <a:ext cx="5597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3</m:t>
                      </m:r>
                      <m:r>
                        <a:rPr lang="pt-BR" i="1" dirty="0" smtClean="0">
                          <a:latin typeface="Cambria Math" charset="0"/>
                        </a:rPr>
                        <m:t>ª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7" name="CaixaDeTexto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164" y="1764640"/>
                <a:ext cx="559769" cy="461665"/>
              </a:xfrm>
              <a:prstGeom prst="rect">
                <a:avLst/>
              </a:prstGeom>
              <a:blipFill rotWithShape="0">
                <a:blip r:embed="rId15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tângulo 97"/>
          <p:cNvSpPr/>
          <p:nvPr/>
        </p:nvSpPr>
        <p:spPr>
          <a:xfrm>
            <a:off x="304800" y="6172200"/>
            <a:ext cx="228600" cy="184150"/>
          </a:xfrm>
          <a:prstGeom prst="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Retângulo 98"/>
          <p:cNvSpPr/>
          <p:nvPr/>
        </p:nvSpPr>
        <p:spPr>
          <a:xfrm>
            <a:off x="304800" y="6461918"/>
            <a:ext cx="228600" cy="184150"/>
          </a:xfrm>
          <a:prstGeom prst="rect">
            <a:avLst/>
          </a:prstGeom>
          <a:solidFill>
            <a:srgbClr val="FF0000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0" name="CaixaDeTexto 99"/>
          <p:cNvSpPr txBox="1"/>
          <p:nvPr/>
        </p:nvSpPr>
        <p:spPr>
          <a:xfrm>
            <a:off x="520834" y="6135311"/>
            <a:ext cx="1113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400" dirty="0">
                <a:latin typeface="Calibri" charset="0"/>
                <a:ea typeface="Calibri" charset="0"/>
                <a:cs typeface="Calibri" charset="0"/>
              </a:rPr>
              <a:t>Treinamento</a:t>
            </a:r>
          </a:p>
        </p:txBody>
      </p:sp>
      <p:sp>
        <p:nvSpPr>
          <p:cNvPr id="101" name="CaixaDeTexto 100"/>
          <p:cNvSpPr txBox="1"/>
          <p:nvPr/>
        </p:nvSpPr>
        <p:spPr>
          <a:xfrm>
            <a:off x="524136" y="6405751"/>
            <a:ext cx="56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400" dirty="0">
                <a:latin typeface="Calibri" charset="0"/>
                <a:ea typeface="Calibri" charset="0"/>
                <a:cs typeface="Calibri" charset="0"/>
              </a:rPr>
              <a:t>Teste</a:t>
            </a:r>
          </a:p>
        </p:txBody>
      </p:sp>
      <p:sp>
        <p:nvSpPr>
          <p:cNvPr id="103" name="Retângulo 102"/>
          <p:cNvSpPr/>
          <p:nvPr/>
        </p:nvSpPr>
        <p:spPr>
          <a:xfrm>
            <a:off x="76200" y="1981200"/>
            <a:ext cx="2895600" cy="478173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" name="CaixaDeTexto 103"/>
          <p:cNvSpPr txBox="1"/>
          <p:nvPr/>
        </p:nvSpPr>
        <p:spPr>
          <a:xfrm>
            <a:off x="235811" y="2286000"/>
            <a:ext cx="1128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Calibri" charset="0"/>
                <a:ea typeface="Calibri" charset="0"/>
                <a:cs typeface="Calibri" charset="0"/>
              </a:rPr>
              <a:t>Dados </a:t>
            </a:r>
          </a:p>
          <a:p>
            <a:r>
              <a:rPr lang="pt-BR" sz="1600" dirty="0">
                <a:latin typeface="Calibri" charset="0"/>
                <a:ea typeface="Calibri" charset="0"/>
                <a:cs typeface="Calibri" charset="0"/>
              </a:rPr>
              <a:t>Disponíveis</a:t>
            </a:r>
          </a:p>
        </p:txBody>
      </p:sp>
    </p:spTree>
    <p:extLst>
      <p:ext uri="{BB962C8B-B14F-4D97-AF65-F5344CB8AC3E}">
        <p14:creationId xmlns:p14="http://schemas.microsoft.com/office/powerpoint/2010/main" val="601162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Cross-</a:t>
            </a:r>
            <a:r>
              <a:rPr lang="pt-BR" i="1" dirty="0" err="1"/>
              <a:t>Validation</a:t>
            </a:r>
            <a:endParaRPr lang="pt-BR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CA1406-6C19-4543-AFC9-ECE099C7E894}" type="slidenum">
              <a:rPr lang="nb-NO" smtClean="0"/>
              <a:pPr>
                <a:defRPr/>
              </a:pPr>
              <a:t>18</a:t>
            </a:fld>
            <a:endParaRPr lang="nb-NO"/>
          </a:p>
        </p:txBody>
      </p:sp>
      <p:sp>
        <p:nvSpPr>
          <p:cNvPr id="5" name="Cilindro 4"/>
          <p:cNvSpPr/>
          <p:nvPr/>
        </p:nvSpPr>
        <p:spPr>
          <a:xfrm>
            <a:off x="304800" y="2976751"/>
            <a:ext cx="990600" cy="2819400"/>
          </a:xfrm>
          <a:prstGeom prst="can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ilindro 5"/>
              <p:cNvSpPr/>
              <p:nvPr/>
            </p:nvSpPr>
            <p:spPr>
              <a:xfrm>
                <a:off x="1981200" y="320736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ilindr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3207361"/>
                <a:ext cx="673501" cy="743232"/>
              </a:xfrm>
              <a:prstGeom prst="can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ilindro 6"/>
              <p:cNvSpPr/>
              <p:nvPr/>
            </p:nvSpPr>
            <p:spPr>
              <a:xfrm>
                <a:off x="1969882" y="4109519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ilindr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82" y="4109519"/>
                <a:ext cx="673501" cy="743232"/>
              </a:xfrm>
              <a:prstGeom prst="can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ilindro 7"/>
              <p:cNvSpPr/>
              <p:nvPr/>
            </p:nvSpPr>
            <p:spPr>
              <a:xfrm>
                <a:off x="1969882" y="504004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ilindr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82" y="5040041"/>
                <a:ext cx="673501" cy="743232"/>
              </a:xfrm>
              <a:prstGeom prst="can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ilindro 8"/>
              <p:cNvSpPr/>
              <p:nvPr/>
            </p:nvSpPr>
            <p:spPr>
              <a:xfrm>
                <a:off x="1978935" y="5938233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ilindr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935" y="5938233"/>
                <a:ext cx="673501" cy="743232"/>
              </a:xfrm>
              <a:prstGeom prst="can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ilindro 9"/>
              <p:cNvSpPr/>
              <p:nvPr/>
            </p:nvSpPr>
            <p:spPr>
              <a:xfrm>
                <a:off x="1981200" y="2324664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ilindr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2324664"/>
                <a:ext cx="673501" cy="743232"/>
              </a:xfrm>
              <a:prstGeom prst="can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Reto 11"/>
          <p:cNvCxnSpPr/>
          <p:nvPr/>
        </p:nvCxnSpPr>
        <p:spPr>
          <a:xfrm flipV="1">
            <a:off x="1295400" y="3067896"/>
            <a:ext cx="381000" cy="97070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1295400" y="4648200"/>
            <a:ext cx="381000" cy="107175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upo 17"/>
          <p:cNvGrpSpPr/>
          <p:nvPr/>
        </p:nvGrpSpPr>
        <p:grpSpPr>
          <a:xfrm>
            <a:off x="1986250" y="2976751"/>
            <a:ext cx="666186" cy="310623"/>
            <a:chOff x="1986250" y="2976751"/>
            <a:chExt cx="666186" cy="310623"/>
          </a:xfrm>
        </p:grpSpPr>
        <p:cxnSp>
          <p:nvCxnSpPr>
            <p:cNvPr id="16" name="Conector Reto 15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/>
          <p:cNvGrpSpPr/>
          <p:nvPr/>
        </p:nvGrpSpPr>
        <p:grpSpPr>
          <a:xfrm>
            <a:off x="1978935" y="3857074"/>
            <a:ext cx="666186" cy="310623"/>
            <a:chOff x="1986250" y="2976751"/>
            <a:chExt cx="666186" cy="310623"/>
          </a:xfrm>
        </p:grpSpPr>
        <p:cxnSp>
          <p:nvCxnSpPr>
            <p:cNvPr id="20" name="Conector Reto 19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/>
          <p:cNvGrpSpPr/>
          <p:nvPr/>
        </p:nvGrpSpPr>
        <p:grpSpPr>
          <a:xfrm>
            <a:off x="1977197" y="4785530"/>
            <a:ext cx="666186" cy="310623"/>
            <a:chOff x="1986250" y="2976751"/>
            <a:chExt cx="666186" cy="310623"/>
          </a:xfrm>
        </p:grpSpPr>
        <p:cxnSp>
          <p:nvCxnSpPr>
            <p:cNvPr id="23" name="Conector Reto 22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o 24"/>
          <p:cNvGrpSpPr/>
          <p:nvPr/>
        </p:nvGrpSpPr>
        <p:grpSpPr>
          <a:xfrm>
            <a:off x="1977197" y="5709583"/>
            <a:ext cx="666186" cy="310623"/>
            <a:chOff x="1986250" y="2976751"/>
            <a:chExt cx="666186" cy="310623"/>
          </a:xfrm>
        </p:grpSpPr>
        <p:cxnSp>
          <p:nvCxnSpPr>
            <p:cNvPr id="26" name="Conector Reto 25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Espaço Reservado para Conteúdo 2"/>
          <p:cNvSpPr>
            <a:spLocks noGrp="1"/>
          </p:cNvSpPr>
          <p:nvPr>
            <p:ph idx="1"/>
          </p:nvPr>
        </p:nvSpPr>
        <p:spPr>
          <a:xfrm>
            <a:off x="76200" y="1219200"/>
            <a:ext cx="8229600" cy="533400"/>
          </a:xfrm>
        </p:spPr>
        <p:txBody>
          <a:bodyPr/>
          <a:lstStyle/>
          <a:p>
            <a:r>
              <a:rPr lang="pt-BR" sz="2400" dirty="0" err="1"/>
              <a:t>Ex</a:t>
            </a:r>
            <a:r>
              <a:rPr lang="pt-BR" sz="2400" dirty="0"/>
              <a:t>: 5-</a:t>
            </a:r>
            <a:r>
              <a:rPr lang="pt-BR" sz="2400" i="1" dirty="0"/>
              <a:t>fold </a:t>
            </a:r>
            <a:r>
              <a:rPr lang="pt-BR" sz="2400" i="1" dirty="0" err="1"/>
              <a:t>cross-validation</a:t>
            </a:r>
            <a:endParaRPr lang="pt-BR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505200" y="1752600"/>
                <a:ext cx="5597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charset="0"/>
                        </a:rPr>
                        <m:t>1ª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752600"/>
                <a:ext cx="559769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21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ilindro 28"/>
              <p:cNvSpPr/>
              <p:nvPr/>
            </p:nvSpPr>
            <p:spPr>
              <a:xfrm>
                <a:off x="3391468" y="320736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ilindr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468" y="3207361"/>
                <a:ext cx="673501" cy="743232"/>
              </a:xfrm>
              <a:prstGeom prst="can">
                <a:avLst/>
              </a:prstGeom>
              <a:blipFill rotWithShape="0"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ilindro 29"/>
              <p:cNvSpPr/>
              <p:nvPr/>
            </p:nvSpPr>
            <p:spPr>
              <a:xfrm>
                <a:off x="3380150" y="4109519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ilindro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150" y="4109519"/>
                <a:ext cx="673501" cy="743232"/>
              </a:xfrm>
              <a:prstGeom prst="can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ilindro 30"/>
              <p:cNvSpPr/>
              <p:nvPr/>
            </p:nvSpPr>
            <p:spPr>
              <a:xfrm>
                <a:off x="3380150" y="504004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Cilindro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150" y="5040041"/>
                <a:ext cx="673501" cy="743232"/>
              </a:xfrm>
              <a:prstGeom prst="can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ilindro 31"/>
              <p:cNvSpPr/>
              <p:nvPr/>
            </p:nvSpPr>
            <p:spPr>
              <a:xfrm>
                <a:off x="3389203" y="5938233"/>
                <a:ext cx="673501" cy="743232"/>
              </a:xfrm>
              <a:prstGeom prst="can">
                <a:avLst/>
              </a:prstGeom>
              <a:solidFill>
                <a:srgbClr val="FF0000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Cilindr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203" y="5938233"/>
                <a:ext cx="673501" cy="743232"/>
              </a:xfrm>
              <a:prstGeom prst="can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ilindro 32"/>
              <p:cNvSpPr/>
              <p:nvPr/>
            </p:nvSpPr>
            <p:spPr>
              <a:xfrm>
                <a:off x="3391468" y="2324664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3" name="Cilindr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468" y="2324664"/>
                <a:ext cx="673501" cy="743232"/>
              </a:xfrm>
              <a:prstGeom prst="can">
                <a:avLst/>
              </a:prstGeom>
              <a:blipFill rotWithShape="0"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upo 33"/>
          <p:cNvGrpSpPr/>
          <p:nvPr/>
        </p:nvGrpSpPr>
        <p:grpSpPr>
          <a:xfrm>
            <a:off x="3396518" y="2976751"/>
            <a:ext cx="666186" cy="310623"/>
            <a:chOff x="1986250" y="2976751"/>
            <a:chExt cx="666186" cy="310623"/>
          </a:xfrm>
        </p:grpSpPr>
        <p:cxnSp>
          <p:nvCxnSpPr>
            <p:cNvPr id="35" name="Conector Reto 34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o 36"/>
          <p:cNvGrpSpPr/>
          <p:nvPr/>
        </p:nvGrpSpPr>
        <p:grpSpPr>
          <a:xfrm>
            <a:off x="3389203" y="3857074"/>
            <a:ext cx="666186" cy="310623"/>
            <a:chOff x="1986250" y="2976751"/>
            <a:chExt cx="666186" cy="310623"/>
          </a:xfrm>
        </p:grpSpPr>
        <p:cxnSp>
          <p:nvCxnSpPr>
            <p:cNvPr id="38" name="Conector Reto 37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o 39"/>
          <p:cNvGrpSpPr/>
          <p:nvPr/>
        </p:nvGrpSpPr>
        <p:grpSpPr>
          <a:xfrm>
            <a:off x="3387465" y="4785530"/>
            <a:ext cx="666186" cy="310623"/>
            <a:chOff x="1986250" y="2976751"/>
            <a:chExt cx="666186" cy="310623"/>
          </a:xfrm>
        </p:grpSpPr>
        <p:cxnSp>
          <p:nvCxnSpPr>
            <p:cNvPr id="41" name="Conector Reto 40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upo 42"/>
          <p:cNvGrpSpPr/>
          <p:nvPr/>
        </p:nvGrpSpPr>
        <p:grpSpPr>
          <a:xfrm>
            <a:off x="3387465" y="5709583"/>
            <a:ext cx="666186" cy="310623"/>
            <a:chOff x="1986250" y="2976751"/>
            <a:chExt cx="666186" cy="310623"/>
          </a:xfrm>
        </p:grpSpPr>
        <p:cxnSp>
          <p:nvCxnSpPr>
            <p:cNvPr id="44" name="Conector Reto 43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ilindro 63"/>
              <p:cNvSpPr/>
              <p:nvPr/>
            </p:nvSpPr>
            <p:spPr>
              <a:xfrm>
                <a:off x="4451402" y="320736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4" name="Cilindro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402" y="3207361"/>
                <a:ext cx="673501" cy="743232"/>
              </a:xfrm>
              <a:prstGeom prst="can">
                <a:avLst/>
              </a:prstGeom>
              <a:blipFill rotWithShape="0"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ilindro 64"/>
              <p:cNvSpPr/>
              <p:nvPr/>
            </p:nvSpPr>
            <p:spPr>
              <a:xfrm>
                <a:off x="4440084" y="4109519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5" name="Cilindro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084" y="4109519"/>
                <a:ext cx="673501" cy="743232"/>
              </a:xfrm>
              <a:prstGeom prst="can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ilindro 65"/>
              <p:cNvSpPr/>
              <p:nvPr/>
            </p:nvSpPr>
            <p:spPr>
              <a:xfrm>
                <a:off x="4440084" y="5040041"/>
                <a:ext cx="673501" cy="743232"/>
              </a:xfrm>
              <a:prstGeom prst="can">
                <a:avLst/>
              </a:prstGeom>
              <a:solidFill>
                <a:srgbClr val="FF0000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6" name="Cilindro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084" y="5040041"/>
                <a:ext cx="673501" cy="743232"/>
              </a:xfrm>
              <a:prstGeom prst="can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ilindro 66"/>
              <p:cNvSpPr/>
              <p:nvPr/>
            </p:nvSpPr>
            <p:spPr>
              <a:xfrm>
                <a:off x="4449137" y="5938233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7" name="Cilindro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137" y="5938233"/>
                <a:ext cx="673501" cy="743232"/>
              </a:xfrm>
              <a:prstGeom prst="can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ilindro 67"/>
              <p:cNvSpPr/>
              <p:nvPr/>
            </p:nvSpPr>
            <p:spPr>
              <a:xfrm>
                <a:off x="4451402" y="2324664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8" name="Cilindro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402" y="2324664"/>
                <a:ext cx="673501" cy="743232"/>
              </a:xfrm>
              <a:prstGeom prst="can">
                <a:avLst/>
              </a:prstGeom>
              <a:blipFill rotWithShape="0"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upo 68"/>
          <p:cNvGrpSpPr/>
          <p:nvPr/>
        </p:nvGrpSpPr>
        <p:grpSpPr>
          <a:xfrm>
            <a:off x="4456452" y="2976751"/>
            <a:ext cx="666186" cy="310623"/>
            <a:chOff x="1986250" y="2976751"/>
            <a:chExt cx="666186" cy="310623"/>
          </a:xfrm>
        </p:grpSpPr>
        <p:cxnSp>
          <p:nvCxnSpPr>
            <p:cNvPr id="70" name="Conector Reto 69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upo 71"/>
          <p:cNvGrpSpPr/>
          <p:nvPr/>
        </p:nvGrpSpPr>
        <p:grpSpPr>
          <a:xfrm>
            <a:off x="4449137" y="3857074"/>
            <a:ext cx="666186" cy="310623"/>
            <a:chOff x="1986250" y="2976751"/>
            <a:chExt cx="666186" cy="310623"/>
          </a:xfrm>
        </p:grpSpPr>
        <p:cxnSp>
          <p:nvCxnSpPr>
            <p:cNvPr id="73" name="Conector Reto 72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to 73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o 74"/>
          <p:cNvGrpSpPr/>
          <p:nvPr/>
        </p:nvGrpSpPr>
        <p:grpSpPr>
          <a:xfrm>
            <a:off x="4447399" y="4785530"/>
            <a:ext cx="666186" cy="310623"/>
            <a:chOff x="1986250" y="2976751"/>
            <a:chExt cx="666186" cy="310623"/>
          </a:xfrm>
        </p:grpSpPr>
        <p:cxnSp>
          <p:nvCxnSpPr>
            <p:cNvPr id="76" name="Conector Reto 75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to 76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upo 77"/>
          <p:cNvGrpSpPr/>
          <p:nvPr/>
        </p:nvGrpSpPr>
        <p:grpSpPr>
          <a:xfrm>
            <a:off x="4447399" y="5709583"/>
            <a:ext cx="666186" cy="310623"/>
            <a:chOff x="1986250" y="2976751"/>
            <a:chExt cx="666186" cy="310623"/>
          </a:xfrm>
        </p:grpSpPr>
        <p:cxnSp>
          <p:nvCxnSpPr>
            <p:cNvPr id="79" name="Conector Reto 78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ilindro 60"/>
              <p:cNvSpPr/>
              <p:nvPr/>
            </p:nvSpPr>
            <p:spPr>
              <a:xfrm>
                <a:off x="5541211" y="3208243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1" name="Cilindro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211" y="3208243"/>
                <a:ext cx="673501" cy="743232"/>
              </a:xfrm>
              <a:prstGeom prst="can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ilindro 61"/>
              <p:cNvSpPr/>
              <p:nvPr/>
            </p:nvSpPr>
            <p:spPr>
              <a:xfrm>
                <a:off x="5529893" y="4110401"/>
                <a:ext cx="673501" cy="743232"/>
              </a:xfrm>
              <a:prstGeom prst="can">
                <a:avLst/>
              </a:prstGeom>
              <a:solidFill>
                <a:srgbClr val="FF0000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2" name="Cilindro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893" y="4110401"/>
                <a:ext cx="673501" cy="743232"/>
              </a:xfrm>
              <a:prstGeom prst="can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ilindro 62"/>
              <p:cNvSpPr/>
              <p:nvPr/>
            </p:nvSpPr>
            <p:spPr>
              <a:xfrm>
                <a:off x="5529893" y="5040923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3" name="Cilindro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893" y="5040923"/>
                <a:ext cx="673501" cy="743232"/>
              </a:xfrm>
              <a:prstGeom prst="can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ilindro 80"/>
              <p:cNvSpPr/>
              <p:nvPr/>
            </p:nvSpPr>
            <p:spPr>
              <a:xfrm>
                <a:off x="5538946" y="5939115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1" name="Cilindro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946" y="5939115"/>
                <a:ext cx="673501" cy="743232"/>
              </a:xfrm>
              <a:prstGeom prst="can">
                <a:avLst/>
              </a:prstGeom>
              <a:blipFill rotWithShape="0">
                <a:blip r:embed="rId1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ilindro 81"/>
              <p:cNvSpPr/>
              <p:nvPr/>
            </p:nvSpPr>
            <p:spPr>
              <a:xfrm>
                <a:off x="5541211" y="2325546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2" name="Cilindro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211" y="2325546"/>
                <a:ext cx="673501" cy="743232"/>
              </a:xfrm>
              <a:prstGeom prst="can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upo 82"/>
          <p:cNvGrpSpPr/>
          <p:nvPr/>
        </p:nvGrpSpPr>
        <p:grpSpPr>
          <a:xfrm>
            <a:off x="5546261" y="2977633"/>
            <a:ext cx="666186" cy="310623"/>
            <a:chOff x="1986250" y="2976751"/>
            <a:chExt cx="666186" cy="310623"/>
          </a:xfrm>
        </p:grpSpPr>
        <p:cxnSp>
          <p:nvCxnSpPr>
            <p:cNvPr id="84" name="Conector Reto 83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to 84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upo 85"/>
          <p:cNvGrpSpPr/>
          <p:nvPr/>
        </p:nvGrpSpPr>
        <p:grpSpPr>
          <a:xfrm>
            <a:off x="5538946" y="3857956"/>
            <a:ext cx="666186" cy="310623"/>
            <a:chOff x="1986250" y="2976751"/>
            <a:chExt cx="666186" cy="310623"/>
          </a:xfrm>
        </p:grpSpPr>
        <p:cxnSp>
          <p:nvCxnSpPr>
            <p:cNvPr id="87" name="Conector Reto 86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upo 88"/>
          <p:cNvGrpSpPr/>
          <p:nvPr/>
        </p:nvGrpSpPr>
        <p:grpSpPr>
          <a:xfrm>
            <a:off x="5537208" y="4786412"/>
            <a:ext cx="666186" cy="310623"/>
            <a:chOff x="1986250" y="2976751"/>
            <a:chExt cx="666186" cy="310623"/>
          </a:xfrm>
        </p:grpSpPr>
        <p:cxnSp>
          <p:nvCxnSpPr>
            <p:cNvPr id="90" name="Conector Reto 89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upo 91"/>
          <p:cNvGrpSpPr/>
          <p:nvPr/>
        </p:nvGrpSpPr>
        <p:grpSpPr>
          <a:xfrm>
            <a:off x="5537208" y="5710465"/>
            <a:ext cx="666186" cy="310623"/>
            <a:chOff x="1986250" y="2976751"/>
            <a:chExt cx="666186" cy="310623"/>
          </a:xfrm>
        </p:grpSpPr>
        <p:cxnSp>
          <p:nvCxnSpPr>
            <p:cNvPr id="93" name="Conector Reto 92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ilindro 95"/>
              <p:cNvSpPr/>
              <p:nvPr/>
            </p:nvSpPr>
            <p:spPr>
              <a:xfrm>
                <a:off x="6614729" y="3208243"/>
                <a:ext cx="673501" cy="743232"/>
              </a:xfrm>
              <a:prstGeom prst="can">
                <a:avLst/>
              </a:prstGeom>
              <a:solidFill>
                <a:srgbClr val="FF0000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6" name="Cilindro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729" y="3208243"/>
                <a:ext cx="673501" cy="743232"/>
              </a:xfrm>
              <a:prstGeom prst="can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ilindro 96"/>
              <p:cNvSpPr/>
              <p:nvPr/>
            </p:nvSpPr>
            <p:spPr>
              <a:xfrm>
                <a:off x="6603411" y="411040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7" name="Cilindro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411" y="4110401"/>
                <a:ext cx="673501" cy="743232"/>
              </a:xfrm>
              <a:prstGeom prst="can">
                <a:avLst/>
              </a:prstGeom>
              <a:blipFill rotWithShape="0">
                <a:blip r:embed="rId1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ilindro 97"/>
              <p:cNvSpPr/>
              <p:nvPr/>
            </p:nvSpPr>
            <p:spPr>
              <a:xfrm>
                <a:off x="6603411" y="5040923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8" name="Cilindro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411" y="5040923"/>
                <a:ext cx="673501" cy="743232"/>
              </a:xfrm>
              <a:prstGeom prst="can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ilindro 98"/>
              <p:cNvSpPr/>
              <p:nvPr/>
            </p:nvSpPr>
            <p:spPr>
              <a:xfrm>
                <a:off x="6612464" y="5939115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9" name="Cilindro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464" y="5939115"/>
                <a:ext cx="673501" cy="743232"/>
              </a:xfrm>
              <a:prstGeom prst="can">
                <a:avLst/>
              </a:prstGeom>
              <a:blipFill rotWithShape="0">
                <a:blip r:embed="rId1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Cilindro 99"/>
              <p:cNvSpPr/>
              <p:nvPr/>
            </p:nvSpPr>
            <p:spPr>
              <a:xfrm>
                <a:off x="6614729" y="2325546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0" name="Cilindro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729" y="2325546"/>
                <a:ext cx="673501" cy="743232"/>
              </a:xfrm>
              <a:prstGeom prst="can">
                <a:avLst/>
              </a:prstGeom>
              <a:blipFill rotWithShape="0"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upo 100"/>
          <p:cNvGrpSpPr/>
          <p:nvPr/>
        </p:nvGrpSpPr>
        <p:grpSpPr>
          <a:xfrm>
            <a:off x="6619779" y="2977633"/>
            <a:ext cx="666186" cy="310623"/>
            <a:chOff x="1986250" y="2976751"/>
            <a:chExt cx="666186" cy="310623"/>
          </a:xfrm>
        </p:grpSpPr>
        <p:cxnSp>
          <p:nvCxnSpPr>
            <p:cNvPr id="102" name="Conector Reto 101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to 102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upo 103"/>
          <p:cNvGrpSpPr/>
          <p:nvPr/>
        </p:nvGrpSpPr>
        <p:grpSpPr>
          <a:xfrm>
            <a:off x="6612464" y="3857956"/>
            <a:ext cx="666186" cy="310623"/>
            <a:chOff x="1986250" y="2976751"/>
            <a:chExt cx="666186" cy="310623"/>
          </a:xfrm>
        </p:grpSpPr>
        <p:cxnSp>
          <p:nvCxnSpPr>
            <p:cNvPr id="105" name="Conector Reto 104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to 105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upo 106"/>
          <p:cNvGrpSpPr/>
          <p:nvPr/>
        </p:nvGrpSpPr>
        <p:grpSpPr>
          <a:xfrm>
            <a:off x="6610726" y="4786412"/>
            <a:ext cx="666186" cy="310623"/>
            <a:chOff x="1986250" y="2976751"/>
            <a:chExt cx="666186" cy="310623"/>
          </a:xfrm>
        </p:grpSpPr>
        <p:cxnSp>
          <p:nvCxnSpPr>
            <p:cNvPr id="108" name="Conector Reto 107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upo 109"/>
          <p:cNvGrpSpPr/>
          <p:nvPr/>
        </p:nvGrpSpPr>
        <p:grpSpPr>
          <a:xfrm>
            <a:off x="6610726" y="5710465"/>
            <a:ext cx="666186" cy="310623"/>
            <a:chOff x="1986250" y="2976751"/>
            <a:chExt cx="666186" cy="310623"/>
          </a:xfrm>
        </p:grpSpPr>
        <p:cxnSp>
          <p:nvCxnSpPr>
            <p:cNvPr id="111" name="Conector Reto 110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aixaDeTexto 113"/>
              <p:cNvSpPr txBox="1"/>
              <p:nvPr/>
            </p:nvSpPr>
            <p:spPr>
              <a:xfrm>
                <a:off x="4599915" y="1764016"/>
                <a:ext cx="5597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2</m:t>
                      </m:r>
                      <m:r>
                        <a:rPr lang="pt-BR" i="1" dirty="0" smtClean="0">
                          <a:latin typeface="Cambria Math" charset="0"/>
                        </a:rPr>
                        <m:t>ª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4" name="CaixaDeTexto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15" y="1764016"/>
                <a:ext cx="559769" cy="461665"/>
              </a:xfrm>
              <a:prstGeom prst="rect">
                <a:avLst/>
              </a:prstGeom>
              <a:blipFill rotWithShape="0">
                <a:blip r:embed="rId16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CaixaDeTexto 114"/>
              <p:cNvSpPr txBox="1"/>
              <p:nvPr/>
            </p:nvSpPr>
            <p:spPr>
              <a:xfrm>
                <a:off x="5679164" y="1764640"/>
                <a:ext cx="5597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3</m:t>
                      </m:r>
                      <m:r>
                        <a:rPr lang="pt-BR" i="1" dirty="0" smtClean="0">
                          <a:latin typeface="Cambria Math" charset="0"/>
                        </a:rPr>
                        <m:t>ª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5" name="CaixaDeTexto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164" y="1764640"/>
                <a:ext cx="559769" cy="461665"/>
              </a:xfrm>
              <a:prstGeom prst="rect">
                <a:avLst/>
              </a:prstGeom>
              <a:blipFill rotWithShape="0">
                <a:blip r:embed="rId17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aixaDeTexto 115"/>
              <p:cNvSpPr txBox="1"/>
              <p:nvPr/>
            </p:nvSpPr>
            <p:spPr>
              <a:xfrm>
                <a:off x="6758413" y="1762718"/>
                <a:ext cx="5597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4</m:t>
                      </m:r>
                      <m:r>
                        <a:rPr lang="pt-BR" i="1" dirty="0" smtClean="0">
                          <a:latin typeface="Cambria Math" charset="0"/>
                        </a:rPr>
                        <m:t>ª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6" name="CaixaDeTexto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413" y="1762718"/>
                <a:ext cx="559769" cy="461665"/>
              </a:xfrm>
              <a:prstGeom prst="rect">
                <a:avLst/>
              </a:prstGeom>
              <a:blipFill rotWithShape="0">
                <a:blip r:embed="rId18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etângulo 116"/>
          <p:cNvSpPr/>
          <p:nvPr/>
        </p:nvSpPr>
        <p:spPr>
          <a:xfrm>
            <a:off x="304800" y="6172200"/>
            <a:ext cx="228600" cy="184150"/>
          </a:xfrm>
          <a:prstGeom prst="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Retângulo 117"/>
          <p:cNvSpPr/>
          <p:nvPr/>
        </p:nvSpPr>
        <p:spPr>
          <a:xfrm>
            <a:off x="304800" y="6461918"/>
            <a:ext cx="228600" cy="184150"/>
          </a:xfrm>
          <a:prstGeom prst="rect">
            <a:avLst/>
          </a:prstGeom>
          <a:solidFill>
            <a:srgbClr val="FF0000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CaixaDeTexto 118"/>
          <p:cNvSpPr txBox="1"/>
          <p:nvPr/>
        </p:nvSpPr>
        <p:spPr>
          <a:xfrm>
            <a:off x="520834" y="6135311"/>
            <a:ext cx="1113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400" dirty="0">
                <a:latin typeface="Calibri" charset="0"/>
                <a:ea typeface="Calibri" charset="0"/>
                <a:cs typeface="Calibri" charset="0"/>
              </a:rPr>
              <a:t>Treinamento</a:t>
            </a:r>
          </a:p>
        </p:txBody>
      </p:sp>
      <p:sp>
        <p:nvSpPr>
          <p:cNvPr id="120" name="CaixaDeTexto 119"/>
          <p:cNvSpPr txBox="1"/>
          <p:nvPr/>
        </p:nvSpPr>
        <p:spPr>
          <a:xfrm>
            <a:off x="524136" y="6405751"/>
            <a:ext cx="56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400" dirty="0">
                <a:latin typeface="Calibri" charset="0"/>
                <a:ea typeface="Calibri" charset="0"/>
                <a:cs typeface="Calibri" charset="0"/>
              </a:rPr>
              <a:t>Teste</a:t>
            </a:r>
          </a:p>
        </p:txBody>
      </p:sp>
      <p:sp>
        <p:nvSpPr>
          <p:cNvPr id="122" name="Retângulo 121"/>
          <p:cNvSpPr/>
          <p:nvPr/>
        </p:nvSpPr>
        <p:spPr>
          <a:xfrm>
            <a:off x="76200" y="1981200"/>
            <a:ext cx="2895600" cy="478173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3" name="CaixaDeTexto 122"/>
          <p:cNvSpPr txBox="1"/>
          <p:nvPr/>
        </p:nvSpPr>
        <p:spPr>
          <a:xfrm>
            <a:off x="235811" y="2286000"/>
            <a:ext cx="1128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Calibri" charset="0"/>
                <a:ea typeface="Calibri" charset="0"/>
                <a:cs typeface="Calibri" charset="0"/>
              </a:rPr>
              <a:t>Dados </a:t>
            </a:r>
          </a:p>
          <a:p>
            <a:r>
              <a:rPr lang="pt-BR" sz="1600" dirty="0">
                <a:latin typeface="Calibri" charset="0"/>
                <a:ea typeface="Calibri" charset="0"/>
                <a:cs typeface="Calibri" charset="0"/>
              </a:rPr>
              <a:t>Disponíveis</a:t>
            </a:r>
          </a:p>
        </p:txBody>
      </p:sp>
    </p:spTree>
    <p:extLst>
      <p:ext uri="{BB962C8B-B14F-4D97-AF65-F5344CB8AC3E}">
        <p14:creationId xmlns:p14="http://schemas.microsoft.com/office/powerpoint/2010/main" val="1237883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Cross-</a:t>
            </a:r>
            <a:r>
              <a:rPr lang="pt-BR" i="1" dirty="0" err="1"/>
              <a:t>Validation</a:t>
            </a:r>
            <a:endParaRPr lang="pt-BR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CA1406-6C19-4543-AFC9-ECE099C7E894}" type="slidenum">
              <a:rPr lang="nb-NO" smtClean="0"/>
              <a:pPr>
                <a:defRPr/>
              </a:pPr>
              <a:t>19</a:t>
            </a:fld>
            <a:endParaRPr lang="nb-NO"/>
          </a:p>
        </p:txBody>
      </p:sp>
      <p:sp>
        <p:nvSpPr>
          <p:cNvPr id="5" name="Cilindro 4"/>
          <p:cNvSpPr/>
          <p:nvPr/>
        </p:nvSpPr>
        <p:spPr>
          <a:xfrm>
            <a:off x="304800" y="2976751"/>
            <a:ext cx="990600" cy="2819400"/>
          </a:xfrm>
          <a:prstGeom prst="can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ilindro 5"/>
              <p:cNvSpPr/>
              <p:nvPr/>
            </p:nvSpPr>
            <p:spPr>
              <a:xfrm>
                <a:off x="1981200" y="320736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ilindr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3207361"/>
                <a:ext cx="673501" cy="743232"/>
              </a:xfrm>
              <a:prstGeom prst="can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ilindro 6"/>
              <p:cNvSpPr/>
              <p:nvPr/>
            </p:nvSpPr>
            <p:spPr>
              <a:xfrm>
                <a:off x="1969882" y="4109519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ilindr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82" y="4109519"/>
                <a:ext cx="673501" cy="743232"/>
              </a:xfrm>
              <a:prstGeom prst="can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ilindro 7"/>
              <p:cNvSpPr/>
              <p:nvPr/>
            </p:nvSpPr>
            <p:spPr>
              <a:xfrm>
                <a:off x="1969882" y="504004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ilindr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82" y="5040041"/>
                <a:ext cx="673501" cy="743232"/>
              </a:xfrm>
              <a:prstGeom prst="can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ilindro 8"/>
              <p:cNvSpPr/>
              <p:nvPr/>
            </p:nvSpPr>
            <p:spPr>
              <a:xfrm>
                <a:off x="1978935" y="5938233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ilindr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935" y="5938233"/>
                <a:ext cx="673501" cy="743232"/>
              </a:xfrm>
              <a:prstGeom prst="can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ilindro 9"/>
              <p:cNvSpPr/>
              <p:nvPr/>
            </p:nvSpPr>
            <p:spPr>
              <a:xfrm>
                <a:off x="1981200" y="2324664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ilindr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2324664"/>
                <a:ext cx="673501" cy="743232"/>
              </a:xfrm>
              <a:prstGeom prst="can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Reto 11"/>
          <p:cNvCxnSpPr/>
          <p:nvPr/>
        </p:nvCxnSpPr>
        <p:spPr>
          <a:xfrm flipV="1">
            <a:off x="1295400" y="3067896"/>
            <a:ext cx="381000" cy="97070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1295400" y="4648200"/>
            <a:ext cx="381000" cy="107175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upo 17"/>
          <p:cNvGrpSpPr/>
          <p:nvPr/>
        </p:nvGrpSpPr>
        <p:grpSpPr>
          <a:xfrm>
            <a:off x="1986250" y="2976751"/>
            <a:ext cx="666186" cy="310623"/>
            <a:chOff x="1986250" y="2976751"/>
            <a:chExt cx="666186" cy="310623"/>
          </a:xfrm>
        </p:grpSpPr>
        <p:cxnSp>
          <p:nvCxnSpPr>
            <p:cNvPr id="16" name="Conector Reto 15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/>
          <p:cNvGrpSpPr/>
          <p:nvPr/>
        </p:nvGrpSpPr>
        <p:grpSpPr>
          <a:xfrm>
            <a:off x="1978935" y="3857074"/>
            <a:ext cx="666186" cy="310623"/>
            <a:chOff x="1986250" y="2976751"/>
            <a:chExt cx="666186" cy="310623"/>
          </a:xfrm>
        </p:grpSpPr>
        <p:cxnSp>
          <p:nvCxnSpPr>
            <p:cNvPr id="20" name="Conector Reto 19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/>
          <p:cNvGrpSpPr/>
          <p:nvPr/>
        </p:nvGrpSpPr>
        <p:grpSpPr>
          <a:xfrm>
            <a:off x="1977197" y="4785530"/>
            <a:ext cx="666186" cy="310623"/>
            <a:chOff x="1986250" y="2976751"/>
            <a:chExt cx="666186" cy="310623"/>
          </a:xfrm>
        </p:grpSpPr>
        <p:cxnSp>
          <p:nvCxnSpPr>
            <p:cNvPr id="23" name="Conector Reto 22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o 24"/>
          <p:cNvGrpSpPr/>
          <p:nvPr/>
        </p:nvGrpSpPr>
        <p:grpSpPr>
          <a:xfrm>
            <a:off x="1977197" y="5709583"/>
            <a:ext cx="666186" cy="310623"/>
            <a:chOff x="1986250" y="2976751"/>
            <a:chExt cx="666186" cy="310623"/>
          </a:xfrm>
        </p:grpSpPr>
        <p:cxnSp>
          <p:nvCxnSpPr>
            <p:cNvPr id="26" name="Conector Reto 25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Espaço Reservado para Conteúdo 2"/>
          <p:cNvSpPr>
            <a:spLocks noGrp="1"/>
          </p:cNvSpPr>
          <p:nvPr>
            <p:ph idx="1"/>
          </p:nvPr>
        </p:nvSpPr>
        <p:spPr>
          <a:xfrm>
            <a:off x="76200" y="1219200"/>
            <a:ext cx="8229600" cy="533400"/>
          </a:xfrm>
        </p:spPr>
        <p:txBody>
          <a:bodyPr/>
          <a:lstStyle/>
          <a:p>
            <a:r>
              <a:rPr lang="pt-BR" sz="2400" dirty="0" err="1"/>
              <a:t>Ex</a:t>
            </a:r>
            <a:r>
              <a:rPr lang="pt-BR" sz="2400" dirty="0"/>
              <a:t>: 5-</a:t>
            </a:r>
            <a:r>
              <a:rPr lang="pt-BR" sz="2400" i="1" dirty="0"/>
              <a:t>fold </a:t>
            </a:r>
            <a:r>
              <a:rPr lang="pt-BR" sz="2400" i="1" dirty="0" err="1"/>
              <a:t>cross-validation</a:t>
            </a:r>
            <a:endParaRPr lang="pt-BR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505200" y="1752600"/>
                <a:ext cx="5597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charset="0"/>
                        </a:rPr>
                        <m:t>1ª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752600"/>
                <a:ext cx="559769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21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ilindro 28"/>
              <p:cNvSpPr/>
              <p:nvPr/>
            </p:nvSpPr>
            <p:spPr>
              <a:xfrm>
                <a:off x="3391468" y="320736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ilindr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468" y="3207361"/>
                <a:ext cx="673501" cy="743232"/>
              </a:xfrm>
              <a:prstGeom prst="can">
                <a:avLst/>
              </a:prstGeom>
              <a:blipFill rotWithShape="0"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ilindro 29"/>
              <p:cNvSpPr/>
              <p:nvPr/>
            </p:nvSpPr>
            <p:spPr>
              <a:xfrm>
                <a:off x="3380150" y="4109519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ilindro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150" y="4109519"/>
                <a:ext cx="673501" cy="743232"/>
              </a:xfrm>
              <a:prstGeom prst="can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ilindro 30"/>
              <p:cNvSpPr/>
              <p:nvPr/>
            </p:nvSpPr>
            <p:spPr>
              <a:xfrm>
                <a:off x="3380150" y="504004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Cilindro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150" y="5040041"/>
                <a:ext cx="673501" cy="743232"/>
              </a:xfrm>
              <a:prstGeom prst="can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ilindro 31"/>
              <p:cNvSpPr/>
              <p:nvPr/>
            </p:nvSpPr>
            <p:spPr>
              <a:xfrm>
                <a:off x="3389203" y="5938233"/>
                <a:ext cx="673501" cy="743232"/>
              </a:xfrm>
              <a:prstGeom prst="can">
                <a:avLst/>
              </a:prstGeom>
              <a:solidFill>
                <a:srgbClr val="FF0000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Cilindr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203" y="5938233"/>
                <a:ext cx="673501" cy="743232"/>
              </a:xfrm>
              <a:prstGeom prst="can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ilindro 32"/>
              <p:cNvSpPr/>
              <p:nvPr/>
            </p:nvSpPr>
            <p:spPr>
              <a:xfrm>
                <a:off x="3391468" y="2324664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3" name="Cilindr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468" y="2324664"/>
                <a:ext cx="673501" cy="743232"/>
              </a:xfrm>
              <a:prstGeom prst="can">
                <a:avLst/>
              </a:prstGeom>
              <a:blipFill rotWithShape="0"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upo 33"/>
          <p:cNvGrpSpPr/>
          <p:nvPr/>
        </p:nvGrpSpPr>
        <p:grpSpPr>
          <a:xfrm>
            <a:off x="3396518" y="2976751"/>
            <a:ext cx="666186" cy="310623"/>
            <a:chOff x="1986250" y="2976751"/>
            <a:chExt cx="666186" cy="310623"/>
          </a:xfrm>
        </p:grpSpPr>
        <p:cxnSp>
          <p:nvCxnSpPr>
            <p:cNvPr id="35" name="Conector Reto 34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o 36"/>
          <p:cNvGrpSpPr/>
          <p:nvPr/>
        </p:nvGrpSpPr>
        <p:grpSpPr>
          <a:xfrm>
            <a:off x="3389203" y="3857074"/>
            <a:ext cx="666186" cy="310623"/>
            <a:chOff x="1986250" y="2976751"/>
            <a:chExt cx="666186" cy="310623"/>
          </a:xfrm>
        </p:grpSpPr>
        <p:cxnSp>
          <p:nvCxnSpPr>
            <p:cNvPr id="38" name="Conector Reto 37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o 39"/>
          <p:cNvGrpSpPr/>
          <p:nvPr/>
        </p:nvGrpSpPr>
        <p:grpSpPr>
          <a:xfrm>
            <a:off x="3387465" y="4785530"/>
            <a:ext cx="666186" cy="310623"/>
            <a:chOff x="1986250" y="2976751"/>
            <a:chExt cx="666186" cy="310623"/>
          </a:xfrm>
        </p:grpSpPr>
        <p:cxnSp>
          <p:nvCxnSpPr>
            <p:cNvPr id="41" name="Conector Reto 40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upo 42"/>
          <p:cNvGrpSpPr/>
          <p:nvPr/>
        </p:nvGrpSpPr>
        <p:grpSpPr>
          <a:xfrm>
            <a:off x="3387465" y="5709583"/>
            <a:ext cx="666186" cy="310623"/>
            <a:chOff x="1986250" y="2976751"/>
            <a:chExt cx="666186" cy="310623"/>
          </a:xfrm>
        </p:grpSpPr>
        <p:cxnSp>
          <p:nvCxnSpPr>
            <p:cNvPr id="44" name="Conector Reto 43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/>
              <p:cNvSpPr txBox="1"/>
              <p:nvPr/>
            </p:nvSpPr>
            <p:spPr>
              <a:xfrm>
                <a:off x="4599915" y="1764016"/>
                <a:ext cx="5597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2</m:t>
                      </m:r>
                      <m:r>
                        <a:rPr lang="pt-BR" i="1" dirty="0" smtClean="0">
                          <a:latin typeface="Cambria Math" charset="0"/>
                        </a:rPr>
                        <m:t>ª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6" name="CaixaDeTexto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15" y="1764016"/>
                <a:ext cx="559769" cy="461665"/>
              </a:xfrm>
              <a:prstGeom prst="rect">
                <a:avLst/>
              </a:prstGeom>
              <a:blipFill rotWithShape="0">
                <a:blip r:embed="rId11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ilindro 63"/>
              <p:cNvSpPr/>
              <p:nvPr/>
            </p:nvSpPr>
            <p:spPr>
              <a:xfrm>
                <a:off x="4451402" y="320736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4" name="Cilindro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402" y="3207361"/>
                <a:ext cx="673501" cy="743232"/>
              </a:xfrm>
              <a:prstGeom prst="can">
                <a:avLst/>
              </a:prstGeom>
              <a:blipFill rotWithShape="0"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ilindro 64"/>
              <p:cNvSpPr/>
              <p:nvPr/>
            </p:nvSpPr>
            <p:spPr>
              <a:xfrm>
                <a:off x="4440084" y="4109519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5" name="Cilindro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084" y="4109519"/>
                <a:ext cx="673501" cy="743232"/>
              </a:xfrm>
              <a:prstGeom prst="can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ilindro 65"/>
              <p:cNvSpPr/>
              <p:nvPr/>
            </p:nvSpPr>
            <p:spPr>
              <a:xfrm>
                <a:off x="4440084" y="5040041"/>
                <a:ext cx="673501" cy="743232"/>
              </a:xfrm>
              <a:prstGeom prst="can">
                <a:avLst/>
              </a:prstGeom>
              <a:solidFill>
                <a:srgbClr val="FF0000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6" name="Cilindro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084" y="5040041"/>
                <a:ext cx="673501" cy="743232"/>
              </a:xfrm>
              <a:prstGeom prst="can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ilindro 66"/>
              <p:cNvSpPr/>
              <p:nvPr/>
            </p:nvSpPr>
            <p:spPr>
              <a:xfrm>
                <a:off x="4449137" y="5938233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7" name="Cilindro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137" y="5938233"/>
                <a:ext cx="673501" cy="743232"/>
              </a:xfrm>
              <a:prstGeom prst="can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ilindro 67"/>
              <p:cNvSpPr/>
              <p:nvPr/>
            </p:nvSpPr>
            <p:spPr>
              <a:xfrm>
                <a:off x="4451402" y="2324664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8" name="Cilindro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402" y="2324664"/>
                <a:ext cx="673501" cy="743232"/>
              </a:xfrm>
              <a:prstGeom prst="can">
                <a:avLst/>
              </a:prstGeom>
              <a:blipFill rotWithShape="0"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upo 68"/>
          <p:cNvGrpSpPr/>
          <p:nvPr/>
        </p:nvGrpSpPr>
        <p:grpSpPr>
          <a:xfrm>
            <a:off x="4456452" y="2976751"/>
            <a:ext cx="666186" cy="310623"/>
            <a:chOff x="1986250" y="2976751"/>
            <a:chExt cx="666186" cy="310623"/>
          </a:xfrm>
        </p:grpSpPr>
        <p:cxnSp>
          <p:nvCxnSpPr>
            <p:cNvPr id="70" name="Conector Reto 69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upo 71"/>
          <p:cNvGrpSpPr/>
          <p:nvPr/>
        </p:nvGrpSpPr>
        <p:grpSpPr>
          <a:xfrm>
            <a:off x="4449137" y="3857074"/>
            <a:ext cx="666186" cy="310623"/>
            <a:chOff x="1986250" y="2976751"/>
            <a:chExt cx="666186" cy="310623"/>
          </a:xfrm>
        </p:grpSpPr>
        <p:cxnSp>
          <p:nvCxnSpPr>
            <p:cNvPr id="73" name="Conector Reto 72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to 73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o 74"/>
          <p:cNvGrpSpPr/>
          <p:nvPr/>
        </p:nvGrpSpPr>
        <p:grpSpPr>
          <a:xfrm>
            <a:off x="4447399" y="4785530"/>
            <a:ext cx="666186" cy="310623"/>
            <a:chOff x="1986250" y="2976751"/>
            <a:chExt cx="666186" cy="310623"/>
          </a:xfrm>
        </p:grpSpPr>
        <p:cxnSp>
          <p:nvCxnSpPr>
            <p:cNvPr id="76" name="Conector Reto 75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to 76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upo 77"/>
          <p:cNvGrpSpPr/>
          <p:nvPr/>
        </p:nvGrpSpPr>
        <p:grpSpPr>
          <a:xfrm>
            <a:off x="4447399" y="5709583"/>
            <a:ext cx="666186" cy="310623"/>
            <a:chOff x="1986250" y="2976751"/>
            <a:chExt cx="666186" cy="310623"/>
          </a:xfrm>
        </p:grpSpPr>
        <p:cxnSp>
          <p:nvCxnSpPr>
            <p:cNvPr id="79" name="Conector Reto 78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ilindro 60"/>
              <p:cNvSpPr/>
              <p:nvPr/>
            </p:nvSpPr>
            <p:spPr>
              <a:xfrm>
                <a:off x="5541211" y="3208243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1" name="Cilindro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211" y="3208243"/>
                <a:ext cx="673501" cy="743232"/>
              </a:xfrm>
              <a:prstGeom prst="can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ilindro 61"/>
              <p:cNvSpPr/>
              <p:nvPr/>
            </p:nvSpPr>
            <p:spPr>
              <a:xfrm>
                <a:off x="5529893" y="4110401"/>
                <a:ext cx="673501" cy="743232"/>
              </a:xfrm>
              <a:prstGeom prst="can">
                <a:avLst/>
              </a:prstGeom>
              <a:solidFill>
                <a:srgbClr val="FF0000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2" name="Cilindro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893" y="4110401"/>
                <a:ext cx="673501" cy="743232"/>
              </a:xfrm>
              <a:prstGeom prst="can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ilindro 62"/>
              <p:cNvSpPr/>
              <p:nvPr/>
            </p:nvSpPr>
            <p:spPr>
              <a:xfrm>
                <a:off x="5529893" y="5040923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3" name="Cilindro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893" y="5040923"/>
                <a:ext cx="673501" cy="743232"/>
              </a:xfrm>
              <a:prstGeom prst="can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ilindro 80"/>
              <p:cNvSpPr/>
              <p:nvPr/>
            </p:nvSpPr>
            <p:spPr>
              <a:xfrm>
                <a:off x="5538946" y="5939115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1" name="Cilindro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946" y="5939115"/>
                <a:ext cx="673501" cy="743232"/>
              </a:xfrm>
              <a:prstGeom prst="can">
                <a:avLst/>
              </a:prstGeom>
              <a:blipFill rotWithShape="0">
                <a:blip r:embed="rId1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ilindro 81"/>
              <p:cNvSpPr/>
              <p:nvPr/>
            </p:nvSpPr>
            <p:spPr>
              <a:xfrm>
                <a:off x="5541211" y="2325546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2" name="Cilindro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211" y="2325546"/>
                <a:ext cx="673501" cy="743232"/>
              </a:xfrm>
              <a:prstGeom prst="can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upo 82"/>
          <p:cNvGrpSpPr/>
          <p:nvPr/>
        </p:nvGrpSpPr>
        <p:grpSpPr>
          <a:xfrm>
            <a:off x="5546261" y="2977633"/>
            <a:ext cx="666186" cy="310623"/>
            <a:chOff x="1986250" y="2976751"/>
            <a:chExt cx="666186" cy="310623"/>
          </a:xfrm>
        </p:grpSpPr>
        <p:cxnSp>
          <p:nvCxnSpPr>
            <p:cNvPr id="84" name="Conector Reto 83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to 84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upo 85"/>
          <p:cNvGrpSpPr/>
          <p:nvPr/>
        </p:nvGrpSpPr>
        <p:grpSpPr>
          <a:xfrm>
            <a:off x="5538946" y="3857956"/>
            <a:ext cx="666186" cy="310623"/>
            <a:chOff x="1986250" y="2976751"/>
            <a:chExt cx="666186" cy="310623"/>
          </a:xfrm>
        </p:grpSpPr>
        <p:cxnSp>
          <p:nvCxnSpPr>
            <p:cNvPr id="87" name="Conector Reto 86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upo 88"/>
          <p:cNvGrpSpPr/>
          <p:nvPr/>
        </p:nvGrpSpPr>
        <p:grpSpPr>
          <a:xfrm>
            <a:off x="5537208" y="4786412"/>
            <a:ext cx="666186" cy="310623"/>
            <a:chOff x="1986250" y="2976751"/>
            <a:chExt cx="666186" cy="310623"/>
          </a:xfrm>
        </p:grpSpPr>
        <p:cxnSp>
          <p:nvCxnSpPr>
            <p:cNvPr id="90" name="Conector Reto 89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upo 91"/>
          <p:cNvGrpSpPr/>
          <p:nvPr/>
        </p:nvGrpSpPr>
        <p:grpSpPr>
          <a:xfrm>
            <a:off x="5537208" y="5710465"/>
            <a:ext cx="666186" cy="310623"/>
            <a:chOff x="1986250" y="2976751"/>
            <a:chExt cx="666186" cy="310623"/>
          </a:xfrm>
        </p:grpSpPr>
        <p:cxnSp>
          <p:nvCxnSpPr>
            <p:cNvPr id="93" name="Conector Reto 92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ixaDeTexto 94"/>
              <p:cNvSpPr txBox="1"/>
              <p:nvPr/>
            </p:nvSpPr>
            <p:spPr>
              <a:xfrm>
                <a:off x="5679164" y="1764640"/>
                <a:ext cx="5597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3</m:t>
                      </m:r>
                      <m:r>
                        <a:rPr lang="pt-BR" i="1" dirty="0" smtClean="0">
                          <a:latin typeface="Cambria Math" charset="0"/>
                        </a:rPr>
                        <m:t>ª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5" name="CaixaDeTexto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164" y="1764640"/>
                <a:ext cx="559769" cy="461665"/>
              </a:xfrm>
              <a:prstGeom prst="rect">
                <a:avLst/>
              </a:prstGeom>
              <a:blipFill rotWithShape="0">
                <a:blip r:embed="rId15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ilindro 95"/>
              <p:cNvSpPr/>
              <p:nvPr/>
            </p:nvSpPr>
            <p:spPr>
              <a:xfrm>
                <a:off x="6614729" y="3208243"/>
                <a:ext cx="673501" cy="743232"/>
              </a:xfrm>
              <a:prstGeom prst="can">
                <a:avLst/>
              </a:prstGeom>
              <a:solidFill>
                <a:srgbClr val="FF0000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6" name="Cilindro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729" y="3208243"/>
                <a:ext cx="673501" cy="743232"/>
              </a:xfrm>
              <a:prstGeom prst="can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ilindro 96"/>
              <p:cNvSpPr/>
              <p:nvPr/>
            </p:nvSpPr>
            <p:spPr>
              <a:xfrm>
                <a:off x="6603411" y="411040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7" name="Cilindro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411" y="4110401"/>
                <a:ext cx="673501" cy="743232"/>
              </a:xfrm>
              <a:prstGeom prst="can">
                <a:avLst/>
              </a:prstGeom>
              <a:blipFill rotWithShape="0">
                <a:blip r:embed="rId1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ilindro 97"/>
              <p:cNvSpPr/>
              <p:nvPr/>
            </p:nvSpPr>
            <p:spPr>
              <a:xfrm>
                <a:off x="6603411" y="5040923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8" name="Cilindro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411" y="5040923"/>
                <a:ext cx="673501" cy="743232"/>
              </a:xfrm>
              <a:prstGeom prst="can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ilindro 98"/>
              <p:cNvSpPr/>
              <p:nvPr/>
            </p:nvSpPr>
            <p:spPr>
              <a:xfrm>
                <a:off x="6612464" y="5939115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9" name="Cilindro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464" y="5939115"/>
                <a:ext cx="673501" cy="743232"/>
              </a:xfrm>
              <a:prstGeom prst="can">
                <a:avLst/>
              </a:prstGeom>
              <a:blipFill rotWithShape="0">
                <a:blip r:embed="rId1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Cilindro 99"/>
              <p:cNvSpPr/>
              <p:nvPr/>
            </p:nvSpPr>
            <p:spPr>
              <a:xfrm>
                <a:off x="6614729" y="2325546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0" name="Cilindro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729" y="2325546"/>
                <a:ext cx="673501" cy="743232"/>
              </a:xfrm>
              <a:prstGeom prst="can">
                <a:avLst/>
              </a:prstGeom>
              <a:blipFill rotWithShape="0"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upo 100"/>
          <p:cNvGrpSpPr/>
          <p:nvPr/>
        </p:nvGrpSpPr>
        <p:grpSpPr>
          <a:xfrm>
            <a:off x="6619779" y="2977633"/>
            <a:ext cx="666186" cy="310623"/>
            <a:chOff x="1986250" y="2976751"/>
            <a:chExt cx="666186" cy="310623"/>
          </a:xfrm>
        </p:grpSpPr>
        <p:cxnSp>
          <p:nvCxnSpPr>
            <p:cNvPr id="102" name="Conector Reto 101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to 102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upo 103"/>
          <p:cNvGrpSpPr/>
          <p:nvPr/>
        </p:nvGrpSpPr>
        <p:grpSpPr>
          <a:xfrm>
            <a:off x="6612464" y="3857956"/>
            <a:ext cx="666186" cy="310623"/>
            <a:chOff x="1986250" y="2976751"/>
            <a:chExt cx="666186" cy="310623"/>
          </a:xfrm>
        </p:grpSpPr>
        <p:cxnSp>
          <p:nvCxnSpPr>
            <p:cNvPr id="105" name="Conector Reto 104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to 105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upo 106"/>
          <p:cNvGrpSpPr/>
          <p:nvPr/>
        </p:nvGrpSpPr>
        <p:grpSpPr>
          <a:xfrm>
            <a:off x="6610726" y="4786412"/>
            <a:ext cx="666186" cy="310623"/>
            <a:chOff x="1986250" y="2976751"/>
            <a:chExt cx="666186" cy="310623"/>
          </a:xfrm>
        </p:grpSpPr>
        <p:cxnSp>
          <p:nvCxnSpPr>
            <p:cNvPr id="108" name="Conector Reto 107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upo 109"/>
          <p:cNvGrpSpPr/>
          <p:nvPr/>
        </p:nvGrpSpPr>
        <p:grpSpPr>
          <a:xfrm>
            <a:off x="6610726" y="5710465"/>
            <a:ext cx="666186" cy="310623"/>
            <a:chOff x="1986250" y="2976751"/>
            <a:chExt cx="666186" cy="310623"/>
          </a:xfrm>
        </p:grpSpPr>
        <p:cxnSp>
          <p:nvCxnSpPr>
            <p:cNvPr id="111" name="Conector Reto 110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CaixaDeTexto 112"/>
              <p:cNvSpPr txBox="1"/>
              <p:nvPr/>
            </p:nvSpPr>
            <p:spPr>
              <a:xfrm>
                <a:off x="6758413" y="1762718"/>
                <a:ext cx="5597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4</m:t>
                      </m:r>
                      <m:r>
                        <a:rPr lang="pt-BR" i="1" dirty="0" smtClean="0">
                          <a:latin typeface="Cambria Math" charset="0"/>
                        </a:rPr>
                        <m:t>ª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3" name="CaixaDeTexto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413" y="1762718"/>
                <a:ext cx="559769" cy="461665"/>
              </a:xfrm>
              <a:prstGeom prst="rect">
                <a:avLst/>
              </a:prstGeom>
              <a:blipFill rotWithShape="0">
                <a:blip r:embed="rId18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ilindro 113"/>
              <p:cNvSpPr/>
              <p:nvPr/>
            </p:nvSpPr>
            <p:spPr>
              <a:xfrm>
                <a:off x="7674664" y="320736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4" name="Cilindro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664" y="3207361"/>
                <a:ext cx="673501" cy="743232"/>
              </a:xfrm>
              <a:prstGeom prst="can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Cilindro 114"/>
              <p:cNvSpPr/>
              <p:nvPr/>
            </p:nvSpPr>
            <p:spPr>
              <a:xfrm>
                <a:off x="7663346" y="4109519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5" name="Cilindro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346" y="4109519"/>
                <a:ext cx="673501" cy="743232"/>
              </a:xfrm>
              <a:prstGeom prst="can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ilindro 115"/>
              <p:cNvSpPr/>
              <p:nvPr/>
            </p:nvSpPr>
            <p:spPr>
              <a:xfrm>
                <a:off x="7663346" y="504004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6" name="Cilindro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346" y="5040041"/>
                <a:ext cx="673501" cy="743232"/>
              </a:xfrm>
              <a:prstGeom prst="can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Cilindro 116"/>
              <p:cNvSpPr/>
              <p:nvPr/>
            </p:nvSpPr>
            <p:spPr>
              <a:xfrm>
                <a:off x="7672399" y="5938233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7" name="Cilindro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399" y="5938233"/>
                <a:ext cx="673501" cy="743232"/>
              </a:xfrm>
              <a:prstGeom prst="can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Cilindro 117"/>
              <p:cNvSpPr/>
              <p:nvPr/>
            </p:nvSpPr>
            <p:spPr>
              <a:xfrm>
                <a:off x="7674664" y="2324664"/>
                <a:ext cx="673501" cy="743232"/>
              </a:xfrm>
              <a:prstGeom prst="can">
                <a:avLst/>
              </a:prstGeom>
              <a:solidFill>
                <a:srgbClr val="FF0000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8" name="Cilindro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664" y="2324664"/>
                <a:ext cx="673501" cy="743232"/>
              </a:xfrm>
              <a:prstGeom prst="can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9" name="Grupo 118"/>
          <p:cNvGrpSpPr/>
          <p:nvPr/>
        </p:nvGrpSpPr>
        <p:grpSpPr>
          <a:xfrm>
            <a:off x="7679714" y="2976751"/>
            <a:ext cx="666186" cy="310623"/>
            <a:chOff x="1986250" y="2976751"/>
            <a:chExt cx="666186" cy="310623"/>
          </a:xfrm>
        </p:grpSpPr>
        <p:cxnSp>
          <p:nvCxnSpPr>
            <p:cNvPr id="120" name="Conector Reto 119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to 120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o 121"/>
          <p:cNvGrpSpPr/>
          <p:nvPr/>
        </p:nvGrpSpPr>
        <p:grpSpPr>
          <a:xfrm>
            <a:off x="7672399" y="3857074"/>
            <a:ext cx="666186" cy="310623"/>
            <a:chOff x="1986250" y="2976751"/>
            <a:chExt cx="666186" cy="310623"/>
          </a:xfrm>
        </p:grpSpPr>
        <p:cxnSp>
          <p:nvCxnSpPr>
            <p:cNvPr id="123" name="Conector Reto 122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to 123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upo 124"/>
          <p:cNvGrpSpPr/>
          <p:nvPr/>
        </p:nvGrpSpPr>
        <p:grpSpPr>
          <a:xfrm>
            <a:off x="7670661" y="4785530"/>
            <a:ext cx="666186" cy="310623"/>
            <a:chOff x="1986250" y="2976751"/>
            <a:chExt cx="666186" cy="310623"/>
          </a:xfrm>
        </p:grpSpPr>
        <p:cxnSp>
          <p:nvCxnSpPr>
            <p:cNvPr id="126" name="Conector Reto 125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to 126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upo 127"/>
          <p:cNvGrpSpPr/>
          <p:nvPr/>
        </p:nvGrpSpPr>
        <p:grpSpPr>
          <a:xfrm>
            <a:off x="7670661" y="5709583"/>
            <a:ext cx="666186" cy="310623"/>
            <a:chOff x="1986250" y="2976751"/>
            <a:chExt cx="666186" cy="310623"/>
          </a:xfrm>
        </p:grpSpPr>
        <p:cxnSp>
          <p:nvCxnSpPr>
            <p:cNvPr id="129" name="Conector Reto 128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Reto 129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CaixaDeTexto 130"/>
              <p:cNvSpPr txBox="1"/>
              <p:nvPr/>
            </p:nvSpPr>
            <p:spPr>
              <a:xfrm>
                <a:off x="7789149" y="1765035"/>
                <a:ext cx="5597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5</m:t>
                      </m:r>
                      <m:r>
                        <a:rPr lang="pt-BR" i="1" dirty="0" smtClean="0">
                          <a:latin typeface="Cambria Math" charset="0"/>
                        </a:rPr>
                        <m:t>ª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1" name="CaixaDeTexto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149" y="1765035"/>
                <a:ext cx="559769" cy="461665"/>
              </a:xfrm>
              <a:prstGeom prst="rect">
                <a:avLst/>
              </a:prstGeom>
              <a:blipFill rotWithShape="0">
                <a:blip r:embed="rId20"/>
                <a:stretch>
                  <a:fillRect l="-21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Retângulo 131"/>
          <p:cNvSpPr/>
          <p:nvPr/>
        </p:nvSpPr>
        <p:spPr>
          <a:xfrm>
            <a:off x="304800" y="6172200"/>
            <a:ext cx="228600" cy="184150"/>
          </a:xfrm>
          <a:prstGeom prst="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 132"/>
          <p:cNvSpPr/>
          <p:nvPr/>
        </p:nvSpPr>
        <p:spPr>
          <a:xfrm>
            <a:off x="304800" y="6461918"/>
            <a:ext cx="228600" cy="184150"/>
          </a:xfrm>
          <a:prstGeom prst="rect">
            <a:avLst/>
          </a:prstGeom>
          <a:solidFill>
            <a:srgbClr val="FF0000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4" name="CaixaDeTexto 133"/>
          <p:cNvSpPr txBox="1"/>
          <p:nvPr/>
        </p:nvSpPr>
        <p:spPr>
          <a:xfrm>
            <a:off x="520834" y="6135311"/>
            <a:ext cx="1113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400" dirty="0">
                <a:latin typeface="Calibri" charset="0"/>
                <a:ea typeface="Calibri" charset="0"/>
                <a:cs typeface="Calibri" charset="0"/>
              </a:rPr>
              <a:t>Treinamento</a:t>
            </a:r>
          </a:p>
        </p:txBody>
      </p:sp>
      <p:sp>
        <p:nvSpPr>
          <p:cNvPr id="135" name="CaixaDeTexto 134"/>
          <p:cNvSpPr txBox="1"/>
          <p:nvPr/>
        </p:nvSpPr>
        <p:spPr>
          <a:xfrm>
            <a:off x="524136" y="6405751"/>
            <a:ext cx="56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400" dirty="0">
                <a:latin typeface="Calibri" charset="0"/>
                <a:ea typeface="Calibri" charset="0"/>
                <a:cs typeface="Calibri" charset="0"/>
              </a:rPr>
              <a:t>Teste</a:t>
            </a:r>
          </a:p>
        </p:txBody>
      </p:sp>
      <p:sp>
        <p:nvSpPr>
          <p:cNvPr id="137" name="Retângulo 136"/>
          <p:cNvSpPr/>
          <p:nvPr/>
        </p:nvSpPr>
        <p:spPr>
          <a:xfrm>
            <a:off x="76200" y="1981200"/>
            <a:ext cx="2895600" cy="478173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8" name="CaixaDeTexto 137"/>
          <p:cNvSpPr txBox="1"/>
          <p:nvPr/>
        </p:nvSpPr>
        <p:spPr>
          <a:xfrm>
            <a:off x="235811" y="2286000"/>
            <a:ext cx="1128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Calibri" charset="0"/>
                <a:ea typeface="Calibri" charset="0"/>
                <a:cs typeface="Calibri" charset="0"/>
              </a:rPr>
              <a:t>Dados </a:t>
            </a:r>
          </a:p>
          <a:p>
            <a:r>
              <a:rPr lang="pt-BR" sz="1600" dirty="0">
                <a:latin typeface="Calibri" charset="0"/>
                <a:ea typeface="Calibri" charset="0"/>
                <a:cs typeface="Calibri" charset="0"/>
              </a:rPr>
              <a:t>Disponíveis</a:t>
            </a:r>
          </a:p>
        </p:txBody>
      </p:sp>
    </p:spTree>
    <p:extLst>
      <p:ext uri="{BB962C8B-B14F-4D97-AF65-F5344CB8AC3E}">
        <p14:creationId xmlns:p14="http://schemas.microsoft.com/office/powerpoint/2010/main" val="757603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Aula Passada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65125"/>
          </a:xfrm>
        </p:spPr>
        <p:txBody>
          <a:bodyPr/>
          <a:lstStyle/>
          <a:p>
            <a:pPr>
              <a:defRPr/>
            </a:pPr>
            <a:fld id="{DDCA1406-6C19-4543-AFC9-ECE099C7E894}" type="slidenum">
              <a:rPr lang="nb-NO" smtClean="0"/>
              <a:pPr>
                <a:defRPr/>
              </a:pPr>
              <a:t>2</a:t>
            </a:fld>
            <a:endParaRPr lang="nb-NO"/>
          </a:p>
        </p:txBody>
      </p:sp>
      <p:sp>
        <p:nvSpPr>
          <p:cNvPr id="29" name="Shape 1383"/>
          <p:cNvSpPr>
            <a:spLocks noChangeArrowheads="1"/>
          </p:cNvSpPr>
          <p:nvPr/>
        </p:nvSpPr>
        <p:spPr bwMode="auto">
          <a:xfrm>
            <a:off x="4685931" y="3424238"/>
            <a:ext cx="3143250" cy="1198562"/>
          </a:xfrm>
          <a:prstGeom prst="rect">
            <a:avLst/>
          </a:prstGeom>
          <a:solidFill>
            <a:srgbClr val="BD5B0C"/>
          </a:solidFill>
          <a:ln w="25400">
            <a:solidFill>
              <a:srgbClr val="85888D"/>
            </a:solidFill>
            <a:miter lim="400000"/>
            <a:headEnd/>
            <a:tailEnd/>
          </a:ln>
        </p:spPr>
        <p:txBody>
          <a:bodyPr lIns="0" tIns="0" rIns="0" bIns="0" anchor="ctr"/>
          <a:lstStyle/>
          <a:p>
            <a:endParaRPr lang="en-US"/>
          </a:p>
        </p:txBody>
      </p:sp>
      <p:pic>
        <p:nvPicPr>
          <p:cNvPr id="30" name="grasshopp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56" y="914400"/>
            <a:ext cx="15621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1" name="Shape 1386"/>
          <p:cNvSpPr/>
          <p:nvPr/>
        </p:nvSpPr>
        <p:spPr>
          <a:xfrm>
            <a:off x="679081" y="5330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1387"/>
          <p:cNvSpPr/>
          <p:nvPr/>
        </p:nvSpPr>
        <p:spPr>
          <a:xfrm>
            <a:off x="1053731" y="5330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Shape 1388"/>
          <p:cNvSpPr/>
          <p:nvPr/>
        </p:nvSpPr>
        <p:spPr>
          <a:xfrm>
            <a:off x="1437906" y="5330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Shape 1389"/>
          <p:cNvSpPr/>
          <p:nvPr/>
        </p:nvSpPr>
        <p:spPr>
          <a:xfrm>
            <a:off x="1822081" y="5330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1390"/>
          <p:cNvSpPr/>
          <p:nvPr/>
        </p:nvSpPr>
        <p:spPr>
          <a:xfrm>
            <a:off x="2196731" y="5330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Shape 1391"/>
          <p:cNvSpPr/>
          <p:nvPr/>
        </p:nvSpPr>
        <p:spPr>
          <a:xfrm>
            <a:off x="2580906" y="5330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Shape 1392"/>
          <p:cNvSpPr/>
          <p:nvPr/>
        </p:nvSpPr>
        <p:spPr>
          <a:xfrm>
            <a:off x="2965081" y="5330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1393"/>
          <p:cNvSpPr/>
          <p:nvPr/>
        </p:nvSpPr>
        <p:spPr>
          <a:xfrm>
            <a:off x="3339731" y="5330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Shape 1394"/>
          <p:cNvSpPr/>
          <p:nvPr/>
        </p:nvSpPr>
        <p:spPr>
          <a:xfrm>
            <a:off x="3723906" y="5330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1395"/>
          <p:cNvSpPr/>
          <p:nvPr/>
        </p:nvSpPr>
        <p:spPr>
          <a:xfrm>
            <a:off x="4108081" y="5330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Shape 1396"/>
          <p:cNvSpPr/>
          <p:nvPr/>
        </p:nvSpPr>
        <p:spPr>
          <a:xfrm>
            <a:off x="679081" y="4949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1397"/>
          <p:cNvSpPr/>
          <p:nvPr/>
        </p:nvSpPr>
        <p:spPr>
          <a:xfrm>
            <a:off x="1053731" y="4949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1398"/>
          <p:cNvSpPr/>
          <p:nvPr/>
        </p:nvSpPr>
        <p:spPr>
          <a:xfrm>
            <a:off x="1437906" y="4949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1399"/>
          <p:cNvSpPr/>
          <p:nvPr/>
        </p:nvSpPr>
        <p:spPr>
          <a:xfrm>
            <a:off x="1822081" y="4949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1400"/>
          <p:cNvSpPr/>
          <p:nvPr/>
        </p:nvSpPr>
        <p:spPr>
          <a:xfrm>
            <a:off x="2196731" y="4949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Shape 1401"/>
          <p:cNvSpPr/>
          <p:nvPr/>
        </p:nvSpPr>
        <p:spPr>
          <a:xfrm>
            <a:off x="2580906" y="4949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1402"/>
          <p:cNvSpPr/>
          <p:nvPr/>
        </p:nvSpPr>
        <p:spPr>
          <a:xfrm>
            <a:off x="2965081" y="4949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Shape 1403"/>
          <p:cNvSpPr/>
          <p:nvPr/>
        </p:nvSpPr>
        <p:spPr>
          <a:xfrm>
            <a:off x="3339731" y="4949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Shape 1404"/>
          <p:cNvSpPr/>
          <p:nvPr/>
        </p:nvSpPr>
        <p:spPr>
          <a:xfrm>
            <a:off x="3723906" y="4949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Shape 1405"/>
          <p:cNvSpPr/>
          <p:nvPr/>
        </p:nvSpPr>
        <p:spPr>
          <a:xfrm>
            <a:off x="4108081" y="4949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Shape 1406"/>
          <p:cNvSpPr/>
          <p:nvPr/>
        </p:nvSpPr>
        <p:spPr>
          <a:xfrm>
            <a:off x="679081" y="4568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Shape 1407"/>
          <p:cNvSpPr/>
          <p:nvPr/>
        </p:nvSpPr>
        <p:spPr>
          <a:xfrm>
            <a:off x="1053731" y="4568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1408"/>
          <p:cNvSpPr/>
          <p:nvPr/>
        </p:nvSpPr>
        <p:spPr>
          <a:xfrm>
            <a:off x="1437906" y="4568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Shape 1409"/>
          <p:cNvSpPr/>
          <p:nvPr/>
        </p:nvSpPr>
        <p:spPr>
          <a:xfrm>
            <a:off x="1822081" y="4568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Shape 1410"/>
          <p:cNvSpPr/>
          <p:nvPr/>
        </p:nvSpPr>
        <p:spPr>
          <a:xfrm>
            <a:off x="2196731" y="4568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Shape 1411"/>
          <p:cNvSpPr/>
          <p:nvPr/>
        </p:nvSpPr>
        <p:spPr>
          <a:xfrm>
            <a:off x="2580906" y="4568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Shape 1412"/>
          <p:cNvSpPr/>
          <p:nvPr/>
        </p:nvSpPr>
        <p:spPr>
          <a:xfrm>
            <a:off x="2965081" y="4568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Shape 1413"/>
          <p:cNvSpPr/>
          <p:nvPr/>
        </p:nvSpPr>
        <p:spPr>
          <a:xfrm>
            <a:off x="3339731" y="4568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Shape 1414"/>
          <p:cNvSpPr/>
          <p:nvPr/>
        </p:nvSpPr>
        <p:spPr>
          <a:xfrm>
            <a:off x="3723906" y="4568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Shape 1415"/>
          <p:cNvSpPr/>
          <p:nvPr/>
        </p:nvSpPr>
        <p:spPr>
          <a:xfrm>
            <a:off x="4108081" y="4568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Shape 1416"/>
          <p:cNvSpPr/>
          <p:nvPr/>
        </p:nvSpPr>
        <p:spPr>
          <a:xfrm>
            <a:off x="679081" y="4187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Shape 1417"/>
          <p:cNvSpPr/>
          <p:nvPr/>
        </p:nvSpPr>
        <p:spPr>
          <a:xfrm>
            <a:off x="1053731" y="4187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1418"/>
          <p:cNvSpPr/>
          <p:nvPr/>
        </p:nvSpPr>
        <p:spPr>
          <a:xfrm>
            <a:off x="1437906" y="4187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Shape 1419"/>
          <p:cNvSpPr/>
          <p:nvPr/>
        </p:nvSpPr>
        <p:spPr>
          <a:xfrm>
            <a:off x="1822081" y="4187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Shape 1420"/>
          <p:cNvSpPr/>
          <p:nvPr/>
        </p:nvSpPr>
        <p:spPr>
          <a:xfrm>
            <a:off x="2196731" y="4187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Shape 1421"/>
          <p:cNvSpPr/>
          <p:nvPr/>
        </p:nvSpPr>
        <p:spPr>
          <a:xfrm>
            <a:off x="2580906" y="4187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1422"/>
          <p:cNvSpPr/>
          <p:nvPr/>
        </p:nvSpPr>
        <p:spPr>
          <a:xfrm>
            <a:off x="2965081" y="4187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Shape 1423"/>
          <p:cNvSpPr/>
          <p:nvPr/>
        </p:nvSpPr>
        <p:spPr>
          <a:xfrm>
            <a:off x="3339731" y="4187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Shape 1424"/>
          <p:cNvSpPr/>
          <p:nvPr/>
        </p:nvSpPr>
        <p:spPr>
          <a:xfrm>
            <a:off x="3723906" y="4187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Shape 1425"/>
          <p:cNvSpPr/>
          <p:nvPr/>
        </p:nvSpPr>
        <p:spPr>
          <a:xfrm>
            <a:off x="4108081" y="4187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Shape 1426"/>
          <p:cNvSpPr/>
          <p:nvPr/>
        </p:nvSpPr>
        <p:spPr>
          <a:xfrm>
            <a:off x="679081" y="3806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1427"/>
          <p:cNvSpPr/>
          <p:nvPr/>
        </p:nvSpPr>
        <p:spPr>
          <a:xfrm>
            <a:off x="1053731" y="3806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Shape 1428"/>
          <p:cNvSpPr/>
          <p:nvPr/>
        </p:nvSpPr>
        <p:spPr>
          <a:xfrm>
            <a:off x="1437906" y="3806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Shape 1429"/>
          <p:cNvSpPr/>
          <p:nvPr/>
        </p:nvSpPr>
        <p:spPr>
          <a:xfrm>
            <a:off x="1822081" y="3806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Shape 1430"/>
          <p:cNvSpPr/>
          <p:nvPr/>
        </p:nvSpPr>
        <p:spPr>
          <a:xfrm>
            <a:off x="2196731" y="3806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Shape 1431"/>
          <p:cNvSpPr/>
          <p:nvPr/>
        </p:nvSpPr>
        <p:spPr>
          <a:xfrm>
            <a:off x="2580906" y="3806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Shape 1432"/>
          <p:cNvSpPr/>
          <p:nvPr/>
        </p:nvSpPr>
        <p:spPr>
          <a:xfrm>
            <a:off x="2965081" y="3806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Shape 1433"/>
          <p:cNvSpPr/>
          <p:nvPr/>
        </p:nvSpPr>
        <p:spPr>
          <a:xfrm>
            <a:off x="3339731" y="3806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Shape 1434"/>
          <p:cNvSpPr/>
          <p:nvPr/>
        </p:nvSpPr>
        <p:spPr>
          <a:xfrm>
            <a:off x="3723906" y="3806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Shape 1435"/>
          <p:cNvSpPr/>
          <p:nvPr/>
        </p:nvSpPr>
        <p:spPr>
          <a:xfrm>
            <a:off x="4108081" y="3806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Shape 1436"/>
          <p:cNvSpPr/>
          <p:nvPr/>
        </p:nvSpPr>
        <p:spPr>
          <a:xfrm>
            <a:off x="679081" y="3425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1437"/>
          <p:cNvSpPr/>
          <p:nvPr/>
        </p:nvSpPr>
        <p:spPr>
          <a:xfrm>
            <a:off x="1053731" y="3425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Shape 1438"/>
          <p:cNvSpPr/>
          <p:nvPr/>
        </p:nvSpPr>
        <p:spPr>
          <a:xfrm>
            <a:off x="1437906" y="3425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Shape 1439"/>
          <p:cNvSpPr/>
          <p:nvPr/>
        </p:nvSpPr>
        <p:spPr>
          <a:xfrm>
            <a:off x="1822081" y="3425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Shape 1440"/>
          <p:cNvSpPr/>
          <p:nvPr/>
        </p:nvSpPr>
        <p:spPr>
          <a:xfrm>
            <a:off x="2196731" y="3425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Shape 1441"/>
          <p:cNvSpPr/>
          <p:nvPr/>
        </p:nvSpPr>
        <p:spPr>
          <a:xfrm>
            <a:off x="2580906" y="3425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1442"/>
          <p:cNvSpPr/>
          <p:nvPr/>
        </p:nvSpPr>
        <p:spPr>
          <a:xfrm>
            <a:off x="2965081" y="3425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Shape 1443"/>
          <p:cNvSpPr/>
          <p:nvPr/>
        </p:nvSpPr>
        <p:spPr>
          <a:xfrm>
            <a:off x="3339731" y="3425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Shape 1444"/>
          <p:cNvSpPr/>
          <p:nvPr/>
        </p:nvSpPr>
        <p:spPr>
          <a:xfrm>
            <a:off x="3723906" y="3425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1445"/>
          <p:cNvSpPr/>
          <p:nvPr/>
        </p:nvSpPr>
        <p:spPr>
          <a:xfrm>
            <a:off x="4108081" y="3425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1446"/>
          <p:cNvSpPr/>
          <p:nvPr/>
        </p:nvSpPr>
        <p:spPr>
          <a:xfrm>
            <a:off x="679081" y="3044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1447"/>
          <p:cNvSpPr/>
          <p:nvPr/>
        </p:nvSpPr>
        <p:spPr>
          <a:xfrm>
            <a:off x="1053731" y="3044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1448"/>
          <p:cNvSpPr/>
          <p:nvPr/>
        </p:nvSpPr>
        <p:spPr>
          <a:xfrm>
            <a:off x="1437906" y="3044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1449"/>
          <p:cNvSpPr/>
          <p:nvPr/>
        </p:nvSpPr>
        <p:spPr>
          <a:xfrm>
            <a:off x="1822081" y="3044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1450"/>
          <p:cNvSpPr/>
          <p:nvPr/>
        </p:nvSpPr>
        <p:spPr>
          <a:xfrm>
            <a:off x="2196731" y="3044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Shape 1451"/>
          <p:cNvSpPr/>
          <p:nvPr/>
        </p:nvSpPr>
        <p:spPr>
          <a:xfrm>
            <a:off x="2580906" y="3044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1452"/>
          <p:cNvSpPr/>
          <p:nvPr/>
        </p:nvSpPr>
        <p:spPr>
          <a:xfrm>
            <a:off x="2965081" y="3044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1453"/>
          <p:cNvSpPr/>
          <p:nvPr/>
        </p:nvSpPr>
        <p:spPr>
          <a:xfrm>
            <a:off x="3339731" y="3044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1454"/>
          <p:cNvSpPr/>
          <p:nvPr/>
        </p:nvSpPr>
        <p:spPr>
          <a:xfrm>
            <a:off x="3723906" y="3044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455"/>
          <p:cNvSpPr/>
          <p:nvPr/>
        </p:nvSpPr>
        <p:spPr>
          <a:xfrm>
            <a:off x="4108081" y="3044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456"/>
          <p:cNvSpPr/>
          <p:nvPr/>
        </p:nvSpPr>
        <p:spPr>
          <a:xfrm>
            <a:off x="679081" y="2663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457"/>
          <p:cNvSpPr/>
          <p:nvPr/>
        </p:nvSpPr>
        <p:spPr>
          <a:xfrm>
            <a:off x="1053731" y="2663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Shape 1458"/>
          <p:cNvSpPr/>
          <p:nvPr/>
        </p:nvSpPr>
        <p:spPr>
          <a:xfrm>
            <a:off x="1437906" y="2663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Shape 1459"/>
          <p:cNvSpPr/>
          <p:nvPr/>
        </p:nvSpPr>
        <p:spPr>
          <a:xfrm>
            <a:off x="1822081" y="2663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460"/>
          <p:cNvSpPr/>
          <p:nvPr/>
        </p:nvSpPr>
        <p:spPr>
          <a:xfrm>
            <a:off x="2196731" y="2663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461"/>
          <p:cNvSpPr/>
          <p:nvPr/>
        </p:nvSpPr>
        <p:spPr>
          <a:xfrm>
            <a:off x="2580906" y="2663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462"/>
          <p:cNvSpPr/>
          <p:nvPr/>
        </p:nvSpPr>
        <p:spPr>
          <a:xfrm>
            <a:off x="2965081" y="2663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463"/>
          <p:cNvSpPr/>
          <p:nvPr/>
        </p:nvSpPr>
        <p:spPr>
          <a:xfrm>
            <a:off x="3339731" y="2663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464"/>
          <p:cNvSpPr/>
          <p:nvPr/>
        </p:nvSpPr>
        <p:spPr>
          <a:xfrm>
            <a:off x="3723906" y="2663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465"/>
          <p:cNvSpPr/>
          <p:nvPr/>
        </p:nvSpPr>
        <p:spPr>
          <a:xfrm>
            <a:off x="4108081" y="2663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466"/>
          <p:cNvSpPr/>
          <p:nvPr/>
        </p:nvSpPr>
        <p:spPr>
          <a:xfrm>
            <a:off x="679081" y="2282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Shape 1467"/>
          <p:cNvSpPr/>
          <p:nvPr/>
        </p:nvSpPr>
        <p:spPr>
          <a:xfrm>
            <a:off x="1053731" y="2282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468"/>
          <p:cNvSpPr/>
          <p:nvPr/>
        </p:nvSpPr>
        <p:spPr>
          <a:xfrm>
            <a:off x="1437906" y="2282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469"/>
          <p:cNvSpPr/>
          <p:nvPr/>
        </p:nvSpPr>
        <p:spPr>
          <a:xfrm>
            <a:off x="1822081" y="2282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470"/>
          <p:cNvSpPr/>
          <p:nvPr/>
        </p:nvSpPr>
        <p:spPr>
          <a:xfrm>
            <a:off x="2196731" y="2282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471"/>
          <p:cNvSpPr/>
          <p:nvPr/>
        </p:nvSpPr>
        <p:spPr>
          <a:xfrm>
            <a:off x="2580906" y="2282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472"/>
          <p:cNvSpPr/>
          <p:nvPr/>
        </p:nvSpPr>
        <p:spPr>
          <a:xfrm>
            <a:off x="2965081" y="2282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473"/>
          <p:cNvSpPr/>
          <p:nvPr/>
        </p:nvSpPr>
        <p:spPr>
          <a:xfrm>
            <a:off x="3339731" y="2282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474"/>
          <p:cNvSpPr/>
          <p:nvPr/>
        </p:nvSpPr>
        <p:spPr>
          <a:xfrm>
            <a:off x="3723906" y="2282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475"/>
          <p:cNvSpPr/>
          <p:nvPr/>
        </p:nvSpPr>
        <p:spPr>
          <a:xfrm>
            <a:off x="4108081" y="2282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Shape 1476"/>
          <p:cNvSpPr/>
          <p:nvPr/>
        </p:nvSpPr>
        <p:spPr>
          <a:xfrm>
            <a:off x="679081" y="1901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Shape 1477"/>
          <p:cNvSpPr/>
          <p:nvPr/>
        </p:nvSpPr>
        <p:spPr>
          <a:xfrm>
            <a:off x="1053731" y="1901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478"/>
          <p:cNvSpPr/>
          <p:nvPr/>
        </p:nvSpPr>
        <p:spPr>
          <a:xfrm>
            <a:off x="1437906" y="1901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479"/>
          <p:cNvSpPr/>
          <p:nvPr/>
        </p:nvSpPr>
        <p:spPr>
          <a:xfrm>
            <a:off x="1822081" y="1901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480"/>
          <p:cNvSpPr/>
          <p:nvPr/>
        </p:nvSpPr>
        <p:spPr>
          <a:xfrm>
            <a:off x="2196731" y="1901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481"/>
          <p:cNvSpPr/>
          <p:nvPr/>
        </p:nvSpPr>
        <p:spPr>
          <a:xfrm>
            <a:off x="2580906" y="1901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482"/>
          <p:cNvSpPr/>
          <p:nvPr/>
        </p:nvSpPr>
        <p:spPr>
          <a:xfrm>
            <a:off x="2965081" y="1901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483"/>
          <p:cNvSpPr/>
          <p:nvPr/>
        </p:nvSpPr>
        <p:spPr>
          <a:xfrm>
            <a:off x="3339731" y="1901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484"/>
          <p:cNvSpPr/>
          <p:nvPr/>
        </p:nvSpPr>
        <p:spPr>
          <a:xfrm>
            <a:off x="3723906" y="1901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485"/>
          <p:cNvSpPr/>
          <p:nvPr/>
        </p:nvSpPr>
        <p:spPr>
          <a:xfrm>
            <a:off x="4108081" y="1901825"/>
            <a:ext cx="393700" cy="384175"/>
          </a:xfrm>
          <a:prstGeom prst="rect">
            <a:avLst/>
          </a:prstGeom>
          <a:ln w="3175">
            <a:solidFill>
              <a:srgbClr val="CBCBCB"/>
            </a:solidFill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486"/>
          <p:cNvSpPr>
            <a:spLocks noChangeShapeType="1"/>
          </p:cNvSpPr>
          <p:nvPr/>
        </p:nvSpPr>
        <p:spPr bwMode="auto">
          <a:xfrm>
            <a:off x="679081" y="5711825"/>
            <a:ext cx="3813175" cy="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2" name="Shape 1487"/>
          <p:cNvSpPr>
            <a:spLocks noChangeShapeType="1"/>
          </p:cNvSpPr>
          <p:nvPr/>
        </p:nvSpPr>
        <p:spPr bwMode="auto">
          <a:xfrm flipV="1">
            <a:off x="679081" y="1901825"/>
            <a:ext cx="0" cy="3813175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" name="Shape 1488"/>
          <p:cNvSpPr>
            <a:spLocks/>
          </p:cNvSpPr>
          <p:nvPr/>
        </p:nvSpPr>
        <p:spPr bwMode="auto">
          <a:xfrm>
            <a:off x="1053731" y="4416425"/>
            <a:ext cx="152400" cy="15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" name="Shape 1489"/>
          <p:cNvSpPr>
            <a:spLocks/>
          </p:cNvSpPr>
          <p:nvPr/>
        </p:nvSpPr>
        <p:spPr bwMode="auto">
          <a:xfrm>
            <a:off x="2095131" y="4873625"/>
            <a:ext cx="152400" cy="15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5" name="Shape 1490"/>
          <p:cNvSpPr/>
          <p:nvPr/>
        </p:nvSpPr>
        <p:spPr>
          <a:xfrm>
            <a:off x="2661868" y="2435225"/>
            <a:ext cx="160338" cy="152400"/>
          </a:xfrm>
          <a:prstGeom prst="rect">
            <a:avLst/>
          </a:prstGeom>
          <a:blipFill>
            <a:blip r:embed="rId3"/>
          </a:blipFill>
          <a:ln>
            <a:solidFill/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491"/>
          <p:cNvSpPr/>
          <p:nvPr/>
        </p:nvSpPr>
        <p:spPr>
          <a:xfrm>
            <a:off x="3036518" y="3121025"/>
            <a:ext cx="160338" cy="152400"/>
          </a:xfrm>
          <a:prstGeom prst="rect">
            <a:avLst/>
          </a:prstGeom>
          <a:blipFill>
            <a:blip r:embed="rId3"/>
          </a:blipFill>
          <a:ln>
            <a:solidFill/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492"/>
          <p:cNvSpPr/>
          <p:nvPr/>
        </p:nvSpPr>
        <p:spPr>
          <a:xfrm>
            <a:off x="3652468" y="2130425"/>
            <a:ext cx="160338" cy="152400"/>
          </a:xfrm>
          <a:prstGeom prst="rect">
            <a:avLst/>
          </a:prstGeom>
          <a:blipFill>
            <a:blip r:embed="rId3"/>
          </a:blipFill>
          <a:ln>
            <a:solidFill/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493"/>
          <p:cNvSpPr/>
          <p:nvPr/>
        </p:nvSpPr>
        <p:spPr>
          <a:xfrm>
            <a:off x="3804868" y="3121025"/>
            <a:ext cx="160338" cy="152400"/>
          </a:xfrm>
          <a:prstGeom prst="rect">
            <a:avLst/>
          </a:prstGeom>
          <a:blipFill>
            <a:blip r:embed="rId3"/>
          </a:blipFill>
          <a:ln>
            <a:solidFill/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494"/>
          <p:cNvSpPr/>
          <p:nvPr/>
        </p:nvSpPr>
        <p:spPr>
          <a:xfrm>
            <a:off x="3723906" y="3883025"/>
            <a:ext cx="161925" cy="152400"/>
          </a:xfrm>
          <a:prstGeom prst="rect">
            <a:avLst/>
          </a:prstGeom>
          <a:blipFill>
            <a:blip r:embed="rId3"/>
          </a:blipFill>
          <a:ln>
            <a:solidFill/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95"/>
          <p:cNvSpPr>
            <a:spLocks/>
          </p:cNvSpPr>
          <p:nvPr/>
        </p:nvSpPr>
        <p:spPr bwMode="auto">
          <a:xfrm>
            <a:off x="1968131" y="3719513"/>
            <a:ext cx="152400" cy="15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1" name="Shape 1496"/>
          <p:cNvSpPr>
            <a:spLocks/>
          </p:cNvSpPr>
          <p:nvPr/>
        </p:nvSpPr>
        <p:spPr bwMode="auto">
          <a:xfrm>
            <a:off x="831481" y="5254625"/>
            <a:ext cx="150812" cy="15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2" name="Shape 1497"/>
          <p:cNvSpPr>
            <a:spLocks/>
          </p:cNvSpPr>
          <p:nvPr/>
        </p:nvSpPr>
        <p:spPr bwMode="auto">
          <a:xfrm>
            <a:off x="902918" y="3883025"/>
            <a:ext cx="150813" cy="15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43" name="Group 1518"/>
          <p:cNvGrpSpPr>
            <a:grpSpLocks/>
          </p:cNvGrpSpPr>
          <p:nvPr/>
        </p:nvGrpSpPr>
        <p:grpSpPr bwMode="auto">
          <a:xfrm>
            <a:off x="348881" y="1838325"/>
            <a:ext cx="4227512" cy="4217988"/>
            <a:chOff x="203200" y="127000"/>
            <a:chExt cx="6011404" cy="5998845"/>
          </a:xfrm>
        </p:grpSpPr>
        <p:sp>
          <p:nvSpPr>
            <p:cNvPr id="144" name="Shape 1498"/>
            <p:cNvSpPr>
              <a:spLocks noChangeArrowheads="1"/>
            </p:cNvSpPr>
            <p:nvPr/>
          </p:nvSpPr>
          <p:spPr bwMode="auto">
            <a:xfrm>
              <a:off x="203200" y="127000"/>
              <a:ext cx="474204" cy="547159"/>
            </a:xfrm>
            <a:prstGeom prst="rect">
              <a:avLst/>
            </a:prstGeom>
            <a:noFill/>
            <a:ln>
              <a:noFill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/>
            <a:p>
              <a:pPr algn="l" defTabSz="647700">
                <a:buClr>
                  <a:srgbClr val="000000"/>
                </a:buClr>
              </a:pPr>
              <a:r>
                <a:rPr lang="en-US" sz="2000">
                  <a:cs typeface="Times New Roman" charset="0"/>
                  <a:sym typeface="Times New Roman" charset="0"/>
                </a:rPr>
                <a:t>10</a:t>
              </a:r>
            </a:p>
          </p:txBody>
        </p:sp>
        <p:sp>
          <p:nvSpPr>
            <p:cNvPr id="145" name="Shape 1499"/>
            <p:cNvSpPr>
              <a:spLocks noChangeArrowheads="1"/>
            </p:cNvSpPr>
            <p:nvPr/>
          </p:nvSpPr>
          <p:spPr bwMode="auto">
            <a:xfrm>
              <a:off x="977900" y="5578686"/>
              <a:ext cx="291817" cy="547159"/>
            </a:xfrm>
            <a:prstGeom prst="rect">
              <a:avLst/>
            </a:prstGeom>
            <a:noFill/>
            <a:ln>
              <a:noFill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/>
            <a:p>
              <a:pPr algn="l" defTabSz="647700">
                <a:buClr>
                  <a:srgbClr val="000000"/>
                </a:buClr>
              </a:pPr>
              <a:r>
                <a:rPr lang="en-US" sz="2000">
                  <a:cs typeface="Times New Roman" charset="0"/>
                  <a:sym typeface="Times New Roman" charset="0"/>
                </a:rPr>
                <a:t>1</a:t>
              </a:r>
            </a:p>
          </p:txBody>
        </p:sp>
        <p:sp>
          <p:nvSpPr>
            <p:cNvPr id="146" name="Shape 1500"/>
            <p:cNvSpPr>
              <a:spLocks noChangeArrowheads="1"/>
            </p:cNvSpPr>
            <p:nvPr/>
          </p:nvSpPr>
          <p:spPr bwMode="auto">
            <a:xfrm>
              <a:off x="1524001" y="5578686"/>
              <a:ext cx="291817" cy="547159"/>
            </a:xfrm>
            <a:prstGeom prst="rect">
              <a:avLst/>
            </a:prstGeom>
            <a:noFill/>
            <a:ln>
              <a:noFill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/>
            <a:p>
              <a:pPr algn="l" defTabSz="647700">
                <a:buClr>
                  <a:srgbClr val="000000"/>
                </a:buClr>
              </a:pPr>
              <a:r>
                <a:rPr lang="en-US" sz="2000">
                  <a:cs typeface="Times New Roman" charset="0"/>
                  <a:sym typeface="Times New Roman" charset="0"/>
                </a:rPr>
                <a:t>2</a:t>
              </a:r>
            </a:p>
          </p:txBody>
        </p:sp>
        <p:sp>
          <p:nvSpPr>
            <p:cNvPr id="147" name="Shape 1501"/>
            <p:cNvSpPr>
              <a:spLocks noChangeArrowheads="1"/>
            </p:cNvSpPr>
            <p:nvPr/>
          </p:nvSpPr>
          <p:spPr bwMode="auto">
            <a:xfrm>
              <a:off x="2057399" y="5578686"/>
              <a:ext cx="291817" cy="547159"/>
            </a:xfrm>
            <a:prstGeom prst="rect">
              <a:avLst/>
            </a:prstGeom>
            <a:noFill/>
            <a:ln>
              <a:noFill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/>
            <a:p>
              <a:pPr algn="l" defTabSz="647700">
                <a:buClr>
                  <a:srgbClr val="000000"/>
                </a:buClr>
              </a:pPr>
              <a:r>
                <a:rPr lang="en-US" sz="2000">
                  <a:cs typeface="Times New Roman" charset="0"/>
                  <a:sym typeface="Times New Roman" charset="0"/>
                </a:rPr>
                <a:t>3</a:t>
              </a:r>
            </a:p>
          </p:txBody>
        </p:sp>
        <p:sp>
          <p:nvSpPr>
            <p:cNvPr id="148" name="Shape 1502"/>
            <p:cNvSpPr>
              <a:spLocks noChangeArrowheads="1"/>
            </p:cNvSpPr>
            <p:nvPr/>
          </p:nvSpPr>
          <p:spPr bwMode="auto">
            <a:xfrm>
              <a:off x="2603500" y="5578686"/>
              <a:ext cx="291817" cy="547159"/>
            </a:xfrm>
            <a:prstGeom prst="rect">
              <a:avLst/>
            </a:prstGeom>
            <a:noFill/>
            <a:ln>
              <a:noFill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/>
            <a:p>
              <a:pPr algn="l" defTabSz="647700">
                <a:buClr>
                  <a:srgbClr val="000000"/>
                </a:buClr>
              </a:pPr>
              <a:r>
                <a:rPr lang="en-US" sz="2000">
                  <a:cs typeface="Times New Roman" charset="0"/>
                  <a:sym typeface="Times New Roman" charset="0"/>
                </a:rPr>
                <a:t>4</a:t>
              </a:r>
            </a:p>
          </p:txBody>
        </p:sp>
        <p:sp>
          <p:nvSpPr>
            <p:cNvPr id="149" name="Shape 1503"/>
            <p:cNvSpPr>
              <a:spLocks noChangeArrowheads="1"/>
            </p:cNvSpPr>
            <p:nvPr/>
          </p:nvSpPr>
          <p:spPr bwMode="auto">
            <a:xfrm>
              <a:off x="3149601" y="5578686"/>
              <a:ext cx="291817" cy="547159"/>
            </a:xfrm>
            <a:prstGeom prst="rect">
              <a:avLst/>
            </a:prstGeom>
            <a:noFill/>
            <a:ln>
              <a:noFill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/>
            <a:p>
              <a:pPr algn="l" defTabSz="647700">
                <a:buClr>
                  <a:srgbClr val="000000"/>
                </a:buClr>
              </a:pPr>
              <a:r>
                <a:rPr lang="en-US" sz="2000">
                  <a:cs typeface="Times New Roman" charset="0"/>
                  <a:sym typeface="Times New Roman" charset="0"/>
                </a:rPr>
                <a:t>5</a:t>
              </a:r>
            </a:p>
          </p:txBody>
        </p:sp>
        <p:sp>
          <p:nvSpPr>
            <p:cNvPr id="150" name="Shape 1504"/>
            <p:cNvSpPr>
              <a:spLocks noChangeArrowheads="1"/>
            </p:cNvSpPr>
            <p:nvPr/>
          </p:nvSpPr>
          <p:spPr bwMode="auto">
            <a:xfrm>
              <a:off x="3682999" y="5578686"/>
              <a:ext cx="291817" cy="547159"/>
            </a:xfrm>
            <a:prstGeom prst="rect">
              <a:avLst/>
            </a:prstGeom>
            <a:noFill/>
            <a:ln>
              <a:noFill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/>
            <a:p>
              <a:pPr algn="l" defTabSz="647700">
                <a:buClr>
                  <a:srgbClr val="000000"/>
                </a:buClr>
              </a:pPr>
              <a:r>
                <a:rPr lang="en-US" sz="2000">
                  <a:cs typeface="Times New Roman" charset="0"/>
                  <a:sym typeface="Times New Roman" charset="0"/>
                </a:rPr>
                <a:t>6</a:t>
              </a:r>
            </a:p>
          </p:txBody>
        </p:sp>
        <p:sp>
          <p:nvSpPr>
            <p:cNvPr id="151" name="Shape 1505"/>
            <p:cNvSpPr>
              <a:spLocks noChangeArrowheads="1"/>
            </p:cNvSpPr>
            <p:nvPr/>
          </p:nvSpPr>
          <p:spPr bwMode="auto">
            <a:xfrm>
              <a:off x="4229100" y="5578686"/>
              <a:ext cx="291817" cy="547159"/>
            </a:xfrm>
            <a:prstGeom prst="rect">
              <a:avLst/>
            </a:prstGeom>
            <a:noFill/>
            <a:ln>
              <a:noFill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/>
            <a:p>
              <a:pPr algn="l" defTabSz="647700">
                <a:buClr>
                  <a:srgbClr val="000000"/>
                </a:buClr>
              </a:pPr>
              <a:r>
                <a:rPr lang="en-US" sz="2000">
                  <a:cs typeface="Times New Roman" charset="0"/>
                  <a:sym typeface="Times New Roman" charset="0"/>
                </a:rPr>
                <a:t>7</a:t>
              </a:r>
            </a:p>
          </p:txBody>
        </p:sp>
        <p:sp>
          <p:nvSpPr>
            <p:cNvPr id="152" name="Shape 1506"/>
            <p:cNvSpPr>
              <a:spLocks noChangeArrowheads="1"/>
            </p:cNvSpPr>
            <p:nvPr/>
          </p:nvSpPr>
          <p:spPr bwMode="auto">
            <a:xfrm>
              <a:off x="4775201" y="5578686"/>
              <a:ext cx="291817" cy="547159"/>
            </a:xfrm>
            <a:prstGeom prst="rect">
              <a:avLst/>
            </a:prstGeom>
            <a:noFill/>
            <a:ln>
              <a:noFill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/>
            <a:p>
              <a:pPr algn="l" defTabSz="647700">
                <a:buClr>
                  <a:srgbClr val="000000"/>
                </a:buClr>
              </a:pPr>
              <a:r>
                <a:rPr lang="en-US" sz="2000">
                  <a:cs typeface="Times New Roman" charset="0"/>
                  <a:sym typeface="Times New Roman" charset="0"/>
                </a:rPr>
                <a:t>8</a:t>
              </a:r>
            </a:p>
          </p:txBody>
        </p:sp>
        <p:sp>
          <p:nvSpPr>
            <p:cNvPr id="153" name="Shape 1507"/>
            <p:cNvSpPr>
              <a:spLocks noChangeArrowheads="1"/>
            </p:cNvSpPr>
            <p:nvPr/>
          </p:nvSpPr>
          <p:spPr bwMode="auto">
            <a:xfrm>
              <a:off x="5308601" y="5578686"/>
              <a:ext cx="291817" cy="547159"/>
            </a:xfrm>
            <a:prstGeom prst="rect">
              <a:avLst/>
            </a:prstGeom>
            <a:noFill/>
            <a:ln>
              <a:noFill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/>
            <a:p>
              <a:pPr algn="l" defTabSz="647700">
                <a:buClr>
                  <a:srgbClr val="000000"/>
                </a:buClr>
              </a:pPr>
              <a:r>
                <a:rPr lang="en-US" sz="2000">
                  <a:cs typeface="Times New Roman" charset="0"/>
                  <a:sym typeface="Times New Roman" charset="0"/>
                </a:rPr>
                <a:t>9</a:t>
              </a:r>
            </a:p>
          </p:txBody>
        </p:sp>
        <p:sp>
          <p:nvSpPr>
            <p:cNvPr id="154" name="Shape 1508"/>
            <p:cNvSpPr>
              <a:spLocks noChangeArrowheads="1"/>
            </p:cNvSpPr>
            <p:nvPr/>
          </p:nvSpPr>
          <p:spPr bwMode="auto">
            <a:xfrm>
              <a:off x="5740400" y="5578686"/>
              <a:ext cx="474204" cy="547159"/>
            </a:xfrm>
            <a:prstGeom prst="rect">
              <a:avLst/>
            </a:prstGeom>
            <a:noFill/>
            <a:ln>
              <a:noFill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/>
            <a:p>
              <a:pPr algn="l" defTabSz="647700">
                <a:buClr>
                  <a:srgbClr val="000000"/>
                </a:buClr>
              </a:pPr>
              <a:r>
                <a:rPr lang="en-US" sz="2000">
                  <a:cs typeface="Times New Roman" charset="0"/>
                  <a:sym typeface="Times New Roman" charset="0"/>
                </a:rPr>
                <a:t>10</a:t>
              </a:r>
            </a:p>
          </p:txBody>
        </p:sp>
        <p:sp>
          <p:nvSpPr>
            <p:cNvPr id="155" name="Shape 1509"/>
            <p:cNvSpPr>
              <a:spLocks noChangeArrowheads="1"/>
            </p:cNvSpPr>
            <p:nvPr/>
          </p:nvSpPr>
          <p:spPr bwMode="auto">
            <a:xfrm>
              <a:off x="317500" y="5003800"/>
              <a:ext cx="291817" cy="547159"/>
            </a:xfrm>
            <a:prstGeom prst="rect">
              <a:avLst/>
            </a:prstGeom>
            <a:noFill/>
            <a:ln>
              <a:noFill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/>
            <a:p>
              <a:pPr algn="l" defTabSz="647700">
                <a:buClr>
                  <a:srgbClr val="000000"/>
                </a:buClr>
              </a:pPr>
              <a:r>
                <a:rPr lang="en-US" sz="2000">
                  <a:cs typeface="Times New Roman" charset="0"/>
                  <a:sym typeface="Times New Roman" charset="0"/>
                </a:rPr>
                <a:t>1</a:t>
              </a:r>
            </a:p>
          </p:txBody>
        </p:sp>
        <p:sp>
          <p:nvSpPr>
            <p:cNvPr id="156" name="Shape 1510"/>
            <p:cNvSpPr>
              <a:spLocks noChangeArrowheads="1"/>
            </p:cNvSpPr>
            <p:nvPr/>
          </p:nvSpPr>
          <p:spPr bwMode="auto">
            <a:xfrm>
              <a:off x="317500" y="4461934"/>
              <a:ext cx="291817" cy="547159"/>
            </a:xfrm>
            <a:prstGeom prst="rect">
              <a:avLst/>
            </a:prstGeom>
            <a:noFill/>
            <a:ln>
              <a:noFill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/>
            <a:p>
              <a:pPr algn="l" defTabSz="647700">
                <a:buClr>
                  <a:srgbClr val="000000"/>
                </a:buClr>
              </a:pPr>
              <a:r>
                <a:rPr lang="en-US" sz="2000">
                  <a:cs typeface="Times New Roman" charset="0"/>
                  <a:sym typeface="Times New Roman" charset="0"/>
                </a:rPr>
                <a:t>2</a:t>
              </a:r>
            </a:p>
          </p:txBody>
        </p:sp>
        <p:sp>
          <p:nvSpPr>
            <p:cNvPr id="157" name="Shape 1511"/>
            <p:cNvSpPr>
              <a:spLocks noChangeArrowheads="1"/>
            </p:cNvSpPr>
            <p:nvPr/>
          </p:nvSpPr>
          <p:spPr bwMode="auto">
            <a:xfrm>
              <a:off x="317500" y="3920066"/>
              <a:ext cx="291817" cy="547159"/>
            </a:xfrm>
            <a:prstGeom prst="rect">
              <a:avLst/>
            </a:prstGeom>
            <a:noFill/>
            <a:ln>
              <a:noFill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/>
            <a:p>
              <a:pPr algn="l" defTabSz="647700">
                <a:buClr>
                  <a:srgbClr val="000000"/>
                </a:buClr>
              </a:pPr>
              <a:r>
                <a:rPr lang="en-US" sz="2000">
                  <a:cs typeface="Times New Roman" charset="0"/>
                  <a:sym typeface="Times New Roman" charset="0"/>
                </a:rPr>
                <a:t>3</a:t>
              </a:r>
            </a:p>
          </p:txBody>
        </p:sp>
        <p:sp>
          <p:nvSpPr>
            <p:cNvPr id="158" name="Shape 1512"/>
            <p:cNvSpPr>
              <a:spLocks noChangeArrowheads="1"/>
            </p:cNvSpPr>
            <p:nvPr/>
          </p:nvSpPr>
          <p:spPr bwMode="auto">
            <a:xfrm>
              <a:off x="317500" y="3378201"/>
              <a:ext cx="291817" cy="547159"/>
            </a:xfrm>
            <a:prstGeom prst="rect">
              <a:avLst/>
            </a:prstGeom>
            <a:noFill/>
            <a:ln>
              <a:noFill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/>
            <a:p>
              <a:pPr algn="l" defTabSz="647700">
                <a:buClr>
                  <a:srgbClr val="000000"/>
                </a:buClr>
              </a:pPr>
              <a:r>
                <a:rPr lang="en-US" sz="2000">
                  <a:cs typeface="Times New Roman" charset="0"/>
                  <a:sym typeface="Times New Roman" charset="0"/>
                </a:rPr>
                <a:t>4</a:t>
              </a:r>
            </a:p>
          </p:txBody>
        </p:sp>
        <p:sp>
          <p:nvSpPr>
            <p:cNvPr id="159" name="Shape 1513"/>
            <p:cNvSpPr>
              <a:spLocks noChangeArrowheads="1"/>
            </p:cNvSpPr>
            <p:nvPr/>
          </p:nvSpPr>
          <p:spPr bwMode="auto">
            <a:xfrm>
              <a:off x="317500" y="2836333"/>
              <a:ext cx="291817" cy="547159"/>
            </a:xfrm>
            <a:prstGeom prst="rect">
              <a:avLst/>
            </a:prstGeom>
            <a:noFill/>
            <a:ln>
              <a:noFill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/>
            <a:p>
              <a:pPr algn="l" defTabSz="647700">
                <a:buClr>
                  <a:srgbClr val="000000"/>
                </a:buClr>
              </a:pPr>
              <a:r>
                <a:rPr lang="en-US" sz="2000">
                  <a:cs typeface="Times New Roman" charset="0"/>
                  <a:sym typeface="Times New Roman" charset="0"/>
                </a:rPr>
                <a:t>5</a:t>
              </a:r>
            </a:p>
          </p:txBody>
        </p:sp>
        <p:sp>
          <p:nvSpPr>
            <p:cNvPr id="160" name="Shape 1514"/>
            <p:cNvSpPr>
              <a:spLocks noChangeArrowheads="1"/>
            </p:cNvSpPr>
            <p:nvPr/>
          </p:nvSpPr>
          <p:spPr bwMode="auto">
            <a:xfrm>
              <a:off x="317500" y="2294466"/>
              <a:ext cx="291817" cy="547159"/>
            </a:xfrm>
            <a:prstGeom prst="rect">
              <a:avLst/>
            </a:prstGeom>
            <a:noFill/>
            <a:ln>
              <a:noFill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/>
            <a:p>
              <a:pPr algn="l" defTabSz="647700">
                <a:buClr>
                  <a:srgbClr val="000000"/>
                </a:buClr>
              </a:pPr>
              <a:r>
                <a:rPr lang="en-US" sz="2000">
                  <a:cs typeface="Times New Roman" charset="0"/>
                  <a:sym typeface="Times New Roman" charset="0"/>
                </a:rPr>
                <a:t>6</a:t>
              </a:r>
            </a:p>
          </p:txBody>
        </p:sp>
        <p:sp>
          <p:nvSpPr>
            <p:cNvPr id="161" name="Shape 1515"/>
            <p:cNvSpPr>
              <a:spLocks noChangeArrowheads="1"/>
            </p:cNvSpPr>
            <p:nvPr/>
          </p:nvSpPr>
          <p:spPr bwMode="auto">
            <a:xfrm>
              <a:off x="317500" y="1752600"/>
              <a:ext cx="291817" cy="547159"/>
            </a:xfrm>
            <a:prstGeom prst="rect">
              <a:avLst/>
            </a:prstGeom>
            <a:noFill/>
            <a:ln>
              <a:noFill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/>
            <a:p>
              <a:pPr algn="l" defTabSz="647700">
                <a:buClr>
                  <a:srgbClr val="000000"/>
                </a:buClr>
              </a:pPr>
              <a:r>
                <a:rPr lang="en-US" sz="2000">
                  <a:cs typeface="Times New Roman" charset="0"/>
                  <a:sym typeface="Times New Roman" charset="0"/>
                </a:rPr>
                <a:t>7</a:t>
              </a:r>
            </a:p>
          </p:txBody>
        </p:sp>
        <p:sp>
          <p:nvSpPr>
            <p:cNvPr id="162" name="Shape 1516"/>
            <p:cNvSpPr>
              <a:spLocks noChangeArrowheads="1"/>
            </p:cNvSpPr>
            <p:nvPr/>
          </p:nvSpPr>
          <p:spPr bwMode="auto">
            <a:xfrm>
              <a:off x="317500" y="1210733"/>
              <a:ext cx="291817" cy="547159"/>
            </a:xfrm>
            <a:prstGeom prst="rect">
              <a:avLst/>
            </a:prstGeom>
            <a:noFill/>
            <a:ln>
              <a:noFill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/>
            <a:p>
              <a:pPr algn="l" defTabSz="647700">
                <a:buClr>
                  <a:srgbClr val="000000"/>
                </a:buClr>
              </a:pPr>
              <a:r>
                <a:rPr lang="en-US" sz="2000">
                  <a:cs typeface="Times New Roman" charset="0"/>
                  <a:sym typeface="Times New Roman" charset="0"/>
                </a:rPr>
                <a:t>8</a:t>
              </a:r>
            </a:p>
          </p:txBody>
        </p:sp>
        <p:sp>
          <p:nvSpPr>
            <p:cNvPr id="163" name="Shape 1517"/>
            <p:cNvSpPr>
              <a:spLocks noChangeArrowheads="1"/>
            </p:cNvSpPr>
            <p:nvPr/>
          </p:nvSpPr>
          <p:spPr bwMode="auto">
            <a:xfrm>
              <a:off x="317500" y="668867"/>
              <a:ext cx="291817" cy="547159"/>
            </a:xfrm>
            <a:prstGeom prst="rect">
              <a:avLst/>
            </a:prstGeom>
            <a:noFill/>
            <a:ln>
              <a:noFill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/>
            <a:p>
              <a:pPr algn="l" defTabSz="647700">
                <a:buClr>
                  <a:srgbClr val="000000"/>
                </a:buClr>
              </a:pPr>
              <a:r>
                <a:rPr lang="en-US" sz="2000">
                  <a:cs typeface="Times New Roman" charset="0"/>
                  <a:sym typeface="Times New Roman" charset="0"/>
                </a:rPr>
                <a:t>9</a:t>
              </a:r>
            </a:p>
          </p:txBody>
        </p:sp>
      </p:grpSp>
      <p:sp>
        <p:nvSpPr>
          <p:cNvPr id="164" name="Shape 1519"/>
          <p:cNvSpPr>
            <a:spLocks noChangeArrowheads="1"/>
          </p:cNvSpPr>
          <p:nvPr/>
        </p:nvSpPr>
        <p:spPr bwMode="auto">
          <a:xfrm>
            <a:off x="1487118" y="5991225"/>
            <a:ext cx="2206625" cy="293688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6788" tIns="26788" rIns="26788" bIns="26788">
            <a:spAutoFit/>
          </a:bodyPr>
          <a:lstStyle/>
          <a:p>
            <a:pPr algn="l" defTabSz="647700">
              <a:lnSpc>
                <a:spcPct val="90000"/>
              </a:lnSpc>
              <a:spcBef>
                <a:spcPts val="1500"/>
              </a:spcBef>
              <a:buClr>
                <a:srgbClr val="000000"/>
              </a:buClr>
            </a:pPr>
            <a:r>
              <a:rPr lang="en-US" sz="1700">
                <a:latin typeface="Calibri" charset="0"/>
                <a:cs typeface="Calibri" charset="0"/>
                <a:sym typeface="Calibri" charset="0"/>
              </a:rPr>
              <a:t>Comp. do Abdômen</a:t>
            </a:r>
          </a:p>
        </p:txBody>
      </p:sp>
      <p:sp>
        <p:nvSpPr>
          <p:cNvPr id="165" name="Shape 1520"/>
          <p:cNvSpPr>
            <a:spLocks/>
          </p:cNvSpPr>
          <p:nvPr/>
        </p:nvSpPr>
        <p:spPr bwMode="auto">
          <a:xfrm>
            <a:off x="1047381" y="4418013"/>
            <a:ext cx="152400" cy="15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6" name="Shape 1521"/>
          <p:cNvSpPr>
            <a:spLocks/>
          </p:cNvSpPr>
          <p:nvPr/>
        </p:nvSpPr>
        <p:spPr bwMode="auto">
          <a:xfrm>
            <a:off x="2669806" y="5040313"/>
            <a:ext cx="152400" cy="150812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7" name="Shape 1522"/>
          <p:cNvSpPr/>
          <p:nvPr/>
        </p:nvSpPr>
        <p:spPr>
          <a:xfrm>
            <a:off x="3965206" y="2386013"/>
            <a:ext cx="160337" cy="152400"/>
          </a:xfrm>
          <a:prstGeom prst="rect">
            <a:avLst/>
          </a:prstGeom>
          <a:blipFill>
            <a:blip r:embed="rId3"/>
          </a:blipFill>
          <a:ln>
            <a:solidFill/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523"/>
          <p:cNvSpPr/>
          <p:nvPr/>
        </p:nvSpPr>
        <p:spPr>
          <a:xfrm>
            <a:off x="3061918" y="3046413"/>
            <a:ext cx="160338" cy="152400"/>
          </a:xfrm>
          <a:prstGeom prst="rect">
            <a:avLst/>
          </a:prstGeom>
          <a:blipFill>
            <a:blip r:embed="rId3"/>
          </a:blipFill>
          <a:ln>
            <a:solidFill/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Shape 1524"/>
          <p:cNvSpPr/>
          <p:nvPr/>
        </p:nvSpPr>
        <p:spPr>
          <a:xfrm>
            <a:off x="3638181" y="2132013"/>
            <a:ext cx="160337" cy="152400"/>
          </a:xfrm>
          <a:prstGeom prst="rect">
            <a:avLst/>
          </a:prstGeom>
          <a:blipFill>
            <a:blip r:embed="rId3"/>
          </a:blipFill>
          <a:ln>
            <a:solidFill/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Shape 1525"/>
          <p:cNvSpPr/>
          <p:nvPr/>
        </p:nvSpPr>
        <p:spPr>
          <a:xfrm>
            <a:off x="3790581" y="3122613"/>
            <a:ext cx="160337" cy="152400"/>
          </a:xfrm>
          <a:prstGeom prst="rect">
            <a:avLst/>
          </a:prstGeom>
          <a:blipFill>
            <a:blip r:embed="rId3"/>
          </a:blipFill>
          <a:ln>
            <a:solidFill/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Shape 1526"/>
          <p:cNvSpPr/>
          <p:nvPr/>
        </p:nvSpPr>
        <p:spPr>
          <a:xfrm>
            <a:off x="4319218" y="3952875"/>
            <a:ext cx="160338" cy="152400"/>
          </a:xfrm>
          <a:prstGeom prst="rect">
            <a:avLst/>
          </a:prstGeom>
          <a:blipFill>
            <a:blip r:embed="rId3"/>
          </a:blipFill>
          <a:ln>
            <a:solidFill/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527"/>
          <p:cNvSpPr>
            <a:spLocks/>
          </p:cNvSpPr>
          <p:nvPr/>
        </p:nvSpPr>
        <p:spPr bwMode="auto">
          <a:xfrm>
            <a:off x="1215656" y="3789363"/>
            <a:ext cx="150812" cy="15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3" name="Shape 1528"/>
          <p:cNvSpPr>
            <a:spLocks/>
          </p:cNvSpPr>
          <p:nvPr/>
        </p:nvSpPr>
        <p:spPr bwMode="auto">
          <a:xfrm>
            <a:off x="818781" y="5256213"/>
            <a:ext cx="152400" cy="15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4" name="Shape 1529"/>
          <p:cNvSpPr>
            <a:spLocks/>
          </p:cNvSpPr>
          <p:nvPr/>
        </p:nvSpPr>
        <p:spPr bwMode="auto">
          <a:xfrm>
            <a:off x="894981" y="3884613"/>
            <a:ext cx="152400" cy="15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5" name="Shape 1530"/>
          <p:cNvSpPr>
            <a:spLocks/>
          </p:cNvSpPr>
          <p:nvPr/>
        </p:nvSpPr>
        <p:spPr bwMode="auto">
          <a:xfrm>
            <a:off x="1504581" y="4341813"/>
            <a:ext cx="152400" cy="15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6" name="Shape 1531"/>
          <p:cNvSpPr>
            <a:spLocks/>
          </p:cNvSpPr>
          <p:nvPr/>
        </p:nvSpPr>
        <p:spPr bwMode="auto">
          <a:xfrm>
            <a:off x="1123581" y="4799013"/>
            <a:ext cx="152400" cy="15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7" name="Shape 1532"/>
          <p:cNvSpPr>
            <a:spLocks/>
          </p:cNvSpPr>
          <p:nvPr/>
        </p:nvSpPr>
        <p:spPr bwMode="auto">
          <a:xfrm>
            <a:off x="1518868" y="5237163"/>
            <a:ext cx="152400" cy="15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8" name="Shape 1533"/>
          <p:cNvSpPr>
            <a:spLocks/>
          </p:cNvSpPr>
          <p:nvPr/>
        </p:nvSpPr>
        <p:spPr bwMode="auto">
          <a:xfrm>
            <a:off x="2330081" y="4530725"/>
            <a:ext cx="152400" cy="15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9" name="Shape 1534"/>
          <p:cNvSpPr>
            <a:spLocks/>
          </p:cNvSpPr>
          <p:nvPr/>
        </p:nvSpPr>
        <p:spPr bwMode="auto">
          <a:xfrm>
            <a:off x="971181" y="3503613"/>
            <a:ext cx="152400" cy="15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0" name="Shape 1535"/>
          <p:cNvSpPr>
            <a:spLocks/>
          </p:cNvSpPr>
          <p:nvPr/>
        </p:nvSpPr>
        <p:spPr bwMode="auto">
          <a:xfrm>
            <a:off x="1441081" y="3565525"/>
            <a:ext cx="152400" cy="15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1" name="Shape 1536"/>
          <p:cNvSpPr>
            <a:spLocks/>
          </p:cNvSpPr>
          <p:nvPr/>
        </p:nvSpPr>
        <p:spPr bwMode="auto">
          <a:xfrm>
            <a:off x="1123581" y="4265613"/>
            <a:ext cx="152400" cy="15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2" name="Shape 1537"/>
          <p:cNvSpPr>
            <a:spLocks/>
          </p:cNvSpPr>
          <p:nvPr/>
        </p:nvSpPr>
        <p:spPr bwMode="auto">
          <a:xfrm>
            <a:off x="1428381" y="4189413"/>
            <a:ext cx="152400" cy="15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3" name="Shape 1538"/>
          <p:cNvSpPr>
            <a:spLocks/>
          </p:cNvSpPr>
          <p:nvPr/>
        </p:nvSpPr>
        <p:spPr bwMode="auto">
          <a:xfrm>
            <a:off x="818781" y="4722813"/>
            <a:ext cx="152400" cy="15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4" name="Shape 1539"/>
          <p:cNvSpPr>
            <a:spLocks/>
          </p:cNvSpPr>
          <p:nvPr/>
        </p:nvSpPr>
        <p:spPr bwMode="auto">
          <a:xfrm>
            <a:off x="1745881" y="4964113"/>
            <a:ext cx="152400" cy="15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5" name="Shape 1540"/>
          <p:cNvSpPr>
            <a:spLocks/>
          </p:cNvSpPr>
          <p:nvPr/>
        </p:nvSpPr>
        <p:spPr bwMode="auto">
          <a:xfrm>
            <a:off x="3050806" y="5118100"/>
            <a:ext cx="152400" cy="15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6" name="Shape 1541"/>
          <p:cNvSpPr>
            <a:spLocks/>
          </p:cNvSpPr>
          <p:nvPr/>
        </p:nvSpPr>
        <p:spPr bwMode="auto">
          <a:xfrm>
            <a:off x="1199781" y="4037013"/>
            <a:ext cx="152400" cy="15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7" name="Shape 1542"/>
          <p:cNvSpPr>
            <a:spLocks/>
          </p:cNvSpPr>
          <p:nvPr/>
        </p:nvSpPr>
        <p:spPr bwMode="auto">
          <a:xfrm>
            <a:off x="1787156" y="4554538"/>
            <a:ext cx="150812" cy="15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8" name="Shape 1543"/>
          <p:cNvSpPr/>
          <p:nvPr/>
        </p:nvSpPr>
        <p:spPr>
          <a:xfrm>
            <a:off x="3561981" y="2894013"/>
            <a:ext cx="160337" cy="152400"/>
          </a:xfrm>
          <a:prstGeom prst="rect">
            <a:avLst/>
          </a:prstGeom>
          <a:blipFill>
            <a:blip r:embed="rId3"/>
          </a:blipFill>
          <a:ln>
            <a:solidFill/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544"/>
          <p:cNvSpPr/>
          <p:nvPr/>
        </p:nvSpPr>
        <p:spPr>
          <a:xfrm>
            <a:off x="3409581" y="3198813"/>
            <a:ext cx="160337" cy="152400"/>
          </a:xfrm>
          <a:prstGeom prst="rect">
            <a:avLst/>
          </a:prstGeom>
          <a:blipFill>
            <a:blip r:embed="rId3"/>
          </a:blipFill>
          <a:ln>
            <a:solidFill/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545"/>
          <p:cNvSpPr/>
          <p:nvPr/>
        </p:nvSpPr>
        <p:spPr>
          <a:xfrm>
            <a:off x="3180981" y="2817813"/>
            <a:ext cx="160337" cy="152400"/>
          </a:xfrm>
          <a:prstGeom prst="rect">
            <a:avLst/>
          </a:prstGeom>
          <a:blipFill>
            <a:blip r:embed="rId3"/>
          </a:blipFill>
          <a:ln>
            <a:solidFill/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546"/>
          <p:cNvSpPr/>
          <p:nvPr/>
        </p:nvSpPr>
        <p:spPr>
          <a:xfrm>
            <a:off x="3130181" y="3249613"/>
            <a:ext cx="160337" cy="152400"/>
          </a:xfrm>
          <a:prstGeom prst="rect">
            <a:avLst/>
          </a:prstGeom>
          <a:blipFill>
            <a:blip r:embed="rId3"/>
          </a:blipFill>
          <a:ln>
            <a:solidFill/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547"/>
          <p:cNvSpPr/>
          <p:nvPr/>
        </p:nvSpPr>
        <p:spPr>
          <a:xfrm>
            <a:off x="3714381" y="2665413"/>
            <a:ext cx="160337" cy="152400"/>
          </a:xfrm>
          <a:prstGeom prst="rect">
            <a:avLst/>
          </a:prstGeom>
          <a:blipFill>
            <a:blip r:embed="rId3"/>
          </a:blipFill>
          <a:ln>
            <a:solidFill/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548"/>
          <p:cNvSpPr/>
          <p:nvPr/>
        </p:nvSpPr>
        <p:spPr>
          <a:xfrm>
            <a:off x="3866781" y="2894013"/>
            <a:ext cx="160337" cy="152400"/>
          </a:xfrm>
          <a:prstGeom prst="rect">
            <a:avLst/>
          </a:prstGeom>
          <a:blipFill>
            <a:blip r:embed="rId3"/>
          </a:blipFill>
          <a:ln>
            <a:solidFill/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549"/>
          <p:cNvSpPr/>
          <p:nvPr/>
        </p:nvSpPr>
        <p:spPr>
          <a:xfrm>
            <a:off x="3180981" y="1979613"/>
            <a:ext cx="160337" cy="152400"/>
          </a:xfrm>
          <a:prstGeom prst="rect">
            <a:avLst/>
          </a:prstGeom>
          <a:blipFill>
            <a:blip r:embed="rId3"/>
          </a:blipFill>
          <a:ln>
            <a:solidFill/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550"/>
          <p:cNvSpPr/>
          <p:nvPr/>
        </p:nvSpPr>
        <p:spPr>
          <a:xfrm>
            <a:off x="4171581" y="1903413"/>
            <a:ext cx="160337" cy="152400"/>
          </a:xfrm>
          <a:prstGeom prst="rect">
            <a:avLst/>
          </a:prstGeom>
          <a:blipFill>
            <a:blip r:embed="rId3"/>
          </a:blipFill>
          <a:ln>
            <a:solidFill/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551"/>
          <p:cNvSpPr/>
          <p:nvPr/>
        </p:nvSpPr>
        <p:spPr>
          <a:xfrm>
            <a:off x="3214318" y="2395538"/>
            <a:ext cx="160338" cy="152400"/>
          </a:xfrm>
          <a:prstGeom prst="rect">
            <a:avLst/>
          </a:prstGeom>
          <a:blipFill>
            <a:blip r:embed="rId3"/>
          </a:blipFill>
          <a:ln>
            <a:solidFill/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552"/>
          <p:cNvSpPr/>
          <p:nvPr/>
        </p:nvSpPr>
        <p:spPr>
          <a:xfrm>
            <a:off x="3866781" y="3427413"/>
            <a:ext cx="160337" cy="152400"/>
          </a:xfrm>
          <a:prstGeom prst="rect">
            <a:avLst/>
          </a:prstGeom>
          <a:blipFill>
            <a:blip r:embed="rId3"/>
          </a:blipFill>
          <a:ln>
            <a:solidFill/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553"/>
          <p:cNvSpPr/>
          <p:nvPr/>
        </p:nvSpPr>
        <p:spPr>
          <a:xfrm>
            <a:off x="3790581" y="2436813"/>
            <a:ext cx="160337" cy="152400"/>
          </a:xfrm>
          <a:prstGeom prst="rect">
            <a:avLst/>
          </a:prstGeom>
          <a:blipFill>
            <a:blip r:embed="rId3"/>
          </a:blipFill>
          <a:ln>
            <a:solidFill/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554"/>
          <p:cNvSpPr/>
          <p:nvPr/>
        </p:nvSpPr>
        <p:spPr>
          <a:xfrm>
            <a:off x="3333381" y="2589213"/>
            <a:ext cx="160337" cy="152400"/>
          </a:xfrm>
          <a:prstGeom prst="rect">
            <a:avLst/>
          </a:prstGeom>
          <a:blipFill>
            <a:blip r:embed="rId3"/>
          </a:blipFill>
          <a:ln>
            <a:solidFill/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1555"/>
          <p:cNvSpPr/>
          <p:nvPr/>
        </p:nvSpPr>
        <p:spPr>
          <a:xfrm>
            <a:off x="2876181" y="2741613"/>
            <a:ext cx="160337" cy="152400"/>
          </a:xfrm>
          <a:prstGeom prst="rect">
            <a:avLst/>
          </a:prstGeom>
          <a:blipFill>
            <a:blip r:embed="rId3"/>
          </a:blipFill>
          <a:ln>
            <a:solidFill/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Shape 1556"/>
          <p:cNvSpPr/>
          <p:nvPr/>
        </p:nvSpPr>
        <p:spPr>
          <a:xfrm>
            <a:off x="4171581" y="2665413"/>
            <a:ext cx="160337" cy="152400"/>
          </a:xfrm>
          <a:prstGeom prst="rect">
            <a:avLst/>
          </a:prstGeom>
          <a:blipFill>
            <a:blip r:embed="rId3"/>
          </a:blipFill>
          <a:ln>
            <a:solidFill/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Shape 1557"/>
          <p:cNvSpPr/>
          <p:nvPr/>
        </p:nvSpPr>
        <p:spPr>
          <a:xfrm>
            <a:off x="3485781" y="3503613"/>
            <a:ext cx="160337" cy="152400"/>
          </a:xfrm>
          <a:prstGeom prst="rect">
            <a:avLst/>
          </a:prstGeom>
          <a:blipFill>
            <a:blip r:embed="rId3"/>
          </a:blipFill>
          <a:ln>
            <a:solidFill/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1558"/>
          <p:cNvSpPr/>
          <p:nvPr/>
        </p:nvSpPr>
        <p:spPr>
          <a:xfrm>
            <a:off x="4095381" y="3579813"/>
            <a:ext cx="160337" cy="152400"/>
          </a:xfrm>
          <a:prstGeom prst="rect">
            <a:avLst/>
          </a:prstGeom>
          <a:blipFill>
            <a:blip r:embed="rId3"/>
          </a:blipFill>
          <a:ln>
            <a:solidFill/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1559"/>
          <p:cNvSpPr>
            <a:spLocks/>
          </p:cNvSpPr>
          <p:nvPr/>
        </p:nvSpPr>
        <p:spPr bwMode="auto">
          <a:xfrm>
            <a:off x="2698381" y="4537075"/>
            <a:ext cx="152400" cy="15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" name="Shape 1560"/>
          <p:cNvSpPr>
            <a:spLocks/>
          </p:cNvSpPr>
          <p:nvPr/>
        </p:nvSpPr>
        <p:spPr bwMode="auto">
          <a:xfrm>
            <a:off x="1563318" y="3800475"/>
            <a:ext cx="152400" cy="15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6" name="Shape 1561"/>
          <p:cNvSpPr>
            <a:spLocks/>
          </p:cNvSpPr>
          <p:nvPr/>
        </p:nvSpPr>
        <p:spPr bwMode="auto">
          <a:xfrm>
            <a:off x="2104656" y="4079875"/>
            <a:ext cx="152400" cy="15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7" name="Shape 1562"/>
          <p:cNvSpPr>
            <a:spLocks/>
          </p:cNvSpPr>
          <p:nvPr/>
        </p:nvSpPr>
        <p:spPr bwMode="auto">
          <a:xfrm>
            <a:off x="2333256" y="4340225"/>
            <a:ext cx="152400" cy="15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8" name="Shape 1563"/>
          <p:cNvSpPr>
            <a:spLocks/>
          </p:cNvSpPr>
          <p:nvPr/>
        </p:nvSpPr>
        <p:spPr bwMode="auto">
          <a:xfrm>
            <a:off x="2485656" y="5156200"/>
            <a:ext cx="152400" cy="15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9" name="Shape 1564"/>
          <p:cNvSpPr>
            <a:spLocks/>
          </p:cNvSpPr>
          <p:nvPr/>
        </p:nvSpPr>
        <p:spPr bwMode="auto">
          <a:xfrm>
            <a:off x="812431" y="4268788"/>
            <a:ext cx="152400" cy="15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0" name="Shape 1565"/>
          <p:cNvSpPr>
            <a:spLocks/>
          </p:cNvSpPr>
          <p:nvPr/>
        </p:nvSpPr>
        <p:spPr bwMode="auto">
          <a:xfrm>
            <a:off x="1045793" y="5075238"/>
            <a:ext cx="150813" cy="15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1" name="Shape 1566"/>
          <p:cNvSpPr>
            <a:spLocks/>
          </p:cNvSpPr>
          <p:nvPr/>
        </p:nvSpPr>
        <p:spPr bwMode="auto">
          <a:xfrm>
            <a:off x="1760168" y="4295775"/>
            <a:ext cx="152400" cy="15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2" name="Shape 1567"/>
          <p:cNvSpPr>
            <a:spLocks/>
          </p:cNvSpPr>
          <p:nvPr/>
        </p:nvSpPr>
        <p:spPr bwMode="auto">
          <a:xfrm>
            <a:off x="1937968" y="5287963"/>
            <a:ext cx="152400" cy="15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3" name="Shape 1568"/>
          <p:cNvSpPr>
            <a:spLocks/>
          </p:cNvSpPr>
          <p:nvPr/>
        </p:nvSpPr>
        <p:spPr bwMode="auto">
          <a:xfrm>
            <a:off x="780681" y="5503863"/>
            <a:ext cx="152400" cy="152400"/>
          </a:xfrm>
          <a:custGeom>
            <a:avLst/>
            <a:gdLst>
              <a:gd name="T0" fmla="*/ 2147483647 w 19679"/>
              <a:gd name="T1" fmla="*/ 2147483647 h 19679"/>
              <a:gd name="T2" fmla="*/ 2147483647 w 19679"/>
              <a:gd name="T3" fmla="*/ 2147483647 h 19679"/>
              <a:gd name="T4" fmla="*/ 2147483647 w 19679"/>
              <a:gd name="T5" fmla="*/ 2147483647 h 19679"/>
              <a:gd name="T6" fmla="*/ 2147483647 w 19679"/>
              <a:gd name="T7" fmla="*/ 2147483647 h 19679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43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4" name="Shape 1569"/>
          <p:cNvSpPr/>
          <p:nvPr/>
        </p:nvSpPr>
        <p:spPr>
          <a:xfrm>
            <a:off x="4084268" y="3316288"/>
            <a:ext cx="160338" cy="152400"/>
          </a:xfrm>
          <a:prstGeom prst="rect">
            <a:avLst/>
          </a:prstGeom>
          <a:blipFill>
            <a:blip r:embed="rId3"/>
          </a:blipFill>
          <a:ln>
            <a:solidFill/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1570"/>
          <p:cNvSpPr/>
          <p:nvPr/>
        </p:nvSpPr>
        <p:spPr>
          <a:xfrm>
            <a:off x="3490543" y="2343150"/>
            <a:ext cx="160338" cy="150813"/>
          </a:xfrm>
          <a:prstGeom prst="rect">
            <a:avLst/>
          </a:prstGeom>
          <a:blipFill>
            <a:blip r:embed="rId3"/>
          </a:blipFill>
          <a:ln>
            <a:solidFill/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Shape 1571"/>
          <p:cNvSpPr/>
          <p:nvPr/>
        </p:nvSpPr>
        <p:spPr>
          <a:xfrm>
            <a:off x="2787281" y="2982913"/>
            <a:ext cx="160337" cy="152400"/>
          </a:xfrm>
          <a:prstGeom prst="rect">
            <a:avLst/>
          </a:prstGeom>
          <a:blipFill>
            <a:blip r:embed="rId3"/>
          </a:blipFill>
          <a:ln>
            <a:solidFill/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1572"/>
          <p:cNvSpPr/>
          <p:nvPr/>
        </p:nvSpPr>
        <p:spPr>
          <a:xfrm>
            <a:off x="3793756" y="3748088"/>
            <a:ext cx="160337" cy="152400"/>
          </a:xfrm>
          <a:prstGeom prst="rect">
            <a:avLst/>
          </a:prstGeom>
          <a:blipFill>
            <a:blip r:embed="rId3"/>
          </a:blipFill>
          <a:ln>
            <a:solidFill/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Shape 1573"/>
          <p:cNvSpPr/>
          <p:nvPr/>
        </p:nvSpPr>
        <p:spPr>
          <a:xfrm>
            <a:off x="4114431" y="2943225"/>
            <a:ext cx="160337" cy="152400"/>
          </a:xfrm>
          <a:prstGeom prst="rect">
            <a:avLst/>
          </a:prstGeom>
          <a:blipFill>
            <a:blip r:embed="rId3"/>
          </a:blipFill>
          <a:ln>
            <a:solidFill/>
            <a:miter lim="400000"/>
          </a:ln>
        </p:spPr>
        <p:txBody>
          <a:bodyPr lIns="26788" tIns="26788" rIns="26788" bIns="26788" anchor="ctr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Shape 1574"/>
          <p:cNvSpPr>
            <a:spLocks noChangeArrowheads="1"/>
          </p:cNvSpPr>
          <p:nvPr/>
        </p:nvSpPr>
        <p:spPr bwMode="auto">
          <a:xfrm>
            <a:off x="2230068" y="3703638"/>
            <a:ext cx="231775" cy="231775"/>
          </a:xfrm>
          <a:prstGeom prst="diamond">
            <a:avLst/>
          </a:prstGeom>
          <a:solidFill>
            <a:srgbClr val="AB27A9"/>
          </a:solidFill>
          <a:ln w="9525">
            <a:solidFill>
              <a:srgbClr val="000000"/>
            </a:solidFill>
            <a:miter lim="400000"/>
            <a:headEnd/>
            <a:tailEnd/>
          </a:ln>
        </p:spPr>
        <p:txBody>
          <a:bodyPr lIns="0" tIns="0" rIns="0" bIns="0"/>
          <a:lstStyle/>
          <a:p>
            <a:pPr algn="l" defTabSz="454025"/>
            <a:endParaRPr lang="en-US" sz="1600">
              <a:latin typeface="Helvetica" charset="0"/>
              <a:cs typeface="Helvetica" charset="0"/>
              <a:sym typeface="Helvetica" charset="0"/>
            </a:endParaRPr>
          </a:p>
        </p:txBody>
      </p:sp>
      <p:sp>
        <p:nvSpPr>
          <p:cNvPr id="220" name="Shape 1575"/>
          <p:cNvSpPr>
            <a:spLocks noChangeShapeType="1"/>
          </p:cNvSpPr>
          <p:nvPr/>
        </p:nvSpPr>
        <p:spPr bwMode="auto">
          <a:xfrm>
            <a:off x="1779218" y="1604963"/>
            <a:ext cx="503238" cy="20558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21" name="Shape 1576"/>
          <p:cNvSpPr>
            <a:spLocks noChangeArrowheads="1"/>
          </p:cNvSpPr>
          <p:nvPr/>
        </p:nvSpPr>
        <p:spPr bwMode="auto">
          <a:xfrm rot="-5400000">
            <a:off x="-932232" y="3249613"/>
            <a:ext cx="2143125" cy="295275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6788" tIns="26788" rIns="26788" bIns="26788">
            <a:spAutoFit/>
          </a:bodyPr>
          <a:lstStyle/>
          <a:p>
            <a:pPr algn="l" defTabSz="647700">
              <a:lnSpc>
                <a:spcPct val="90000"/>
              </a:lnSpc>
              <a:spcBef>
                <a:spcPts val="1500"/>
              </a:spcBef>
              <a:buClr>
                <a:srgbClr val="000000"/>
              </a:buClr>
            </a:pPr>
            <a:r>
              <a:rPr lang="en-US" sz="1700">
                <a:latin typeface="Calibri" charset="0"/>
                <a:cs typeface="Calibri" charset="0"/>
                <a:sym typeface="Calibri" charset="0"/>
              </a:rPr>
              <a:t>Comp. da antena</a:t>
            </a:r>
          </a:p>
        </p:txBody>
      </p:sp>
      <p:sp>
        <p:nvSpPr>
          <p:cNvPr id="222" name="Shape 1577"/>
          <p:cNvSpPr>
            <a:spLocks noChangeArrowheads="1"/>
          </p:cNvSpPr>
          <p:nvPr/>
        </p:nvSpPr>
        <p:spPr bwMode="auto">
          <a:xfrm>
            <a:off x="6149606" y="2352675"/>
            <a:ext cx="1771650" cy="261938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defTabSz="647700">
              <a:buClr>
                <a:srgbClr val="000000"/>
              </a:buClr>
            </a:pPr>
            <a:r>
              <a:rPr lang="en-US" sz="1700">
                <a:latin typeface="Calibri" charset="0"/>
                <a:cs typeface="Calibri" charset="0"/>
                <a:sym typeface="Calibri" charset="0"/>
              </a:rPr>
              <a:t>Comp. do Abdômen</a:t>
            </a:r>
          </a:p>
        </p:txBody>
      </p:sp>
      <p:sp>
        <p:nvSpPr>
          <p:cNvPr id="223" name="Shape 1578"/>
          <p:cNvSpPr>
            <a:spLocks noChangeArrowheads="1"/>
          </p:cNvSpPr>
          <p:nvPr/>
        </p:nvSpPr>
        <p:spPr bwMode="auto">
          <a:xfrm>
            <a:off x="5938468" y="2813050"/>
            <a:ext cx="269304" cy="26161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defTabSz="647700">
              <a:buClr>
                <a:srgbClr val="000000"/>
              </a:buClr>
            </a:pPr>
            <a:r>
              <a:rPr lang="en-US" sz="1700" dirty="0">
                <a:latin typeface="Calibri" charset="0"/>
                <a:cs typeface="Calibri" charset="0"/>
                <a:sym typeface="Calibri" charset="0"/>
              </a:rPr>
              <a:t>≤ 7</a:t>
            </a:r>
          </a:p>
        </p:txBody>
      </p:sp>
      <p:sp>
        <p:nvSpPr>
          <p:cNvPr id="224" name="Shape 1579"/>
          <p:cNvSpPr>
            <a:spLocks noChangeArrowheads="1"/>
          </p:cNvSpPr>
          <p:nvPr/>
        </p:nvSpPr>
        <p:spPr bwMode="auto">
          <a:xfrm>
            <a:off x="7864106" y="2811463"/>
            <a:ext cx="268287" cy="26035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defTabSz="647700">
              <a:buClr>
                <a:srgbClr val="000000"/>
              </a:buClr>
            </a:pPr>
            <a:r>
              <a:rPr lang="en-US" sz="1700">
                <a:latin typeface="Calibri" charset="0"/>
                <a:cs typeface="Calibri" charset="0"/>
                <a:sym typeface="Calibri" charset="0"/>
              </a:rPr>
              <a:t>&gt; 7</a:t>
            </a:r>
          </a:p>
        </p:txBody>
      </p:sp>
      <p:sp>
        <p:nvSpPr>
          <p:cNvPr id="225" name="Shape 1580"/>
          <p:cNvSpPr/>
          <p:nvPr/>
        </p:nvSpPr>
        <p:spPr>
          <a:xfrm>
            <a:off x="7489456" y="3557588"/>
            <a:ext cx="1285875" cy="377825"/>
          </a:xfrm>
          <a:prstGeom prst="rect">
            <a:avLst/>
          </a:prstGeom>
          <a:solidFill>
            <a:srgbClr val="E4E4E4"/>
          </a:solidFill>
          <a:ln>
            <a:solidFill/>
            <a:miter lim="400000"/>
          </a:ln>
        </p:spPr>
        <p:txBody>
          <a:bodyPr lIns="26788" tIns="26788" rIns="26788" bIns="26788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Shape 1581"/>
          <p:cNvSpPr>
            <a:spLocks noChangeArrowheads="1"/>
          </p:cNvSpPr>
          <p:nvPr/>
        </p:nvSpPr>
        <p:spPr bwMode="auto">
          <a:xfrm>
            <a:off x="7627568" y="3603625"/>
            <a:ext cx="906463" cy="261938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defTabSz="647700">
              <a:buClr>
                <a:srgbClr val="FF2600"/>
              </a:buClr>
            </a:pPr>
            <a:r>
              <a:rPr lang="en-US" sz="170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Esperança</a:t>
            </a:r>
          </a:p>
        </p:txBody>
      </p:sp>
      <p:sp>
        <p:nvSpPr>
          <p:cNvPr id="227" name="Shape 1582"/>
          <p:cNvSpPr>
            <a:spLocks noChangeShapeType="1"/>
          </p:cNvSpPr>
          <p:nvPr/>
        </p:nvSpPr>
        <p:spPr bwMode="auto">
          <a:xfrm flipH="1">
            <a:off x="6317881" y="2687638"/>
            <a:ext cx="511175" cy="8064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28" name="Shape 1583"/>
          <p:cNvSpPr>
            <a:spLocks noChangeShapeType="1"/>
          </p:cNvSpPr>
          <p:nvPr/>
        </p:nvSpPr>
        <p:spPr bwMode="auto">
          <a:xfrm>
            <a:off x="7557718" y="2689225"/>
            <a:ext cx="501650" cy="8667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29" name="Shape 1584"/>
          <p:cNvSpPr/>
          <p:nvPr/>
        </p:nvSpPr>
        <p:spPr>
          <a:xfrm>
            <a:off x="5109793" y="3487738"/>
            <a:ext cx="1701800" cy="374650"/>
          </a:xfrm>
          <a:prstGeom prst="rect">
            <a:avLst/>
          </a:prstGeom>
          <a:ln>
            <a:solidFill/>
            <a:miter lim="400000"/>
          </a:ln>
        </p:spPr>
        <p:txBody>
          <a:bodyPr lIns="26788" tIns="26788" rIns="26788" bIns="26788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Shape 1585"/>
          <p:cNvSpPr>
            <a:spLocks noChangeArrowheads="1"/>
          </p:cNvSpPr>
          <p:nvPr/>
        </p:nvSpPr>
        <p:spPr bwMode="auto">
          <a:xfrm>
            <a:off x="5160593" y="3516313"/>
            <a:ext cx="1512888" cy="261937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defTabSz="647700">
              <a:buClr>
                <a:srgbClr val="000000"/>
              </a:buClr>
            </a:pPr>
            <a:r>
              <a:rPr lang="en-US" sz="1700">
                <a:latin typeface="Calibri" charset="0"/>
                <a:cs typeface="Calibri" charset="0"/>
                <a:sym typeface="Calibri" charset="0"/>
              </a:rPr>
              <a:t>Comp. da antena</a:t>
            </a:r>
          </a:p>
        </p:txBody>
      </p:sp>
      <p:sp>
        <p:nvSpPr>
          <p:cNvPr id="231" name="Shape 1586"/>
          <p:cNvSpPr>
            <a:spLocks noChangeArrowheads="1"/>
          </p:cNvSpPr>
          <p:nvPr/>
        </p:nvSpPr>
        <p:spPr bwMode="auto">
          <a:xfrm>
            <a:off x="5247906" y="3894138"/>
            <a:ext cx="269304" cy="26161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defTabSz="647700">
              <a:buClr>
                <a:srgbClr val="000000"/>
              </a:buClr>
            </a:pPr>
            <a:r>
              <a:rPr lang="en-US" sz="1700" dirty="0">
                <a:latin typeface="Calibri" charset="0"/>
                <a:cs typeface="Calibri" charset="0"/>
                <a:sym typeface="Calibri" charset="0"/>
              </a:rPr>
              <a:t>≤ 6</a:t>
            </a:r>
          </a:p>
        </p:txBody>
      </p:sp>
      <p:sp>
        <p:nvSpPr>
          <p:cNvPr id="232" name="Shape 1587"/>
          <p:cNvSpPr>
            <a:spLocks noChangeShapeType="1"/>
          </p:cNvSpPr>
          <p:nvPr/>
        </p:nvSpPr>
        <p:spPr bwMode="auto">
          <a:xfrm flipH="1">
            <a:off x="5625731" y="3859213"/>
            <a:ext cx="366712" cy="36671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3" name="Shape 1588"/>
          <p:cNvSpPr>
            <a:spLocks noChangeArrowheads="1"/>
          </p:cNvSpPr>
          <p:nvPr/>
        </p:nvSpPr>
        <p:spPr bwMode="auto">
          <a:xfrm>
            <a:off x="6492506" y="3894138"/>
            <a:ext cx="268287" cy="260350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defTabSz="647700">
              <a:buClr>
                <a:srgbClr val="000000"/>
              </a:buClr>
            </a:pPr>
            <a:r>
              <a:rPr lang="en-US" sz="1700">
                <a:latin typeface="Calibri" charset="0"/>
                <a:cs typeface="Calibri" charset="0"/>
                <a:sym typeface="Calibri" charset="0"/>
              </a:rPr>
              <a:t>&gt; 6</a:t>
            </a:r>
          </a:p>
        </p:txBody>
      </p:sp>
      <p:sp>
        <p:nvSpPr>
          <p:cNvPr id="234" name="Shape 1589"/>
          <p:cNvSpPr/>
          <p:nvPr/>
        </p:nvSpPr>
        <p:spPr>
          <a:xfrm>
            <a:off x="6363918" y="4225925"/>
            <a:ext cx="1452563" cy="392113"/>
          </a:xfrm>
          <a:prstGeom prst="rect">
            <a:avLst/>
          </a:prstGeom>
          <a:solidFill>
            <a:srgbClr val="E4E4E4"/>
          </a:solidFill>
          <a:ln>
            <a:solidFill/>
            <a:miter lim="400000"/>
          </a:ln>
        </p:spPr>
        <p:txBody>
          <a:bodyPr lIns="26788" tIns="26788" rIns="26788" bIns="26788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Shape 1590"/>
          <p:cNvSpPr>
            <a:spLocks noChangeArrowheads="1"/>
          </p:cNvSpPr>
          <p:nvPr/>
        </p:nvSpPr>
        <p:spPr bwMode="auto">
          <a:xfrm>
            <a:off x="6525843" y="4273550"/>
            <a:ext cx="1057275" cy="312738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defTabSz="647700">
              <a:buClr>
                <a:srgbClr val="FF2600"/>
              </a:buClr>
            </a:pPr>
            <a:r>
              <a:rPr lang="en-US" sz="200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Esperança</a:t>
            </a:r>
          </a:p>
        </p:txBody>
      </p:sp>
      <p:sp>
        <p:nvSpPr>
          <p:cNvPr id="236" name="Shape 1591"/>
          <p:cNvSpPr>
            <a:spLocks noChangeShapeType="1"/>
          </p:cNvSpPr>
          <p:nvPr/>
        </p:nvSpPr>
        <p:spPr bwMode="auto">
          <a:xfrm>
            <a:off x="6168656" y="3859213"/>
            <a:ext cx="366712" cy="36671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37" name="Shape 1592"/>
          <p:cNvSpPr/>
          <p:nvPr/>
        </p:nvSpPr>
        <p:spPr>
          <a:xfrm>
            <a:off x="4755781" y="4219575"/>
            <a:ext cx="1474787" cy="393700"/>
          </a:xfrm>
          <a:prstGeom prst="rect">
            <a:avLst/>
          </a:prstGeom>
          <a:solidFill>
            <a:srgbClr val="E4E4E4"/>
          </a:solidFill>
          <a:ln>
            <a:solidFill/>
            <a:miter lim="400000"/>
          </a:ln>
        </p:spPr>
        <p:txBody>
          <a:bodyPr lIns="26788" tIns="26788" rIns="26788" bIns="26788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Shape 1593"/>
          <p:cNvSpPr>
            <a:spLocks noChangeArrowheads="1"/>
          </p:cNvSpPr>
          <p:nvPr/>
        </p:nvSpPr>
        <p:spPr bwMode="auto">
          <a:xfrm>
            <a:off x="4879606" y="4259263"/>
            <a:ext cx="1111250" cy="312737"/>
          </a:xfrm>
          <a:prstGeom prst="rect">
            <a:avLst/>
          </a:prstGeom>
          <a:noFill/>
          <a:ln>
            <a:noFill/>
          </a:ln>
          <a:extLst>
            <a:ext uri="{C572A759-6A51-4108-AA02-DFA0A04FC94B}">
              <ma14:wrappingTextBox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defTabSz="647700">
              <a:buClr>
                <a:srgbClr val="0433FF"/>
              </a:buClr>
            </a:pPr>
            <a:r>
              <a:rPr lang="en-US" sz="200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Gafanhoto</a:t>
            </a:r>
          </a:p>
        </p:txBody>
      </p:sp>
      <p:sp>
        <p:nvSpPr>
          <p:cNvPr id="239" name="Shape 1594"/>
          <p:cNvSpPr/>
          <p:nvPr/>
        </p:nvSpPr>
        <p:spPr>
          <a:xfrm>
            <a:off x="6013081" y="2282825"/>
            <a:ext cx="2043112" cy="407988"/>
          </a:xfrm>
          <a:prstGeom prst="rect">
            <a:avLst/>
          </a:prstGeom>
          <a:ln>
            <a:solidFill/>
            <a:miter lim="400000"/>
          </a:ln>
        </p:spPr>
        <p:txBody>
          <a:bodyPr lIns="26788" tIns="26788" rIns="26788" bIns="26788"/>
          <a:lstStyle/>
          <a:p>
            <a:pPr defTabSz="580409">
              <a:buClr>
                <a:srgbClr val="000000"/>
              </a:buCl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defRPr>
            </a:pPr>
            <a:endParaRPr sz="5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Shape 1595"/>
          <p:cNvSpPr>
            <a:spLocks noChangeShapeType="1"/>
          </p:cNvSpPr>
          <p:nvPr/>
        </p:nvSpPr>
        <p:spPr bwMode="auto">
          <a:xfrm>
            <a:off x="674318" y="3457575"/>
            <a:ext cx="2689225" cy="1588"/>
          </a:xfrm>
          <a:prstGeom prst="line">
            <a:avLst/>
          </a:prstGeom>
          <a:noFill/>
          <a:ln w="76200">
            <a:solidFill>
              <a:srgbClr val="FF7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1" name="Shape 1596"/>
          <p:cNvSpPr>
            <a:spLocks noChangeShapeType="1"/>
          </p:cNvSpPr>
          <p:nvPr/>
        </p:nvSpPr>
        <p:spPr bwMode="auto">
          <a:xfrm flipH="1">
            <a:off x="3361956" y="1897063"/>
            <a:ext cx="0" cy="3794125"/>
          </a:xfrm>
          <a:prstGeom prst="line">
            <a:avLst/>
          </a:prstGeom>
          <a:noFill/>
          <a:ln w="76200">
            <a:solidFill>
              <a:srgbClr val="FF7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59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/>
              <a:t>Cross-</a:t>
            </a:r>
            <a:r>
              <a:rPr lang="pt-BR" i="1" dirty="0" err="1"/>
              <a:t>Validation</a:t>
            </a:r>
            <a:endParaRPr lang="pt-BR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CA1406-6C19-4543-AFC9-ECE099C7E894}" type="slidenum">
              <a:rPr lang="nb-NO" smtClean="0"/>
              <a:pPr>
                <a:defRPr/>
              </a:pPr>
              <a:t>20</a:t>
            </a:fld>
            <a:endParaRPr lang="nb-NO"/>
          </a:p>
        </p:txBody>
      </p:sp>
      <p:sp>
        <p:nvSpPr>
          <p:cNvPr id="5" name="Cilindro 4"/>
          <p:cNvSpPr/>
          <p:nvPr/>
        </p:nvSpPr>
        <p:spPr>
          <a:xfrm>
            <a:off x="304800" y="2976751"/>
            <a:ext cx="990600" cy="2819400"/>
          </a:xfrm>
          <a:prstGeom prst="can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ilindro 5"/>
              <p:cNvSpPr/>
              <p:nvPr/>
            </p:nvSpPr>
            <p:spPr>
              <a:xfrm>
                <a:off x="1981200" y="320736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ilindr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3207361"/>
                <a:ext cx="673501" cy="743232"/>
              </a:xfrm>
              <a:prstGeom prst="can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ilindro 6"/>
              <p:cNvSpPr/>
              <p:nvPr/>
            </p:nvSpPr>
            <p:spPr>
              <a:xfrm>
                <a:off x="1969882" y="4109519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ilindr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82" y="4109519"/>
                <a:ext cx="673501" cy="743232"/>
              </a:xfrm>
              <a:prstGeom prst="can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ilindro 7"/>
              <p:cNvSpPr/>
              <p:nvPr/>
            </p:nvSpPr>
            <p:spPr>
              <a:xfrm>
                <a:off x="1969882" y="504004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ilindr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82" y="5040041"/>
                <a:ext cx="673501" cy="743232"/>
              </a:xfrm>
              <a:prstGeom prst="can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ilindro 8"/>
              <p:cNvSpPr/>
              <p:nvPr/>
            </p:nvSpPr>
            <p:spPr>
              <a:xfrm>
                <a:off x="1978935" y="5938233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ilindr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935" y="5938233"/>
                <a:ext cx="673501" cy="743232"/>
              </a:xfrm>
              <a:prstGeom prst="can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ilindro 9"/>
              <p:cNvSpPr/>
              <p:nvPr/>
            </p:nvSpPr>
            <p:spPr>
              <a:xfrm>
                <a:off x="1981200" y="2324664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ilindr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2324664"/>
                <a:ext cx="673501" cy="743232"/>
              </a:xfrm>
              <a:prstGeom prst="can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ctor Reto 11"/>
          <p:cNvCxnSpPr/>
          <p:nvPr/>
        </p:nvCxnSpPr>
        <p:spPr>
          <a:xfrm flipV="1">
            <a:off x="1295400" y="3067896"/>
            <a:ext cx="381000" cy="97070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1295400" y="4648200"/>
            <a:ext cx="381000" cy="107175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upo 17"/>
          <p:cNvGrpSpPr/>
          <p:nvPr/>
        </p:nvGrpSpPr>
        <p:grpSpPr>
          <a:xfrm>
            <a:off x="1986250" y="2976751"/>
            <a:ext cx="666186" cy="310623"/>
            <a:chOff x="1986250" y="2976751"/>
            <a:chExt cx="666186" cy="310623"/>
          </a:xfrm>
        </p:grpSpPr>
        <p:cxnSp>
          <p:nvCxnSpPr>
            <p:cNvPr id="16" name="Conector Reto 15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o 18"/>
          <p:cNvGrpSpPr/>
          <p:nvPr/>
        </p:nvGrpSpPr>
        <p:grpSpPr>
          <a:xfrm>
            <a:off x="1978935" y="3857074"/>
            <a:ext cx="666186" cy="310623"/>
            <a:chOff x="1986250" y="2976751"/>
            <a:chExt cx="666186" cy="310623"/>
          </a:xfrm>
        </p:grpSpPr>
        <p:cxnSp>
          <p:nvCxnSpPr>
            <p:cNvPr id="20" name="Conector Reto 19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/>
          <p:cNvGrpSpPr/>
          <p:nvPr/>
        </p:nvGrpSpPr>
        <p:grpSpPr>
          <a:xfrm>
            <a:off x="1977197" y="4785530"/>
            <a:ext cx="666186" cy="310623"/>
            <a:chOff x="1986250" y="2976751"/>
            <a:chExt cx="666186" cy="310623"/>
          </a:xfrm>
        </p:grpSpPr>
        <p:cxnSp>
          <p:nvCxnSpPr>
            <p:cNvPr id="23" name="Conector Reto 22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o 24"/>
          <p:cNvGrpSpPr/>
          <p:nvPr/>
        </p:nvGrpSpPr>
        <p:grpSpPr>
          <a:xfrm>
            <a:off x="1977197" y="5709583"/>
            <a:ext cx="666186" cy="310623"/>
            <a:chOff x="1986250" y="2976751"/>
            <a:chExt cx="666186" cy="310623"/>
          </a:xfrm>
        </p:grpSpPr>
        <p:cxnSp>
          <p:nvCxnSpPr>
            <p:cNvPr id="26" name="Conector Reto 25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Espaço Reservado para Conteúdo 2"/>
          <p:cNvSpPr>
            <a:spLocks noGrp="1"/>
          </p:cNvSpPr>
          <p:nvPr>
            <p:ph idx="1"/>
          </p:nvPr>
        </p:nvSpPr>
        <p:spPr>
          <a:xfrm>
            <a:off x="76200" y="1219200"/>
            <a:ext cx="8229600" cy="533400"/>
          </a:xfrm>
        </p:spPr>
        <p:txBody>
          <a:bodyPr/>
          <a:lstStyle/>
          <a:p>
            <a:r>
              <a:rPr lang="pt-BR" sz="2400" dirty="0" err="1"/>
              <a:t>Ex</a:t>
            </a:r>
            <a:r>
              <a:rPr lang="pt-BR" sz="2400" dirty="0"/>
              <a:t>: 5-</a:t>
            </a:r>
            <a:r>
              <a:rPr lang="pt-BR" sz="2400" i="1" dirty="0"/>
              <a:t>fold </a:t>
            </a:r>
            <a:r>
              <a:rPr lang="pt-BR" sz="2400" i="1" dirty="0" err="1"/>
              <a:t>cross-validation</a:t>
            </a:r>
            <a:endParaRPr lang="pt-BR" sz="2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3505200" y="1752600"/>
                <a:ext cx="5597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charset="0"/>
                        </a:rPr>
                        <m:t>1ª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752600"/>
                <a:ext cx="559769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21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ilindro 28"/>
              <p:cNvSpPr/>
              <p:nvPr/>
            </p:nvSpPr>
            <p:spPr>
              <a:xfrm>
                <a:off x="3391468" y="320736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9" name="Cilindr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468" y="3207361"/>
                <a:ext cx="673501" cy="743232"/>
              </a:xfrm>
              <a:prstGeom prst="can">
                <a:avLst/>
              </a:prstGeom>
              <a:blipFill rotWithShape="0"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ilindro 29"/>
              <p:cNvSpPr/>
              <p:nvPr/>
            </p:nvSpPr>
            <p:spPr>
              <a:xfrm>
                <a:off x="3380150" y="4109519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ilindro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150" y="4109519"/>
                <a:ext cx="673501" cy="743232"/>
              </a:xfrm>
              <a:prstGeom prst="can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ilindro 30"/>
              <p:cNvSpPr/>
              <p:nvPr/>
            </p:nvSpPr>
            <p:spPr>
              <a:xfrm>
                <a:off x="3380150" y="504004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1" name="Cilindro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150" y="5040041"/>
                <a:ext cx="673501" cy="743232"/>
              </a:xfrm>
              <a:prstGeom prst="can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ilindro 31"/>
              <p:cNvSpPr/>
              <p:nvPr/>
            </p:nvSpPr>
            <p:spPr>
              <a:xfrm>
                <a:off x="3389203" y="5938233"/>
                <a:ext cx="673501" cy="743232"/>
              </a:xfrm>
              <a:prstGeom prst="can">
                <a:avLst/>
              </a:prstGeom>
              <a:solidFill>
                <a:srgbClr val="FF0000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2" name="Cilindr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203" y="5938233"/>
                <a:ext cx="673501" cy="743232"/>
              </a:xfrm>
              <a:prstGeom prst="can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ilindro 32"/>
              <p:cNvSpPr/>
              <p:nvPr/>
            </p:nvSpPr>
            <p:spPr>
              <a:xfrm>
                <a:off x="3391468" y="2324664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3" name="Cilindro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468" y="2324664"/>
                <a:ext cx="673501" cy="743232"/>
              </a:xfrm>
              <a:prstGeom prst="can">
                <a:avLst/>
              </a:prstGeom>
              <a:blipFill rotWithShape="0"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upo 33"/>
          <p:cNvGrpSpPr/>
          <p:nvPr/>
        </p:nvGrpSpPr>
        <p:grpSpPr>
          <a:xfrm>
            <a:off x="3396518" y="2976751"/>
            <a:ext cx="666186" cy="310623"/>
            <a:chOff x="1986250" y="2976751"/>
            <a:chExt cx="666186" cy="310623"/>
          </a:xfrm>
        </p:grpSpPr>
        <p:cxnSp>
          <p:nvCxnSpPr>
            <p:cNvPr id="35" name="Conector Reto 34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o 36"/>
          <p:cNvGrpSpPr/>
          <p:nvPr/>
        </p:nvGrpSpPr>
        <p:grpSpPr>
          <a:xfrm>
            <a:off x="3389203" y="3857074"/>
            <a:ext cx="666186" cy="310623"/>
            <a:chOff x="1986250" y="2976751"/>
            <a:chExt cx="666186" cy="310623"/>
          </a:xfrm>
        </p:grpSpPr>
        <p:cxnSp>
          <p:nvCxnSpPr>
            <p:cNvPr id="38" name="Conector Reto 37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o 39"/>
          <p:cNvGrpSpPr/>
          <p:nvPr/>
        </p:nvGrpSpPr>
        <p:grpSpPr>
          <a:xfrm>
            <a:off x="3387465" y="4785530"/>
            <a:ext cx="666186" cy="310623"/>
            <a:chOff x="1986250" y="2976751"/>
            <a:chExt cx="666186" cy="310623"/>
          </a:xfrm>
        </p:grpSpPr>
        <p:cxnSp>
          <p:nvCxnSpPr>
            <p:cNvPr id="41" name="Conector Reto 40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upo 42"/>
          <p:cNvGrpSpPr/>
          <p:nvPr/>
        </p:nvGrpSpPr>
        <p:grpSpPr>
          <a:xfrm>
            <a:off x="3387465" y="5709583"/>
            <a:ext cx="666186" cy="310623"/>
            <a:chOff x="1986250" y="2976751"/>
            <a:chExt cx="666186" cy="310623"/>
          </a:xfrm>
        </p:grpSpPr>
        <p:cxnSp>
          <p:nvCxnSpPr>
            <p:cNvPr id="44" name="Conector Reto 43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/>
              <p:cNvSpPr txBox="1"/>
              <p:nvPr/>
            </p:nvSpPr>
            <p:spPr>
              <a:xfrm>
                <a:off x="4599915" y="1764016"/>
                <a:ext cx="5597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2</m:t>
                      </m:r>
                      <m:r>
                        <a:rPr lang="pt-BR" i="1" dirty="0" smtClean="0">
                          <a:latin typeface="Cambria Math" charset="0"/>
                        </a:rPr>
                        <m:t>ª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6" name="CaixaDeTexto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915" y="1764016"/>
                <a:ext cx="559769" cy="461665"/>
              </a:xfrm>
              <a:prstGeom prst="rect">
                <a:avLst/>
              </a:prstGeom>
              <a:blipFill rotWithShape="0">
                <a:blip r:embed="rId11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ilindro 63"/>
              <p:cNvSpPr/>
              <p:nvPr/>
            </p:nvSpPr>
            <p:spPr>
              <a:xfrm>
                <a:off x="4451402" y="320736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4" name="Cilindro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402" y="3207361"/>
                <a:ext cx="673501" cy="743232"/>
              </a:xfrm>
              <a:prstGeom prst="can">
                <a:avLst/>
              </a:prstGeom>
              <a:blipFill rotWithShape="0"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ilindro 64"/>
              <p:cNvSpPr/>
              <p:nvPr/>
            </p:nvSpPr>
            <p:spPr>
              <a:xfrm>
                <a:off x="4440084" y="4109519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5" name="Cilindro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084" y="4109519"/>
                <a:ext cx="673501" cy="743232"/>
              </a:xfrm>
              <a:prstGeom prst="can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ilindro 65"/>
              <p:cNvSpPr/>
              <p:nvPr/>
            </p:nvSpPr>
            <p:spPr>
              <a:xfrm>
                <a:off x="4440084" y="5040041"/>
                <a:ext cx="673501" cy="743232"/>
              </a:xfrm>
              <a:prstGeom prst="can">
                <a:avLst/>
              </a:prstGeom>
              <a:solidFill>
                <a:srgbClr val="FF0000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6" name="Cilindro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084" y="5040041"/>
                <a:ext cx="673501" cy="743232"/>
              </a:xfrm>
              <a:prstGeom prst="can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ilindro 66"/>
              <p:cNvSpPr/>
              <p:nvPr/>
            </p:nvSpPr>
            <p:spPr>
              <a:xfrm>
                <a:off x="4449137" y="5938233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7" name="Cilindro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137" y="5938233"/>
                <a:ext cx="673501" cy="743232"/>
              </a:xfrm>
              <a:prstGeom prst="can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ilindro 67"/>
              <p:cNvSpPr/>
              <p:nvPr/>
            </p:nvSpPr>
            <p:spPr>
              <a:xfrm>
                <a:off x="4451402" y="2324664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8" name="Cilindro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402" y="2324664"/>
                <a:ext cx="673501" cy="743232"/>
              </a:xfrm>
              <a:prstGeom prst="can">
                <a:avLst/>
              </a:prstGeom>
              <a:blipFill rotWithShape="0"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upo 68"/>
          <p:cNvGrpSpPr/>
          <p:nvPr/>
        </p:nvGrpSpPr>
        <p:grpSpPr>
          <a:xfrm>
            <a:off x="4456452" y="2976751"/>
            <a:ext cx="666186" cy="310623"/>
            <a:chOff x="1986250" y="2976751"/>
            <a:chExt cx="666186" cy="310623"/>
          </a:xfrm>
        </p:grpSpPr>
        <p:cxnSp>
          <p:nvCxnSpPr>
            <p:cNvPr id="70" name="Conector Reto 69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upo 71"/>
          <p:cNvGrpSpPr/>
          <p:nvPr/>
        </p:nvGrpSpPr>
        <p:grpSpPr>
          <a:xfrm>
            <a:off x="4449137" y="3857074"/>
            <a:ext cx="666186" cy="310623"/>
            <a:chOff x="1986250" y="2976751"/>
            <a:chExt cx="666186" cy="310623"/>
          </a:xfrm>
        </p:grpSpPr>
        <p:cxnSp>
          <p:nvCxnSpPr>
            <p:cNvPr id="73" name="Conector Reto 72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to 73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upo 74"/>
          <p:cNvGrpSpPr/>
          <p:nvPr/>
        </p:nvGrpSpPr>
        <p:grpSpPr>
          <a:xfrm>
            <a:off x="4447399" y="4785530"/>
            <a:ext cx="666186" cy="310623"/>
            <a:chOff x="1986250" y="2976751"/>
            <a:chExt cx="666186" cy="310623"/>
          </a:xfrm>
        </p:grpSpPr>
        <p:cxnSp>
          <p:nvCxnSpPr>
            <p:cNvPr id="76" name="Conector Reto 75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to 76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upo 77"/>
          <p:cNvGrpSpPr/>
          <p:nvPr/>
        </p:nvGrpSpPr>
        <p:grpSpPr>
          <a:xfrm>
            <a:off x="4447399" y="5709583"/>
            <a:ext cx="666186" cy="310623"/>
            <a:chOff x="1986250" y="2976751"/>
            <a:chExt cx="666186" cy="310623"/>
          </a:xfrm>
        </p:grpSpPr>
        <p:cxnSp>
          <p:nvCxnSpPr>
            <p:cNvPr id="79" name="Conector Reto 78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ilindro 60"/>
              <p:cNvSpPr/>
              <p:nvPr/>
            </p:nvSpPr>
            <p:spPr>
              <a:xfrm>
                <a:off x="5541211" y="3208243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1" name="Cilindro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211" y="3208243"/>
                <a:ext cx="673501" cy="743232"/>
              </a:xfrm>
              <a:prstGeom prst="can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ilindro 61"/>
              <p:cNvSpPr/>
              <p:nvPr/>
            </p:nvSpPr>
            <p:spPr>
              <a:xfrm>
                <a:off x="5529893" y="4110401"/>
                <a:ext cx="673501" cy="743232"/>
              </a:xfrm>
              <a:prstGeom prst="can">
                <a:avLst/>
              </a:prstGeom>
              <a:solidFill>
                <a:srgbClr val="FF0000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2" name="Cilindro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893" y="4110401"/>
                <a:ext cx="673501" cy="743232"/>
              </a:xfrm>
              <a:prstGeom prst="can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ilindro 62"/>
              <p:cNvSpPr/>
              <p:nvPr/>
            </p:nvSpPr>
            <p:spPr>
              <a:xfrm>
                <a:off x="5529893" y="5040923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3" name="Cilindro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893" y="5040923"/>
                <a:ext cx="673501" cy="743232"/>
              </a:xfrm>
              <a:prstGeom prst="can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ilindro 80"/>
              <p:cNvSpPr/>
              <p:nvPr/>
            </p:nvSpPr>
            <p:spPr>
              <a:xfrm>
                <a:off x="5538946" y="5939115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1" name="Cilindro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946" y="5939115"/>
                <a:ext cx="673501" cy="743232"/>
              </a:xfrm>
              <a:prstGeom prst="can">
                <a:avLst/>
              </a:prstGeom>
              <a:blipFill rotWithShape="0">
                <a:blip r:embed="rId1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ilindro 81"/>
              <p:cNvSpPr/>
              <p:nvPr/>
            </p:nvSpPr>
            <p:spPr>
              <a:xfrm>
                <a:off x="5541211" y="2325546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2" name="Cilindro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211" y="2325546"/>
                <a:ext cx="673501" cy="743232"/>
              </a:xfrm>
              <a:prstGeom prst="can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upo 82"/>
          <p:cNvGrpSpPr/>
          <p:nvPr/>
        </p:nvGrpSpPr>
        <p:grpSpPr>
          <a:xfrm>
            <a:off x="5546261" y="2977633"/>
            <a:ext cx="666186" cy="310623"/>
            <a:chOff x="1986250" y="2976751"/>
            <a:chExt cx="666186" cy="310623"/>
          </a:xfrm>
        </p:grpSpPr>
        <p:cxnSp>
          <p:nvCxnSpPr>
            <p:cNvPr id="84" name="Conector Reto 83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to 84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upo 85"/>
          <p:cNvGrpSpPr/>
          <p:nvPr/>
        </p:nvGrpSpPr>
        <p:grpSpPr>
          <a:xfrm>
            <a:off x="5538946" y="3857956"/>
            <a:ext cx="666186" cy="310623"/>
            <a:chOff x="1986250" y="2976751"/>
            <a:chExt cx="666186" cy="310623"/>
          </a:xfrm>
        </p:grpSpPr>
        <p:cxnSp>
          <p:nvCxnSpPr>
            <p:cNvPr id="87" name="Conector Reto 86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upo 88"/>
          <p:cNvGrpSpPr/>
          <p:nvPr/>
        </p:nvGrpSpPr>
        <p:grpSpPr>
          <a:xfrm>
            <a:off x="5537208" y="4786412"/>
            <a:ext cx="666186" cy="310623"/>
            <a:chOff x="1986250" y="2976751"/>
            <a:chExt cx="666186" cy="310623"/>
          </a:xfrm>
        </p:grpSpPr>
        <p:cxnSp>
          <p:nvCxnSpPr>
            <p:cNvPr id="90" name="Conector Reto 89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upo 91"/>
          <p:cNvGrpSpPr/>
          <p:nvPr/>
        </p:nvGrpSpPr>
        <p:grpSpPr>
          <a:xfrm>
            <a:off x="5537208" y="5710465"/>
            <a:ext cx="666186" cy="310623"/>
            <a:chOff x="1986250" y="2976751"/>
            <a:chExt cx="666186" cy="310623"/>
          </a:xfrm>
        </p:grpSpPr>
        <p:cxnSp>
          <p:nvCxnSpPr>
            <p:cNvPr id="93" name="Conector Reto 92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ixaDeTexto 94"/>
              <p:cNvSpPr txBox="1"/>
              <p:nvPr/>
            </p:nvSpPr>
            <p:spPr>
              <a:xfrm>
                <a:off x="5679164" y="1764640"/>
                <a:ext cx="5597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3</m:t>
                      </m:r>
                      <m:r>
                        <a:rPr lang="pt-BR" i="1" dirty="0" smtClean="0">
                          <a:latin typeface="Cambria Math" charset="0"/>
                        </a:rPr>
                        <m:t>ª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5" name="CaixaDeTexto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164" y="1764640"/>
                <a:ext cx="559769" cy="461665"/>
              </a:xfrm>
              <a:prstGeom prst="rect">
                <a:avLst/>
              </a:prstGeom>
              <a:blipFill rotWithShape="0">
                <a:blip r:embed="rId15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Cilindro 95"/>
              <p:cNvSpPr/>
              <p:nvPr/>
            </p:nvSpPr>
            <p:spPr>
              <a:xfrm>
                <a:off x="6614729" y="3208243"/>
                <a:ext cx="673501" cy="743232"/>
              </a:xfrm>
              <a:prstGeom prst="can">
                <a:avLst/>
              </a:prstGeom>
              <a:solidFill>
                <a:srgbClr val="FF0000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6" name="Cilindro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729" y="3208243"/>
                <a:ext cx="673501" cy="743232"/>
              </a:xfrm>
              <a:prstGeom prst="can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Cilindro 96"/>
              <p:cNvSpPr/>
              <p:nvPr/>
            </p:nvSpPr>
            <p:spPr>
              <a:xfrm>
                <a:off x="6603411" y="411040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7" name="Cilindro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411" y="4110401"/>
                <a:ext cx="673501" cy="743232"/>
              </a:xfrm>
              <a:prstGeom prst="can">
                <a:avLst/>
              </a:prstGeom>
              <a:blipFill rotWithShape="0">
                <a:blip r:embed="rId1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Cilindro 97"/>
              <p:cNvSpPr/>
              <p:nvPr/>
            </p:nvSpPr>
            <p:spPr>
              <a:xfrm>
                <a:off x="6603411" y="5040923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8" name="Cilindro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411" y="5040923"/>
                <a:ext cx="673501" cy="743232"/>
              </a:xfrm>
              <a:prstGeom prst="can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ilindro 98"/>
              <p:cNvSpPr/>
              <p:nvPr/>
            </p:nvSpPr>
            <p:spPr>
              <a:xfrm>
                <a:off x="6612464" y="5939115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9" name="Cilindro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464" y="5939115"/>
                <a:ext cx="673501" cy="743232"/>
              </a:xfrm>
              <a:prstGeom prst="can">
                <a:avLst/>
              </a:prstGeom>
              <a:blipFill rotWithShape="0">
                <a:blip r:embed="rId1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Cilindro 99"/>
              <p:cNvSpPr/>
              <p:nvPr/>
            </p:nvSpPr>
            <p:spPr>
              <a:xfrm>
                <a:off x="6614729" y="2325546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0" name="Cilindro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729" y="2325546"/>
                <a:ext cx="673501" cy="743232"/>
              </a:xfrm>
              <a:prstGeom prst="can">
                <a:avLst/>
              </a:prstGeom>
              <a:blipFill rotWithShape="0"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Grupo 100"/>
          <p:cNvGrpSpPr/>
          <p:nvPr/>
        </p:nvGrpSpPr>
        <p:grpSpPr>
          <a:xfrm>
            <a:off x="6619779" y="2977633"/>
            <a:ext cx="666186" cy="310623"/>
            <a:chOff x="1986250" y="2976751"/>
            <a:chExt cx="666186" cy="310623"/>
          </a:xfrm>
        </p:grpSpPr>
        <p:cxnSp>
          <p:nvCxnSpPr>
            <p:cNvPr id="102" name="Conector Reto 101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to 102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upo 103"/>
          <p:cNvGrpSpPr/>
          <p:nvPr/>
        </p:nvGrpSpPr>
        <p:grpSpPr>
          <a:xfrm>
            <a:off x="6612464" y="3857956"/>
            <a:ext cx="666186" cy="310623"/>
            <a:chOff x="1986250" y="2976751"/>
            <a:chExt cx="666186" cy="310623"/>
          </a:xfrm>
        </p:grpSpPr>
        <p:cxnSp>
          <p:nvCxnSpPr>
            <p:cNvPr id="105" name="Conector Reto 104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to 105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upo 106"/>
          <p:cNvGrpSpPr/>
          <p:nvPr/>
        </p:nvGrpSpPr>
        <p:grpSpPr>
          <a:xfrm>
            <a:off x="6610726" y="4786412"/>
            <a:ext cx="666186" cy="310623"/>
            <a:chOff x="1986250" y="2976751"/>
            <a:chExt cx="666186" cy="310623"/>
          </a:xfrm>
        </p:grpSpPr>
        <p:cxnSp>
          <p:nvCxnSpPr>
            <p:cNvPr id="108" name="Conector Reto 107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upo 109"/>
          <p:cNvGrpSpPr/>
          <p:nvPr/>
        </p:nvGrpSpPr>
        <p:grpSpPr>
          <a:xfrm>
            <a:off x="6610726" y="5710465"/>
            <a:ext cx="666186" cy="310623"/>
            <a:chOff x="1986250" y="2976751"/>
            <a:chExt cx="666186" cy="310623"/>
          </a:xfrm>
        </p:grpSpPr>
        <p:cxnSp>
          <p:nvCxnSpPr>
            <p:cNvPr id="111" name="Conector Reto 110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to 111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CaixaDeTexto 112"/>
              <p:cNvSpPr txBox="1"/>
              <p:nvPr/>
            </p:nvSpPr>
            <p:spPr>
              <a:xfrm>
                <a:off x="6758413" y="1762718"/>
                <a:ext cx="5597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4</m:t>
                      </m:r>
                      <m:r>
                        <a:rPr lang="pt-BR" i="1" dirty="0" smtClean="0">
                          <a:latin typeface="Cambria Math" charset="0"/>
                        </a:rPr>
                        <m:t>ª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3" name="CaixaDeTexto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413" y="1762718"/>
                <a:ext cx="559769" cy="461665"/>
              </a:xfrm>
              <a:prstGeom prst="rect">
                <a:avLst/>
              </a:prstGeom>
              <a:blipFill rotWithShape="0">
                <a:blip r:embed="rId18"/>
                <a:stretch>
                  <a:fillRect l="-21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Cilindro 113"/>
              <p:cNvSpPr/>
              <p:nvPr/>
            </p:nvSpPr>
            <p:spPr>
              <a:xfrm>
                <a:off x="7674664" y="320736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4" name="Cilindro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664" y="3207361"/>
                <a:ext cx="673501" cy="743232"/>
              </a:xfrm>
              <a:prstGeom prst="can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Cilindro 114"/>
              <p:cNvSpPr/>
              <p:nvPr/>
            </p:nvSpPr>
            <p:spPr>
              <a:xfrm>
                <a:off x="7663346" y="4109519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5" name="Cilindro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346" y="4109519"/>
                <a:ext cx="673501" cy="743232"/>
              </a:xfrm>
              <a:prstGeom prst="can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ilindro 115"/>
              <p:cNvSpPr/>
              <p:nvPr/>
            </p:nvSpPr>
            <p:spPr>
              <a:xfrm>
                <a:off x="7663346" y="5040041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6" name="Cilindro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346" y="5040041"/>
                <a:ext cx="673501" cy="743232"/>
              </a:xfrm>
              <a:prstGeom prst="can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Cilindro 116"/>
              <p:cNvSpPr/>
              <p:nvPr/>
            </p:nvSpPr>
            <p:spPr>
              <a:xfrm>
                <a:off x="7672399" y="5938233"/>
                <a:ext cx="673501" cy="743232"/>
              </a:xfrm>
              <a:prstGeom prst="can">
                <a:avLst/>
              </a:prstGeom>
              <a:solidFill>
                <a:schemeClr val="accent1">
                  <a:tint val="100000"/>
                  <a:shade val="100000"/>
                  <a:satMod val="13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7" name="Cilindro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399" y="5938233"/>
                <a:ext cx="673501" cy="743232"/>
              </a:xfrm>
              <a:prstGeom prst="can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Cilindro 117"/>
              <p:cNvSpPr/>
              <p:nvPr/>
            </p:nvSpPr>
            <p:spPr>
              <a:xfrm>
                <a:off x="7674664" y="2324664"/>
                <a:ext cx="673501" cy="743232"/>
              </a:xfrm>
              <a:prstGeom prst="can">
                <a:avLst/>
              </a:prstGeom>
              <a:solidFill>
                <a:srgbClr val="FF0000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8" name="Cilindro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664" y="2324664"/>
                <a:ext cx="673501" cy="743232"/>
              </a:xfrm>
              <a:prstGeom prst="can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9" name="Grupo 118"/>
          <p:cNvGrpSpPr/>
          <p:nvPr/>
        </p:nvGrpSpPr>
        <p:grpSpPr>
          <a:xfrm>
            <a:off x="7679714" y="2976751"/>
            <a:ext cx="666186" cy="310623"/>
            <a:chOff x="1986250" y="2976751"/>
            <a:chExt cx="666186" cy="310623"/>
          </a:xfrm>
        </p:grpSpPr>
        <p:cxnSp>
          <p:nvCxnSpPr>
            <p:cNvPr id="120" name="Conector Reto 119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to 120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upo 121"/>
          <p:cNvGrpSpPr/>
          <p:nvPr/>
        </p:nvGrpSpPr>
        <p:grpSpPr>
          <a:xfrm>
            <a:off x="7672399" y="3857074"/>
            <a:ext cx="666186" cy="310623"/>
            <a:chOff x="1986250" y="2976751"/>
            <a:chExt cx="666186" cy="310623"/>
          </a:xfrm>
        </p:grpSpPr>
        <p:cxnSp>
          <p:nvCxnSpPr>
            <p:cNvPr id="123" name="Conector Reto 122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to 123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upo 124"/>
          <p:cNvGrpSpPr/>
          <p:nvPr/>
        </p:nvGrpSpPr>
        <p:grpSpPr>
          <a:xfrm>
            <a:off x="7670661" y="4785530"/>
            <a:ext cx="666186" cy="310623"/>
            <a:chOff x="1986250" y="2976751"/>
            <a:chExt cx="666186" cy="310623"/>
          </a:xfrm>
        </p:grpSpPr>
        <p:cxnSp>
          <p:nvCxnSpPr>
            <p:cNvPr id="126" name="Conector Reto 125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to 126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upo 127"/>
          <p:cNvGrpSpPr/>
          <p:nvPr/>
        </p:nvGrpSpPr>
        <p:grpSpPr>
          <a:xfrm>
            <a:off x="7670661" y="5709583"/>
            <a:ext cx="666186" cy="310623"/>
            <a:chOff x="1986250" y="2976751"/>
            <a:chExt cx="666186" cy="310623"/>
          </a:xfrm>
        </p:grpSpPr>
        <p:cxnSp>
          <p:nvCxnSpPr>
            <p:cNvPr id="129" name="Conector Reto 128"/>
            <p:cNvCxnSpPr/>
            <p:nvPr/>
          </p:nvCxnSpPr>
          <p:spPr>
            <a:xfrm>
              <a:off x="2652436" y="2976751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Reto 129"/>
            <p:cNvCxnSpPr/>
            <p:nvPr/>
          </p:nvCxnSpPr>
          <p:spPr>
            <a:xfrm>
              <a:off x="1986250" y="2987525"/>
              <a:ext cx="0" cy="299849"/>
            </a:xfrm>
            <a:prstGeom prst="line">
              <a:avLst/>
            </a:prstGeom>
            <a:ln w="317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CaixaDeTexto 130"/>
              <p:cNvSpPr txBox="1"/>
              <p:nvPr/>
            </p:nvSpPr>
            <p:spPr>
              <a:xfrm>
                <a:off x="7789149" y="1765035"/>
                <a:ext cx="5597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5</m:t>
                      </m:r>
                      <m:r>
                        <a:rPr lang="pt-BR" i="1" dirty="0" smtClean="0">
                          <a:latin typeface="Cambria Math" charset="0"/>
                        </a:rPr>
                        <m:t>ª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1" name="CaixaDeTexto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149" y="1765035"/>
                <a:ext cx="559769" cy="461665"/>
              </a:xfrm>
              <a:prstGeom prst="rect">
                <a:avLst/>
              </a:prstGeom>
              <a:blipFill rotWithShape="0">
                <a:blip r:embed="rId20"/>
                <a:stretch>
                  <a:fillRect l="-21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Retângulo 131"/>
          <p:cNvSpPr/>
          <p:nvPr/>
        </p:nvSpPr>
        <p:spPr>
          <a:xfrm>
            <a:off x="304800" y="6172200"/>
            <a:ext cx="228600" cy="184150"/>
          </a:xfrm>
          <a:prstGeom prst="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 132"/>
          <p:cNvSpPr/>
          <p:nvPr/>
        </p:nvSpPr>
        <p:spPr>
          <a:xfrm>
            <a:off x="304800" y="6461918"/>
            <a:ext cx="228600" cy="184150"/>
          </a:xfrm>
          <a:prstGeom prst="rect">
            <a:avLst/>
          </a:prstGeom>
          <a:solidFill>
            <a:srgbClr val="FF0000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4" name="CaixaDeTexto 133"/>
          <p:cNvSpPr txBox="1"/>
          <p:nvPr/>
        </p:nvSpPr>
        <p:spPr>
          <a:xfrm>
            <a:off x="520834" y="6135311"/>
            <a:ext cx="1113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400" dirty="0">
                <a:latin typeface="Calibri" charset="0"/>
                <a:ea typeface="Calibri" charset="0"/>
                <a:cs typeface="Calibri" charset="0"/>
              </a:rPr>
              <a:t>Treinamento</a:t>
            </a:r>
          </a:p>
        </p:txBody>
      </p:sp>
      <p:sp>
        <p:nvSpPr>
          <p:cNvPr id="135" name="CaixaDeTexto 134"/>
          <p:cNvSpPr txBox="1"/>
          <p:nvPr/>
        </p:nvSpPr>
        <p:spPr>
          <a:xfrm>
            <a:off x="524136" y="6405751"/>
            <a:ext cx="56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BR" sz="1400" dirty="0">
                <a:latin typeface="Calibri" charset="0"/>
                <a:ea typeface="Calibri" charset="0"/>
                <a:cs typeface="Calibri" charset="0"/>
              </a:rPr>
              <a:t>Teste</a:t>
            </a:r>
          </a:p>
        </p:txBody>
      </p:sp>
      <p:sp>
        <p:nvSpPr>
          <p:cNvPr id="137" name="Retângulo 136"/>
          <p:cNvSpPr/>
          <p:nvPr/>
        </p:nvSpPr>
        <p:spPr>
          <a:xfrm>
            <a:off x="76200" y="1981200"/>
            <a:ext cx="2895600" cy="478173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8" name="CaixaDeTexto 137"/>
          <p:cNvSpPr txBox="1"/>
          <p:nvPr/>
        </p:nvSpPr>
        <p:spPr>
          <a:xfrm>
            <a:off x="235811" y="2286000"/>
            <a:ext cx="1128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Calibri" charset="0"/>
                <a:ea typeface="Calibri" charset="0"/>
                <a:cs typeface="Calibri" charset="0"/>
              </a:rPr>
              <a:t>Dados </a:t>
            </a:r>
          </a:p>
          <a:p>
            <a:r>
              <a:rPr lang="pt-BR" sz="1600" dirty="0">
                <a:latin typeface="Calibri" charset="0"/>
                <a:ea typeface="Calibri" charset="0"/>
                <a:cs typeface="Calibri" charset="0"/>
              </a:rPr>
              <a:t>Disponíveis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036639" y="1307734"/>
            <a:ext cx="4777132" cy="33855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pt-BR" sz="1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Para classificação</a:t>
            </a:r>
            <a:r>
              <a:rPr lang="pt-BR" sz="16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, recomendado </a:t>
            </a:r>
            <a:r>
              <a:rPr lang="pt-BR" sz="16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que seja estratificado!</a:t>
            </a:r>
          </a:p>
        </p:txBody>
      </p:sp>
    </p:spTree>
    <p:extLst>
      <p:ext uri="{BB962C8B-B14F-4D97-AF65-F5344CB8AC3E}">
        <p14:creationId xmlns:p14="http://schemas.microsoft.com/office/powerpoint/2010/main" val="850628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3465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1905794"/>
                <a:ext cx="8382000" cy="4114800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defRPr/>
                </a:pPr>
                <a:r>
                  <a:rPr lang="pt-BR" sz="2800" i="1" dirty="0" err="1">
                    <a:cs typeface="+mn-cs"/>
                  </a:rPr>
                  <a:t>Leave</a:t>
                </a:r>
                <a:r>
                  <a:rPr lang="pt-BR" sz="2800" i="1" dirty="0">
                    <a:cs typeface="+mn-cs"/>
                  </a:rPr>
                  <a:t>-</a:t>
                </a:r>
                <a:r>
                  <a:rPr lang="pt-BR" sz="2800" i="1" dirty="0" err="1">
                    <a:cs typeface="+mn-cs"/>
                  </a:rPr>
                  <a:t>one</a:t>
                </a:r>
                <a:r>
                  <a:rPr lang="pt-BR" sz="2800" i="1" dirty="0">
                    <a:cs typeface="+mn-cs"/>
                  </a:rPr>
                  <a:t>-out</a:t>
                </a:r>
                <a:r>
                  <a:rPr lang="pt-BR" sz="2800" dirty="0">
                    <a:cs typeface="+mn-cs"/>
                  </a:rPr>
                  <a:t> (LOO)</a:t>
                </a:r>
              </a:p>
              <a:p>
                <a:pPr lvl="1" eaLnBrk="1" hangingPunct="1">
                  <a:lnSpc>
                    <a:spcPct val="90000"/>
                  </a:lnSpc>
                  <a:defRPr/>
                </a:pPr>
                <a:r>
                  <a:rPr lang="pt-BR" sz="2000" dirty="0"/>
                  <a:t>Caso particular de CV onde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charset="0"/>
                      </a:rPr>
                      <m:t>𝑘</m:t>
                    </m:r>
                    <m:r>
                      <a:rPr lang="pt-BR" sz="2000" b="0" i="1" smtClean="0">
                        <a:latin typeface="Cambria Math" charset="0"/>
                      </a:rPr>
                      <m:t>=</m:t>
                    </m:r>
                    <m:r>
                      <a:rPr lang="pt-BR" sz="2000" b="0" i="1" smtClean="0">
                        <a:latin typeface="Cambria Math" charset="0"/>
                      </a:rPr>
                      <m:t>𝑁</m:t>
                    </m:r>
                  </m:oMath>
                </a14:m>
                <a:endParaRPr lang="pt-BR" sz="2000" dirty="0"/>
              </a:p>
              <a:p>
                <a:pPr lvl="1" eaLnBrk="1" hangingPunct="1">
                  <a:lnSpc>
                    <a:spcPct val="90000"/>
                  </a:lnSpc>
                  <a:defRPr/>
                </a:pPr>
                <a:r>
                  <a:rPr lang="pt-BR" sz="2000" dirty="0"/>
                  <a:t>Cada iteração utiliza </a:t>
                </a:r>
                <a14:m>
                  <m:oMath xmlns:m="http://schemas.openxmlformats.org/officeDocument/2006/math">
                    <m:r>
                      <a:rPr lang="pt-BR" sz="2000" b="0" i="0" smtClean="0">
                        <a:latin typeface="Cambria Math" charset="0"/>
                      </a:rPr>
                      <m:t>(</m:t>
                    </m:r>
                    <m:r>
                      <a:rPr lang="pt-BR" sz="2000" i="1" smtClean="0">
                        <a:latin typeface="Cambria Math" charset="0"/>
                      </a:rPr>
                      <m:t>𝑁</m:t>
                    </m:r>
                    <m:r>
                      <a:rPr lang="pt-BR" sz="2000" i="1" smtClean="0">
                        <a:latin typeface="Cambria Math" charset="0"/>
                      </a:rPr>
                      <m:t>−1)</m:t>
                    </m:r>
                  </m:oMath>
                </a14:m>
                <a:r>
                  <a:rPr lang="pt-BR" sz="2000" dirty="0"/>
                  <a:t> objetos para treinar e apenas </a:t>
                </a:r>
                <a14:m>
                  <m:oMath xmlns:m="http://schemas.openxmlformats.org/officeDocument/2006/math">
                    <m:r>
                      <a:rPr lang="pt-BR" sz="2000" i="1" smtClean="0">
                        <a:latin typeface="Cambria Math" charset="0"/>
                      </a:rPr>
                      <m:t>1</m:t>
                    </m:r>
                  </m:oMath>
                </a14:m>
                <a:r>
                  <a:rPr lang="pt-BR" sz="2000" dirty="0"/>
                  <a:t> objeto para teste</a:t>
                </a:r>
              </a:p>
              <a:p>
                <a:pPr lvl="1" eaLnBrk="1" hangingPunct="1">
                  <a:lnSpc>
                    <a:spcPct val="90000"/>
                  </a:lnSpc>
                  <a:defRPr/>
                </a:pPr>
                <a:r>
                  <a:rPr lang="pt-BR" sz="2000" dirty="0"/>
                  <a:t>Assim como em </a:t>
                </a:r>
                <a14:m>
                  <m:oMath xmlns:m="http://schemas.openxmlformats.org/officeDocument/2006/math">
                    <m:r>
                      <a:rPr lang="pt-BR" sz="200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pt-BR" sz="2000" dirty="0"/>
                  <a:t>-</a:t>
                </a:r>
                <a:r>
                  <a:rPr lang="pt-BR" sz="2000" dirty="0" err="1"/>
                  <a:t>fold</a:t>
                </a:r>
                <a:r>
                  <a:rPr lang="pt-BR" sz="2000" dirty="0"/>
                  <a:t> CV, o erro estimado </a:t>
                </a:r>
                <a:r>
                  <a:rPr lang="en-US" sz="2000" dirty="0" err="1"/>
                  <a:t>é</a:t>
                </a:r>
                <a:r>
                  <a:rPr lang="en-US" sz="2000" dirty="0"/>
                  <a:t> dado pela </a:t>
                </a:r>
                <a:r>
                  <a:rPr lang="en-US" sz="2000" dirty="0" err="1"/>
                  <a:t>média</a:t>
                </a:r>
                <a:r>
                  <a:rPr lang="en-US" sz="2000" dirty="0"/>
                  <a:t> dos (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en-US" sz="2000" dirty="0"/>
                  <a:t>) </a:t>
                </a:r>
                <a:r>
                  <a:rPr lang="en-US" sz="2000" dirty="0" err="1"/>
                  <a:t>erros</a:t>
                </a:r>
                <a:r>
                  <a:rPr lang="en-US" sz="2000" dirty="0"/>
                  <a:t> de teste</a:t>
                </a:r>
              </a:p>
              <a:p>
                <a:pPr lvl="1" eaLnBrk="1" hangingPunct="1">
                  <a:lnSpc>
                    <a:spcPct val="90000"/>
                  </a:lnSpc>
                  <a:defRPr/>
                </a:pPr>
                <a:r>
                  <a:rPr lang="pt-BR" sz="2000" dirty="0">
                    <a:solidFill>
                      <a:srgbClr val="FF0000"/>
                    </a:solidFill>
                  </a:rPr>
                  <a:t>Computacionalmente caro!!</a:t>
                </a:r>
              </a:p>
              <a:p>
                <a:pPr lvl="2" eaLnBrk="1" hangingPunct="1">
                  <a:lnSpc>
                    <a:spcPct val="90000"/>
                  </a:lnSpc>
                  <a:defRPr/>
                </a:pPr>
                <a:r>
                  <a:rPr lang="pt-BR" sz="1800" dirty="0"/>
                  <a:t>Geralmente utilizado para pequenos conjuntos de objetos</a:t>
                </a:r>
              </a:p>
              <a:p>
                <a:pPr lvl="2" eaLnBrk="1" hangingPunct="1">
                  <a:lnSpc>
                    <a:spcPct val="90000"/>
                  </a:lnSpc>
                  <a:defRPr/>
                </a:pPr>
                <a:r>
                  <a:rPr lang="pt-BR" sz="1800" dirty="0"/>
                  <a:t>Inviável</a:t>
                </a:r>
                <a:r>
                  <a:rPr lang="en-US" sz="1800" dirty="0"/>
                  <a:t> para </a:t>
                </a:r>
                <a:r>
                  <a:rPr lang="en-US" sz="1800" dirty="0" err="1"/>
                  <a:t>grandes</a:t>
                </a:r>
                <a:r>
                  <a:rPr lang="en-US" sz="1800" dirty="0"/>
                  <a:t> </a:t>
                </a:r>
                <a:r>
                  <a:rPr lang="en-US" sz="1800" dirty="0" err="1"/>
                  <a:t>conjuntos</a:t>
                </a:r>
                <a:r>
                  <a:rPr lang="en-US" sz="1800" dirty="0"/>
                  <a:t> de dados </a:t>
                </a:r>
                <a:endParaRPr lang="pt-BR" sz="1800" dirty="0"/>
              </a:p>
              <a:p>
                <a:pPr lvl="1" eaLnBrk="1" hangingPunct="1">
                  <a:lnSpc>
                    <a:spcPct val="90000"/>
                  </a:lnSpc>
                  <a:defRPr/>
                </a:pPr>
                <a:r>
                  <a:rPr lang="pt-BR" sz="2000" dirty="0">
                    <a:solidFill>
                      <a:schemeClr val="accent5"/>
                    </a:solidFill>
                  </a:rPr>
                  <a:t>Gera estimativa de erro não-tendenciosa</a:t>
                </a:r>
              </a:p>
              <a:p>
                <a:pPr lvl="2" eaLnBrk="1" hangingPunct="1">
                  <a:lnSpc>
                    <a:spcPct val="90000"/>
                  </a:lnSpc>
                  <a:defRPr/>
                </a:pPr>
                <a:r>
                  <a:rPr lang="pt-BR" sz="1800" dirty="0"/>
                  <a:t>Média das estimativas tende ao verdadeiro erro de generalização</a:t>
                </a:r>
              </a:p>
              <a:p>
                <a:pPr lvl="2" eaLnBrk="1" hangingPunct="1">
                  <a:lnSpc>
                    <a:spcPct val="90000"/>
                  </a:lnSpc>
                  <a:defRPr/>
                </a:pPr>
                <a:r>
                  <a:rPr lang="pt-BR" sz="1800" dirty="0"/>
                  <a:t>Artigos científicos indicam que 10-fold CV aproxima LOO</a:t>
                </a:r>
              </a:p>
            </p:txBody>
          </p:sp>
        </mc:Choice>
        <mc:Fallback>
          <p:sp>
            <p:nvSpPr>
              <p:cNvPr id="17346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905794"/>
                <a:ext cx="8382000" cy="4114800"/>
              </a:xfrm>
              <a:blipFill>
                <a:blip r:embed="rId3"/>
                <a:stretch>
                  <a:fillRect l="-1364" t="-21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489750-C9B1-954A-8862-15EF1A0B2987}" type="slidenum">
              <a:rPr lang="pt-BR"/>
              <a:pPr>
                <a:defRPr/>
              </a:pPr>
              <a:t>21</a:t>
            </a:fld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 bwMode="auto">
          <a:xfrm>
            <a:off x="609600" y="4270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pt-BR" i="1" dirty="0" err="1"/>
              <a:t>Leave</a:t>
            </a:r>
            <a:r>
              <a:rPr lang="pt-BR" i="1" dirty="0"/>
              <a:t>-</a:t>
            </a:r>
            <a:r>
              <a:rPr lang="pt-BR" i="1" dirty="0" err="1"/>
              <a:t>one</a:t>
            </a:r>
            <a:r>
              <a:rPr lang="pt-BR" i="1" dirty="0"/>
              <a:t>-out</a:t>
            </a:r>
          </a:p>
          <a:p>
            <a:r>
              <a:rPr lang="pt-BR" i="1" dirty="0"/>
              <a:t>Cross-</a:t>
            </a:r>
            <a:r>
              <a:rPr lang="pt-BR" i="1" dirty="0" err="1"/>
              <a:t>Validation</a:t>
            </a:r>
            <a:endParaRPr lang="pt-BR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6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4797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1295400"/>
                <a:ext cx="7772400" cy="1563687"/>
              </a:xfrm>
            </p:spPr>
            <p:txBody>
              <a:bodyPr/>
              <a:lstStyle/>
              <a:p>
                <a:pPr eaLnBrk="1" hangingPunct="1">
                  <a:lnSpc>
                    <a:spcPct val="90000"/>
                  </a:lnSpc>
                  <a:defRPr/>
                </a:pPr>
                <a:r>
                  <a:rPr lang="pt-BR" sz="2200" dirty="0">
                    <a:cs typeface="+mn-cs"/>
                  </a:rPr>
                  <a:t>Amostragens de conjuntos de treinamento e teste com mesmo tamanho</a:t>
                </a:r>
              </a:p>
              <a:p>
                <a:pPr eaLnBrk="1" hangingPunct="1">
                  <a:lnSpc>
                    <a:spcPct val="90000"/>
                  </a:lnSpc>
                  <a:defRPr/>
                </a:pPr>
                <a:r>
                  <a:rPr lang="pt-BR" sz="2200" dirty="0">
                    <a:cs typeface="+mn-cs"/>
                  </a:rPr>
                  <a:t>Equivalente a realizar 5 vezes CV de 2 </a:t>
                </a:r>
                <a:r>
                  <a:rPr lang="pt-BR" sz="2200" dirty="0" err="1">
                    <a:cs typeface="+mn-cs"/>
                  </a:rPr>
                  <a:t>folds</a:t>
                </a:r>
                <a:r>
                  <a:rPr lang="pt-BR" sz="2200" dirty="0">
                    <a:cs typeface="+mn-cs"/>
                  </a:rPr>
                  <a:t> variando o gerador de números aleatórios</a:t>
                </a:r>
              </a:p>
              <a:p>
                <a:pPr eaLnBrk="1" hangingPunct="1">
                  <a:lnSpc>
                    <a:spcPct val="90000"/>
                  </a:lnSpc>
                  <a:defRPr/>
                </a:pPr>
                <a:endParaRPr lang="pt-BR" sz="2000" dirty="0">
                  <a:cs typeface="+mn-cs"/>
                </a:endParaRPr>
              </a:p>
              <a:p>
                <a:pPr eaLnBrk="1" hangingPunct="1">
                  <a:lnSpc>
                    <a:spcPct val="90000"/>
                  </a:lnSpc>
                  <a:defRPr/>
                </a:pPr>
                <a:endParaRPr lang="pt-BR" sz="1200" dirty="0">
                  <a:cs typeface="+mn-cs"/>
                </a:endParaRPr>
              </a:p>
              <a:p>
                <a:pPr eaLnBrk="1" hangingPunct="1">
                  <a:lnSpc>
                    <a:spcPct val="90000"/>
                  </a:lnSpc>
                  <a:defRPr/>
                </a:pPr>
                <a:endParaRPr lang="pt-BR" sz="2000" dirty="0">
                  <a:cs typeface="+mn-cs"/>
                </a:endParaRPr>
              </a:p>
              <a:p>
                <a:pPr eaLnBrk="1" hangingPunct="1">
                  <a:lnSpc>
                    <a:spcPct val="90000"/>
                  </a:lnSpc>
                  <a:defRPr/>
                </a:pPr>
                <a:endParaRPr lang="pt-BR" sz="2000" dirty="0">
                  <a:cs typeface="+mn-cs"/>
                </a:endParaRPr>
              </a:p>
              <a:p>
                <a:pPr eaLnBrk="1" hangingPunct="1">
                  <a:lnSpc>
                    <a:spcPct val="90000"/>
                  </a:lnSpc>
                  <a:defRPr/>
                </a:pPr>
                <a:endParaRPr lang="pt-BR" sz="2000" dirty="0">
                  <a:cs typeface="+mn-cs"/>
                </a:endParaRPr>
              </a:p>
              <a:p>
                <a:pPr eaLnBrk="1" hangingPunct="1">
                  <a:lnSpc>
                    <a:spcPct val="90000"/>
                  </a:lnSpc>
                  <a:defRPr/>
                </a:pPr>
                <a:endParaRPr lang="pt-BR" sz="2400" dirty="0">
                  <a:cs typeface="+mn-cs"/>
                </a:endParaRPr>
              </a:p>
              <a:p>
                <a:pPr eaLnBrk="1" hangingPunct="1">
                  <a:lnSpc>
                    <a:spcPct val="90000"/>
                  </a:lnSpc>
                  <a:defRPr/>
                </a:pPr>
                <a:r>
                  <a:rPr lang="pt-BR" sz="2200" dirty="0">
                    <a:cs typeface="+mn-cs"/>
                  </a:rPr>
                  <a:t>Executar mais do que </a:t>
                </a:r>
                <a14:m>
                  <m:oMath xmlns:m="http://schemas.openxmlformats.org/officeDocument/2006/math">
                    <m:r>
                      <a:rPr lang="pt-BR" sz="2200" i="1" smtClean="0">
                        <a:latin typeface="Cambria Math" charset="0"/>
                        <a:cs typeface="+mn-cs"/>
                      </a:rPr>
                      <m:t>5</m:t>
                    </m:r>
                    <m:r>
                      <a:rPr lang="pt-BR" sz="2200" b="0" i="1" smtClean="0">
                        <a:latin typeface="Cambria Math" charset="0"/>
                        <a:cs typeface="+mn-cs"/>
                      </a:rPr>
                      <m:t>×</m:t>
                    </m:r>
                  </m:oMath>
                </a14:m>
                <a:endParaRPr lang="pt-BR" sz="2200" dirty="0">
                  <a:cs typeface="+mn-cs"/>
                </a:endParaRPr>
              </a:p>
              <a:p>
                <a:pPr lvl="1" eaLnBrk="1" hangingPunct="1">
                  <a:lnSpc>
                    <a:spcPct val="90000"/>
                  </a:lnSpc>
                  <a:defRPr/>
                </a:pPr>
                <a:r>
                  <a:rPr lang="pt-BR" sz="1800" dirty="0"/>
                  <a:t>Sobreposição dos conjuntos se torna tão grande que dificilmente adiciona nova informação</a:t>
                </a:r>
              </a:p>
              <a:p>
                <a:pPr eaLnBrk="1" hangingPunct="1">
                  <a:lnSpc>
                    <a:spcPct val="90000"/>
                  </a:lnSpc>
                  <a:defRPr/>
                </a:pPr>
                <a:r>
                  <a:rPr lang="pt-BR" sz="2200" dirty="0">
                    <a:cs typeface="+mn-cs"/>
                  </a:rPr>
                  <a:t>Executar menos do que </a:t>
                </a:r>
                <a14:m>
                  <m:oMath xmlns:m="http://schemas.openxmlformats.org/officeDocument/2006/math">
                    <m:r>
                      <a:rPr lang="pt-BR" sz="2200" i="1" smtClean="0">
                        <a:latin typeface="Cambria Math" charset="0"/>
                        <a:cs typeface="+mn-cs"/>
                      </a:rPr>
                      <m:t>5</m:t>
                    </m:r>
                    <m:r>
                      <a:rPr lang="pt-BR" sz="2200" b="0" i="1" smtClean="0">
                        <a:latin typeface="Cambria Math" charset="0"/>
                        <a:cs typeface="+mn-cs"/>
                      </a:rPr>
                      <m:t>×</m:t>
                    </m:r>
                  </m:oMath>
                </a14:m>
                <a:endParaRPr lang="pt-BR" sz="2200" dirty="0">
                  <a:cs typeface="+mn-cs"/>
                </a:endParaRPr>
              </a:p>
              <a:p>
                <a:pPr lvl="1" eaLnBrk="1" hangingPunct="1">
                  <a:lnSpc>
                    <a:spcPct val="90000"/>
                  </a:lnSpc>
                  <a:defRPr/>
                </a:pPr>
                <a:r>
                  <a:rPr lang="pt-BR" sz="1800" dirty="0"/>
                  <a:t>Não haverá objetos suficientes para ajustar uma distribuição e testar hipóteses (menos do que 10 partições)</a:t>
                </a:r>
              </a:p>
            </p:txBody>
          </p:sp>
        </mc:Choice>
        <mc:Fallback xmlns="">
          <p:sp>
            <p:nvSpPr>
              <p:cNvPr id="17479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95400"/>
                <a:ext cx="7772400" cy="1563687"/>
              </a:xfrm>
              <a:blipFill rotWithShape="0">
                <a:blip r:embed="rId3"/>
                <a:stretch>
                  <a:fillRect l="-863" t="-5078" r="-314" b="-235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3"/>
          <p:cNvGrpSpPr/>
          <p:nvPr/>
        </p:nvGrpSpPr>
        <p:grpSpPr>
          <a:xfrm>
            <a:off x="424004" y="2821065"/>
            <a:ext cx="7814960" cy="1600200"/>
            <a:chOff x="609600" y="2971800"/>
            <a:chExt cx="7814960" cy="1600200"/>
          </a:xfrm>
        </p:grpSpPr>
        <p:sp>
          <p:nvSpPr>
            <p:cNvPr id="1747973" name="Rectangle 5"/>
            <p:cNvSpPr>
              <a:spLocks noChangeArrowheads="1"/>
            </p:cNvSpPr>
            <p:nvPr/>
          </p:nvSpPr>
          <p:spPr bwMode="auto">
            <a:xfrm>
              <a:off x="609600" y="2971800"/>
              <a:ext cx="7814960" cy="16002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l">
                <a:defRPr/>
              </a:pPr>
              <a:endParaRPr lang="en-US" sz="2000">
                <a:solidFill>
                  <a:srgbClr val="000000"/>
                </a:solidFill>
                <a:latin typeface="Tahoma" charset="0"/>
                <a:cs typeface="+mn-cs"/>
              </a:endParaRPr>
            </a:p>
          </p:txBody>
        </p:sp>
        <p:sp>
          <p:nvSpPr>
            <p:cNvPr id="1747972" name="Text Box 4"/>
            <p:cNvSpPr txBox="1">
              <a:spLocks noChangeArrowheads="1"/>
            </p:cNvSpPr>
            <p:nvPr/>
          </p:nvSpPr>
          <p:spPr bwMode="auto">
            <a:xfrm>
              <a:off x="609600" y="3028945"/>
              <a:ext cx="7814960" cy="1477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pt-BR" sz="1800" i="1" dirty="0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Seja um  conjunto de N objetos</a:t>
              </a:r>
            </a:p>
            <a:p>
              <a:pPr algn="l">
                <a:defRPr/>
              </a:pPr>
              <a:r>
                <a:rPr lang="pt-BR" sz="1800" i="1" dirty="0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Para </a:t>
              </a:r>
              <a:r>
                <a:rPr lang="pt-BR" sz="1800" i="1" dirty="0" err="1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i</a:t>
              </a:r>
              <a:r>
                <a:rPr lang="pt-BR" sz="1800" i="1" dirty="0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=1 até 5</a:t>
              </a:r>
            </a:p>
            <a:p>
              <a:pPr lvl="1" algn="l">
                <a:defRPr/>
              </a:pPr>
              <a:r>
                <a:rPr lang="pt-BR" sz="1800" i="1" dirty="0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Dividir N aleatoriamente em duas metades</a:t>
              </a:r>
            </a:p>
            <a:p>
              <a:pPr lvl="1" algn="l">
                <a:defRPr/>
              </a:pPr>
              <a:r>
                <a:rPr lang="pt-BR" sz="1800" i="1" dirty="0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Usar metade 1 para treinamento e metade 2 para teste</a:t>
              </a:r>
            </a:p>
            <a:p>
              <a:pPr lvl="1" algn="l">
                <a:defRPr/>
              </a:pPr>
              <a:r>
                <a:rPr lang="pt-BR" sz="1800" i="1" dirty="0">
                  <a:solidFill>
                    <a:srgbClr val="000000"/>
                  </a:solidFill>
                  <a:latin typeface="Courier New" charset="0"/>
                  <a:ea typeface="Courier New" charset="0"/>
                  <a:cs typeface="Courier New" charset="0"/>
                </a:rPr>
                <a:t>Usar metade 2 para treinamento e metade 1 para teste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8229600" cy="11430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i="1" dirty="0" smtClean="0">
                        <a:latin typeface="Cambria Math" charset="0"/>
                      </a:rPr>
                      <m:t>5</m:t>
                    </m:r>
                    <m:r>
                      <a:rPr lang="en-US" b="0" i="1" dirty="0" smtClean="0">
                        <a:latin typeface="Cambria Math" charset="0"/>
                      </a:rPr>
                      <m:t>×</m:t>
                    </m:r>
                    <m:r>
                      <a:rPr lang="pt-BR" i="1" dirty="0" smtClean="0">
                        <a:latin typeface="Cambria Math" charset="0"/>
                      </a:rPr>
                      <m:t>2</m:t>
                    </m:r>
                  </m:oMath>
                </a14:m>
                <a:r>
                  <a:rPr lang="pt-BR" i="1" dirty="0"/>
                  <a:t> Cross-</a:t>
                </a:r>
                <a:r>
                  <a:rPr lang="pt-BR" i="1" dirty="0" err="1"/>
                  <a:t>Validation</a:t>
                </a:r>
                <a:endParaRPr lang="pt-BR" i="1" dirty="0"/>
              </a:p>
            </p:txBody>
          </p:sp>
        </mc:Choice>
        <mc:Fallback xmlns="">
          <p:sp>
            <p:nvSpPr>
              <p:cNvPr id="9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8229600" cy="1143000"/>
              </a:xfrm>
              <a:blipFill rotWithShape="0">
                <a:blip r:embed="rId4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/>
          <p:cNvSpPr txBox="1"/>
          <p:nvPr/>
        </p:nvSpPr>
        <p:spPr>
          <a:xfrm>
            <a:off x="4394858" y="6457890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000" dirty="0">
                <a:latin typeface="Calibri" charset="0"/>
                <a:ea typeface="Calibri" charset="0"/>
                <a:cs typeface="Calibri" charset="0"/>
              </a:rPr>
              <a:t>T. G. </a:t>
            </a:r>
            <a:r>
              <a:rPr lang="pt-BR" sz="1000" dirty="0" err="1">
                <a:latin typeface="Calibri" charset="0"/>
                <a:ea typeface="Calibri" charset="0"/>
                <a:cs typeface="Calibri" charset="0"/>
              </a:rPr>
              <a:t>Dietterich</a:t>
            </a:r>
            <a:r>
              <a:rPr lang="pt-BR" sz="1000" dirty="0">
                <a:latin typeface="Calibri" charset="0"/>
                <a:ea typeface="Calibri" charset="0"/>
                <a:cs typeface="Calibri" charset="0"/>
              </a:rPr>
              <a:t>. </a:t>
            </a:r>
            <a:r>
              <a:rPr lang="pt-BR" sz="1000" dirty="0" err="1">
                <a:solidFill>
                  <a:schemeClr val="accent4"/>
                </a:solidFill>
                <a:latin typeface="Calibri" charset="0"/>
                <a:ea typeface="Calibri" charset="0"/>
                <a:cs typeface="Calibri" charset="0"/>
              </a:rPr>
              <a:t>Approximate</a:t>
            </a:r>
            <a:r>
              <a:rPr lang="pt-BR" sz="1000" dirty="0">
                <a:solidFill>
                  <a:schemeClr val="accent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t-BR" sz="1000" dirty="0" err="1">
                <a:solidFill>
                  <a:schemeClr val="accent4"/>
                </a:solidFill>
                <a:latin typeface="Calibri" charset="0"/>
                <a:ea typeface="Calibri" charset="0"/>
                <a:cs typeface="Calibri" charset="0"/>
              </a:rPr>
              <a:t>Statistical</a:t>
            </a:r>
            <a:r>
              <a:rPr lang="pt-BR" sz="1000" dirty="0">
                <a:solidFill>
                  <a:schemeClr val="accent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t-BR" sz="1000" dirty="0" err="1">
                <a:solidFill>
                  <a:schemeClr val="accent4"/>
                </a:solidFill>
                <a:latin typeface="Calibri" charset="0"/>
                <a:ea typeface="Calibri" charset="0"/>
                <a:cs typeface="Calibri" charset="0"/>
              </a:rPr>
              <a:t>Tests</a:t>
            </a:r>
            <a:r>
              <a:rPr lang="pt-BR" sz="1000" dirty="0">
                <a:solidFill>
                  <a:schemeClr val="accent4"/>
                </a:solidFill>
                <a:latin typeface="Calibri" charset="0"/>
                <a:ea typeface="Calibri" charset="0"/>
                <a:cs typeface="Calibri" charset="0"/>
              </a:rPr>
              <a:t> for </a:t>
            </a:r>
            <a:r>
              <a:rPr lang="pt-BR" sz="1000" dirty="0" err="1">
                <a:solidFill>
                  <a:schemeClr val="accent4"/>
                </a:solidFill>
                <a:latin typeface="Calibri" charset="0"/>
                <a:ea typeface="Calibri" charset="0"/>
                <a:cs typeface="Calibri" charset="0"/>
              </a:rPr>
              <a:t>Comparing</a:t>
            </a:r>
            <a:r>
              <a:rPr lang="pt-BR" sz="1000" dirty="0">
                <a:solidFill>
                  <a:schemeClr val="accent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t-BR" sz="1000" dirty="0" err="1">
                <a:solidFill>
                  <a:schemeClr val="accent4"/>
                </a:solidFill>
                <a:latin typeface="Calibri" charset="0"/>
                <a:ea typeface="Calibri" charset="0"/>
                <a:cs typeface="Calibri" charset="0"/>
              </a:rPr>
              <a:t>Supervised</a:t>
            </a:r>
            <a:r>
              <a:rPr lang="pt-BR" sz="1000" dirty="0">
                <a:solidFill>
                  <a:schemeClr val="accent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t-BR" sz="1000" dirty="0" err="1">
                <a:solidFill>
                  <a:schemeClr val="accent4"/>
                </a:solidFill>
                <a:latin typeface="Calibri" charset="0"/>
                <a:ea typeface="Calibri" charset="0"/>
                <a:cs typeface="Calibri" charset="0"/>
              </a:rPr>
              <a:t>Classification</a:t>
            </a:r>
            <a:r>
              <a:rPr lang="pt-BR" sz="1000" dirty="0">
                <a:solidFill>
                  <a:schemeClr val="accent4"/>
                </a:solidFill>
                <a:latin typeface="Calibri" charset="0"/>
                <a:ea typeface="Calibri" charset="0"/>
                <a:cs typeface="Calibri" charset="0"/>
              </a:rPr>
              <a:t> Learning </a:t>
            </a:r>
            <a:r>
              <a:rPr lang="pt-BR" sz="1000" dirty="0" err="1">
                <a:solidFill>
                  <a:schemeClr val="accent4"/>
                </a:solidFill>
                <a:latin typeface="Calibri" charset="0"/>
                <a:ea typeface="Calibri" charset="0"/>
                <a:cs typeface="Calibri" charset="0"/>
              </a:rPr>
              <a:t>Algorithms</a:t>
            </a:r>
            <a:r>
              <a:rPr lang="pt-BR" sz="1000" dirty="0">
                <a:latin typeface="Calibri" charset="0"/>
                <a:ea typeface="Calibri" charset="0"/>
                <a:cs typeface="Calibri" charset="0"/>
              </a:rPr>
              <a:t>. </a:t>
            </a:r>
            <a:r>
              <a:rPr lang="pt-BR" sz="1000" b="1" dirty="0">
                <a:latin typeface="Calibri" charset="0"/>
                <a:ea typeface="Calibri" charset="0"/>
                <a:cs typeface="Calibri" charset="0"/>
              </a:rPr>
              <a:t>Neural </a:t>
            </a:r>
            <a:r>
              <a:rPr lang="pt-BR" sz="1000" b="1" dirty="0" err="1">
                <a:latin typeface="Calibri" charset="0"/>
                <a:ea typeface="Calibri" charset="0"/>
                <a:cs typeface="Calibri" charset="0"/>
              </a:rPr>
              <a:t>Computation</a:t>
            </a:r>
            <a:r>
              <a:rPr lang="pt-BR" sz="1000" dirty="0">
                <a:latin typeface="Calibri" charset="0"/>
                <a:ea typeface="Calibri" charset="0"/>
                <a:cs typeface="Calibri" charset="0"/>
              </a:rPr>
              <a:t> (7), 1895-1923, 1998.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9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707" name="Rectangle 3"/>
          <p:cNvSpPr>
            <a:spLocks noGrp="1" noChangeArrowheads="1"/>
          </p:cNvSpPr>
          <p:nvPr>
            <p:ph idx="1"/>
          </p:nvPr>
        </p:nvSpPr>
        <p:spPr>
          <a:xfrm>
            <a:off x="475306" y="1695827"/>
            <a:ext cx="7982893" cy="4306887"/>
          </a:xfrm>
        </p:spPr>
        <p:txBody>
          <a:bodyPr/>
          <a:lstStyle/>
          <a:p>
            <a:pPr eaLnBrk="1" hangingPunct="1">
              <a:defRPr/>
            </a:pPr>
            <a:r>
              <a:rPr lang="pt-BR" sz="2800" dirty="0">
                <a:cs typeface="+mn-cs"/>
              </a:rPr>
              <a:t>Funciona melhor que </a:t>
            </a:r>
            <a:r>
              <a:rPr lang="pt-BR" sz="2800" i="1" dirty="0" err="1">
                <a:cs typeface="+mn-cs"/>
              </a:rPr>
              <a:t>cross-validation</a:t>
            </a:r>
            <a:r>
              <a:rPr lang="pt-BR" sz="2800" dirty="0">
                <a:cs typeface="+mn-cs"/>
              </a:rPr>
              <a:t> para conjuntos muito pequenos</a:t>
            </a:r>
          </a:p>
          <a:p>
            <a:pPr eaLnBrk="1" hangingPunct="1">
              <a:defRPr/>
            </a:pPr>
            <a:r>
              <a:rPr lang="pt-BR" sz="2800" dirty="0">
                <a:cs typeface="+mn-cs"/>
              </a:rPr>
              <a:t>Forma mais simples de </a:t>
            </a:r>
            <a:r>
              <a:rPr lang="pt-BR" sz="2800" i="1" dirty="0" err="1">
                <a:cs typeface="+mn-cs"/>
              </a:rPr>
              <a:t>bootstrap</a:t>
            </a:r>
            <a:r>
              <a:rPr lang="pt-BR" sz="2800" dirty="0">
                <a:cs typeface="+mn-cs"/>
              </a:rPr>
              <a:t>:</a:t>
            </a:r>
          </a:p>
          <a:p>
            <a:pPr lvl="1" eaLnBrk="1" hangingPunct="1">
              <a:defRPr/>
            </a:pPr>
            <a:r>
              <a:rPr lang="pt-BR" sz="2400" dirty="0"/>
              <a:t>Em vez de usar </a:t>
            </a:r>
            <a:r>
              <a:rPr lang="pt-BR" sz="2400" dirty="0" err="1"/>
              <a:t>sub-conjuntos</a:t>
            </a:r>
            <a:r>
              <a:rPr lang="pt-BR" sz="2400" dirty="0"/>
              <a:t> dos dados, usa </a:t>
            </a:r>
            <a:r>
              <a:rPr lang="pt-BR" sz="2400" b="1" dirty="0">
                <a:solidFill>
                  <a:schemeClr val="accent1"/>
                </a:solidFill>
              </a:rPr>
              <a:t>sub-amostras</a:t>
            </a:r>
          </a:p>
          <a:p>
            <a:pPr lvl="2" eaLnBrk="1" hangingPunct="1">
              <a:defRPr/>
            </a:pPr>
            <a:r>
              <a:rPr lang="pt-BR" sz="2000" dirty="0"/>
              <a:t>Cada sub-amostra é amostrada </a:t>
            </a:r>
            <a:r>
              <a:rPr lang="pt-BR" sz="2000" b="1" dirty="0">
                <a:solidFill>
                  <a:srgbClr val="FF0000"/>
                </a:solidFill>
              </a:rPr>
              <a:t>com </a:t>
            </a:r>
            <a:r>
              <a:rPr lang="pt-BR" sz="2000" b="1" dirty="0" err="1">
                <a:solidFill>
                  <a:srgbClr val="FF0000"/>
                </a:solidFill>
              </a:rPr>
              <a:t>reposi</a:t>
            </a:r>
            <a:r>
              <a:rPr lang="en-US" sz="2000" b="1" dirty="0" err="1">
                <a:solidFill>
                  <a:srgbClr val="FF0000"/>
                </a:solidFill>
              </a:rPr>
              <a:t>ção</a:t>
            </a:r>
            <a:r>
              <a:rPr lang="pt-BR" sz="2000" dirty="0"/>
              <a:t> do conjunto total de objetos</a:t>
            </a:r>
          </a:p>
          <a:p>
            <a:pPr lvl="2" eaLnBrk="1" hangingPunct="1">
              <a:defRPr/>
            </a:pPr>
            <a:r>
              <a:rPr lang="pt-BR" sz="2000" dirty="0"/>
              <a:t>Cada </a:t>
            </a:r>
            <a:r>
              <a:rPr lang="pt-BR" sz="2000" dirty="0" err="1"/>
              <a:t>sub-amostra</a:t>
            </a:r>
            <a:r>
              <a:rPr lang="pt-BR" sz="2000" dirty="0"/>
              <a:t> tem o </a:t>
            </a:r>
            <a:r>
              <a:rPr lang="pt-BR" sz="2000" b="1" dirty="0">
                <a:solidFill>
                  <a:schemeClr val="accent3"/>
                </a:solidFill>
              </a:rPr>
              <a:t>mesmo número de objetos</a:t>
            </a:r>
            <a:r>
              <a:rPr lang="pt-BR" sz="2000" dirty="0"/>
              <a:t> do conjunto </a:t>
            </a:r>
            <a:r>
              <a:rPr lang="pt-BR" sz="2000" b="1" dirty="0">
                <a:solidFill>
                  <a:schemeClr val="accent3"/>
                </a:solidFill>
              </a:rPr>
              <a:t>original</a:t>
            </a:r>
            <a:r>
              <a:rPr lang="pt-BR" sz="2000" dirty="0">
                <a:solidFill>
                  <a:schemeClr val="accent3"/>
                </a:solidFill>
              </a:rPr>
              <a:t> </a:t>
            </a:r>
            <a:r>
              <a:rPr lang="pt-BR" sz="2000" dirty="0"/>
              <a:t>e 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dirty="0" err="1"/>
              <a:t>utilizada</a:t>
            </a:r>
            <a:r>
              <a:rPr lang="en-US" sz="2000" dirty="0"/>
              <a:t> para </a:t>
            </a:r>
            <a:r>
              <a:rPr lang="en-US" sz="2000" u="sng" dirty="0" err="1"/>
              <a:t>treinamento</a:t>
            </a:r>
            <a:endParaRPr lang="pt-BR" sz="2000" u="sng" dirty="0"/>
          </a:p>
          <a:p>
            <a:pPr lvl="2" eaLnBrk="1" hangingPunct="1">
              <a:defRPr/>
            </a:pPr>
            <a:r>
              <a:rPr lang="pt-BR" sz="2000" dirty="0"/>
              <a:t>Objetos </a:t>
            </a:r>
            <a:r>
              <a:rPr lang="pt-BR" sz="2000" b="1" dirty="0">
                <a:solidFill>
                  <a:schemeClr val="tx2"/>
                </a:solidFill>
              </a:rPr>
              <a:t>restantes</a:t>
            </a:r>
            <a:r>
              <a:rPr lang="pt-BR" sz="2000" dirty="0"/>
              <a:t> (</a:t>
            </a:r>
            <a:r>
              <a:rPr lang="pt-BR" sz="2000" dirty="0" err="1"/>
              <a:t>n</a:t>
            </a:r>
            <a:r>
              <a:rPr lang="en-US" sz="2000" dirty="0" err="1"/>
              <a:t>ão</a:t>
            </a:r>
            <a:r>
              <a:rPr lang="en-US" sz="2000" dirty="0"/>
              <a:t> </a:t>
            </a:r>
            <a:r>
              <a:rPr lang="en-US" sz="2000" dirty="0" err="1"/>
              <a:t>amostrados</a:t>
            </a:r>
            <a:r>
              <a:rPr lang="en-US" sz="2000" dirty="0"/>
              <a:t>)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utilizados</a:t>
            </a:r>
            <a:r>
              <a:rPr lang="en-US" sz="2000" dirty="0"/>
              <a:t> no </a:t>
            </a:r>
            <a:r>
              <a:rPr lang="en-US" sz="2000" b="1" dirty="0">
                <a:solidFill>
                  <a:schemeClr val="tx2"/>
                </a:solidFill>
              </a:rPr>
              <a:t>teste </a:t>
            </a:r>
            <a:endParaRPr lang="pt-BR" sz="2000" b="1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23E3C4-0DDC-BF49-A935-7CEC9D34D340}" type="slidenum">
              <a:rPr lang="pt-BR"/>
              <a:pPr>
                <a:defRPr/>
              </a:pPr>
              <a:t>23</a:t>
            </a:fld>
            <a:endParaRPr lang="pt-BR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 i="1" dirty="0" err="1"/>
              <a:t>Bootstrap</a:t>
            </a:r>
            <a:endParaRPr lang="pt-BR" i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45923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>
                  <a:defRPr/>
                </a:pPr>
                <a:r>
                  <a:rPr lang="pt-BR" sz="2800" dirty="0">
                    <a:cs typeface="+mn-cs"/>
                  </a:rPr>
                  <a:t>Se conjunto  original tem </a:t>
                </a:r>
                <a14:m>
                  <m:oMath xmlns:m="http://schemas.openxmlformats.org/officeDocument/2006/math">
                    <m:r>
                      <a:rPr lang="pt-BR" sz="2800" i="1" dirty="0" smtClean="0">
                        <a:latin typeface="Cambria Math" charset="0"/>
                        <a:cs typeface="+mn-cs"/>
                      </a:rPr>
                      <m:t>𝑁</m:t>
                    </m:r>
                  </m:oMath>
                </a14:m>
                <a:r>
                  <a:rPr lang="pt-BR" sz="2800" dirty="0">
                    <a:cs typeface="+mn-cs"/>
                  </a:rPr>
                  <a:t> objetos</a:t>
                </a:r>
              </a:p>
              <a:p>
                <a:pPr lvl="1" eaLnBrk="1" hangingPunct="1">
                  <a:defRPr/>
                </a:pPr>
                <a:r>
                  <a:rPr lang="pt-BR" sz="2400" dirty="0"/>
                  <a:t>Amostra de tamanho </a:t>
                </a:r>
                <a14:m>
                  <m:oMath xmlns:m="http://schemas.openxmlformats.org/officeDocument/2006/math">
                    <m:r>
                      <a:rPr lang="pt-BR" sz="2400" i="1" dirty="0" smtClean="0">
                        <a:latin typeface="Cambria Math" charset="0"/>
                      </a:rPr>
                      <m:t>𝑁</m:t>
                    </m:r>
                  </m:oMath>
                </a14:m>
                <a:r>
                  <a:rPr lang="pt-BR" sz="2400" dirty="0"/>
                  <a:t> tende a ter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≈</m:t>
                    </m:r>
                    <m:r>
                      <a:rPr lang="pt-BR" sz="2400" b="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63,2%</m:t>
                    </m:r>
                  </m:oMath>
                </a14:m>
                <a:r>
                  <a:rPr lang="pt-BR" sz="2400" dirty="0"/>
                  <a:t> dos objetos originais (demais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charset="0"/>
                      </a:rPr>
                      <m:t>≈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36</m:t>
                    </m:r>
                    <m:r>
                      <a:rPr lang="pt-BR" sz="2400" i="1" dirty="0">
                        <a:solidFill>
                          <a:srgbClr val="FF0000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8</m:t>
                    </m:r>
                    <m:r>
                      <a:rPr lang="pt-BR" sz="2400" i="1" dirty="0">
                        <a:solidFill>
                          <a:srgbClr val="FF0000"/>
                        </a:solidFill>
                        <a:latin typeface="Cambria Math" charset="0"/>
                      </a:rPr>
                      <m:t>%</m:t>
                    </m:r>
                  </m:oMath>
                </a14:m>
                <a:r>
                  <a:rPr lang="pt-BR" sz="2400" dirty="0"/>
                  <a:t> </a:t>
                </a:r>
                <a:r>
                  <a:rPr lang="pt-BR" sz="2400" dirty="0" err="1"/>
                  <a:t>s</a:t>
                </a:r>
                <a:r>
                  <a:rPr lang="en-US" sz="2400" dirty="0" err="1"/>
                  <a:t>ão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objetos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duplicados</a:t>
                </a:r>
                <a:r>
                  <a:rPr lang="en-US" sz="2400" dirty="0"/>
                  <a:t>)</a:t>
                </a:r>
                <a:r>
                  <a:rPr lang="pt-BR" sz="2400" dirty="0"/>
                  <a:t> </a:t>
                </a:r>
              </a:p>
              <a:p>
                <a:pPr eaLnBrk="1" hangingPunct="1">
                  <a:defRPr/>
                </a:pPr>
                <a:r>
                  <a:rPr lang="pt-BR" sz="2800" dirty="0">
                    <a:cs typeface="+mn-cs"/>
                  </a:rPr>
                  <a:t>Processo é </a:t>
                </a:r>
                <a:r>
                  <a:rPr lang="pt-BR" sz="2800" b="1" dirty="0">
                    <a:solidFill>
                      <a:schemeClr val="accent5"/>
                    </a:solidFill>
                    <a:cs typeface="+mn-cs"/>
                  </a:rPr>
                  <a:t>repetido </a:t>
                </a:r>
                <a14:m>
                  <m:oMath xmlns:m="http://schemas.openxmlformats.org/officeDocument/2006/math">
                    <m:r>
                      <a:rPr lang="pt-BR" sz="2800" b="0" i="1" dirty="0" smtClean="0">
                        <a:solidFill>
                          <a:schemeClr val="accent5"/>
                        </a:solidFill>
                        <a:latin typeface="Cambria Math" charset="0"/>
                        <a:cs typeface="+mn-cs"/>
                      </a:rPr>
                      <m:t>𝑏</m:t>
                    </m:r>
                  </m:oMath>
                </a14:m>
                <a:r>
                  <a:rPr lang="pt-BR" sz="2800" b="1" dirty="0">
                    <a:solidFill>
                      <a:schemeClr val="accent5"/>
                    </a:solidFill>
                    <a:cs typeface="+mn-cs"/>
                  </a:rPr>
                  <a:t> vezes</a:t>
                </a:r>
                <a:endParaRPr lang="pt-BR" sz="2800" b="1" dirty="0">
                  <a:cs typeface="+mn-cs"/>
                </a:endParaRPr>
              </a:p>
              <a:p>
                <a:pPr lvl="1" eaLnBrk="1" hangingPunct="1">
                  <a:defRPr/>
                </a:pPr>
                <a:r>
                  <a:rPr lang="pt-BR" sz="2400" dirty="0"/>
                  <a:t>Resultado final = média dos </a:t>
                </a:r>
                <a14:m>
                  <m:oMath xmlns:m="http://schemas.openxmlformats.org/officeDocument/2006/math">
                    <m:r>
                      <a:rPr lang="pt-BR" sz="2400" i="1" dirty="0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pt-BR" sz="2400" dirty="0"/>
                  <a:t> experimentos</a:t>
                </a:r>
              </a:p>
              <a:p>
                <a:pPr eaLnBrk="1" hangingPunct="1">
                  <a:defRPr/>
                </a:pPr>
                <a:r>
                  <a:rPr lang="pt-BR" sz="2800" dirty="0">
                    <a:cs typeface="+mn-cs"/>
                  </a:rPr>
                  <a:t>Existem diversas variações</a:t>
                </a:r>
              </a:p>
              <a:p>
                <a:pPr lvl="1" eaLnBrk="1" hangingPunct="1">
                  <a:defRPr/>
                </a:pPr>
                <a:r>
                  <a:rPr lang="pt-BR" sz="2400" dirty="0"/>
                  <a:t>Por exemplo, </a:t>
                </a:r>
                <a14:m>
                  <m:oMath xmlns:m="http://schemas.openxmlformats.org/officeDocument/2006/math">
                    <m:r>
                      <a:rPr lang="pt-BR" sz="2400" i="1" dirty="0" smtClean="0">
                        <a:latin typeface="Cambria Math" charset="0"/>
                      </a:rPr>
                      <m:t>.632</m:t>
                    </m:r>
                  </m:oMath>
                </a14:m>
                <a:r>
                  <a:rPr lang="pt-BR" sz="2400" dirty="0"/>
                  <a:t> </a:t>
                </a:r>
                <a:r>
                  <a:rPr lang="pt-BR" sz="2400" dirty="0" err="1"/>
                  <a:t>bootstrap</a:t>
                </a:r>
                <a:endParaRPr lang="pt-BR" sz="2400" dirty="0"/>
              </a:p>
            </p:txBody>
          </p:sp>
        </mc:Choice>
        <mc:Fallback xmlns="">
          <p:sp>
            <p:nvSpPr>
              <p:cNvPr id="174592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33" t="-13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33F510-AB09-2C48-AF01-0C37BE45C023}" type="slidenum">
              <a:rPr lang="pt-BR"/>
              <a:pPr>
                <a:defRPr/>
              </a:pPr>
              <a:t>24</a:t>
            </a:fld>
            <a:endParaRPr lang="pt-BR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 i="1" dirty="0" err="1"/>
              <a:t>Bootstrap</a:t>
            </a:r>
            <a:endParaRPr lang="pt-BR" i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4592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630332"/>
                <a:ext cx="8229600" cy="4525963"/>
              </a:xfrm>
            </p:spPr>
            <p:txBody>
              <a:bodyPr/>
              <a:lstStyle/>
              <a:p>
                <a:pPr eaLnBrk="1" hangingPunct="1">
                  <a:defRPr/>
                </a:pPr>
                <a:r>
                  <a:rPr lang="en-US" sz="2400" dirty="0">
                    <a:cs typeface="+mn-cs"/>
                  </a:rPr>
                  <a:t>Existe </a:t>
                </a:r>
                <a:r>
                  <a:rPr lang="en-US" sz="2400" dirty="0" err="1">
                    <a:cs typeface="+mn-cs"/>
                  </a:rPr>
                  <a:t>intersecção</a:t>
                </a:r>
                <a:r>
                  <a:rPr lang="en-US" sz="2400" dirty="0">
                    <a:cs typeface="+mn-cs"/>
                  </a:rPr>
                  <a:t> entre as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  <a:cs typeface="+mn-cs"/>
                      </a:rPr>
                      <m:t>𝑏</m:t>
                    </m:r>
                  </m:oMath>
                </a14:m>
                <a:r>
                  <a:rPr lang="en-US" sz="2400" dirty="0">
                    <a:cs typeface="+mn-cs"/>
                  </a:rPr>
                  <a:t> sub-</a:t>
                </a:r>
                <a:r>
                  <a:rPr lang="en-US" sz="2400" dirty="0" err="1">
                    <a:cs typeface="+mn-cs"/>
                  </a:rPr>
                  <a:t>amostras</a:t>
                </a:r>
                <a:r>
                  <a:rPr lang="en-US" sz="2400" dirty="0">
                    <a:cs typeface="+mn-cs"/>
                  </a:rPr>
                  <a:t> de teste (</a:t>
                </a:r>
                <a:r>
                  <a:rPr lang="en-US" sz="2400" dirty="0" err="1">
                    <a:cs typeface="+mn-cs"/>
                  </a:rPr>
                  <a:t>cada</a:t>
                </a:r>
                <a:r>
                  <a:rPr lang="en-US" sz="2400" dirty="0">
                    <a:cs typeface="+mn-cs"/>
                  </a:rPr>
                  <a:t> sub-</a:t>
                </a:r>
                <a:r>
                  <a:rPr lang="en-US" sz="2400" dirty="0" err="1">
                    <a:cs typeface="+mn-cs"/>
                  </a:rPr>
                  <a:t>amostra</a:t>
                </a:r>
                <a:r>
                  <a:rPr lang="en-US" sz="2400" dirty="0">
                    <a:cs typeface="+mn-cs"/>
                  </a:rPr>
                  <a:t> tem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charset="0"/>
                      </a:rPr>
                      <m:t>≈36</m:t>
                    </m:r>
                    <m:r>
                      <a:rPr lang="pt-BR" sz="2400" i="1" dirty="0">
                        <a:solidFill>
                          <a:srgbClr val="FF0000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400" i="1" dirty="0">
                        <a:solidFill>
                          <a:srgbClr val="FF0000"/>
                        </a:solidFill>
                        <a:latin typeface="Cambria Math" charset="0"/>
                      </a:rPr>
                      <m:t>8</m:t>
                    </m:r>
                    <m:r>
                      <a:rPr lang="pt-BR" sz="2400" i="1" dirty="0">
                        <a:solidFill>
                          <a:srgbClr val="FF0000"/>
                        </a:solidFill>
                        <a:latin typeface="Cambria Math" charset="0"/>
                      </a:rPr>
                      <m:t>%</m:t>
                    </m:r>
                  </m:oMath>
                </a14:m>
                <a:r>
                  <a:rPr lang="pt-BR" sz="2400" dirty="0"/>
                  <a:t> dos objetos originais)</a:t>
                </a:r>
                <a:endParaRPr lang="pt-BR" sz="2400" dirty="0">
                  <a:cs typeface="+mn-cs"/>
                </a:endParaRPr>
              </a:p>
              <a:p>
                <a:pPr eaLnBrk="1" hangingPunct="1">
                  <a:defRPr/>
                </a:pPr>
                <a:r>
                  <a:rPr lang="pt-BR" sz="2400" dirty="0">
                    <a:cs typeface="+mn-cs"/>
                  </a:rPr>
                  <a:t>Em vez de utilizar a m</a:t>
                </a:r>
                <a:r>
                  <a:rPr lang="en-US" sz="2400" dirty="0" err="1">
                    <a:cs typeface="+mn-cs"/>
                  </a:rPr>
                  <a:t>édia</a:t>
                </a:r>
                <a:r>
                  <a:rPr lang="en-US" sz="2400" dirty="0">
                    <a:cs typeface="+mn-cs"/>
                  </a:rPr>
                  <a:t> do </a:t>
                </a:r>
                <a:r>
                  <a:rPr lang="en-US" sz="2400" dirty="0" err="1">
                    <a:cs typeface="+mn-cs"/>
                  </a:rPr>
                  <a:t>erro</a:t>
                </a:r>
                <a:r>
                  <a:rPr lang="en-US" sz="2400" dirty="0">
                    <a:cs typeface="+mn-cs"/>
                  </a:rPr>
                  <a:t> </a:t>
                </a:r>
                <a:r>
                  <a:rPr lang="en-US" sz="2400" dirty="0" err="1">
                    <a:cs typeface="+mn-cs"/>
                  </a:rPr>
                  <a:t>nos</a:t>
                </a:r>
                <a:r>
                  <a:rPr lang="en-US" sz="2400" dirty="0"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  <a:cs typeface="+mn-cs"/>
                      </a:rPr>
                      <m:t>𝑏</m:t>
                    </m:r>
                  </m:oMath>
                </a14:m>
                <a:r>
                  <a:rPr lang="en-US" sz="2400" dirty="0">
                    <a:cs typeface="+mn-cs"/>
                  </a:rPr>
                  <a:t> </a:t>
                </a:r>
                <a:r>
                  <a:rPr lang="en-US" sz="2400" dirty="0" err="1">
                    <a:cs typeface="+mn-cs"/>
                  </a:rPr>
                  <a:t>experimentos</a:t>
                </a:r>
                <a:r>
                  <a:rPr lang="en-US" sz="2400" dirty="0">
                    <a:cs typeface="+mn-cs"/>
                  </a:rPr>
                  <a:t>, </a:t>
                </a:r>
                <a:r>
                  <a:rPr lang="en-US" sz="2400" dirty="0" err="1">
                    <a:cs typeface="+mn-cs"/>
                  </a:rPr>
                  <a:t>ponderar</a:t>
                </a:r>
                <a:r>
                  <a:rPr lang="en-US" sz="2400" dirty="0">
                    <a:cs typeface="+mn-cs"/>
                  </a:rPr>
                  <a:t> o </a:t>
                </a:r>
                <a:r>
                  <a:rPr lang="en-US" sz="2400" dirty="0" err="1">
                    <a:cs typeface="+mn-cs"/>
                  </a:rPr>
                  <a:t>erro</a:t>
                </a:r>
                <a:r>
                  <a:rPr lang="en-US" sz="2400" dirty="0">
                    <a:cs typeface="+mn-cs"/>
                  </a:rPr>
                  <a:t> </a:t>
                </a:r>
                <a:r>
                  <a:rPr lang="en-US" sz="2400" dirty="0" err="1">
                    <a:cs typeface="+mn-cs"/>
                  </a:rPr>
                  <a:t>por</a:t>
                </a:r>
                <a:r>
                  <a:rPr lang="en-US" sz="2400" dirty="0">
                    <a:cs typeface="+mn-cs"/>
                  </a:rPr>
                  <a:t> sub-</a:t>
                </a:r>
                <a:r>
                  <a:rPr lang="en-US" sz="2400" dirty="0" err="1">
                    <a:cs typeface="+mn-cs"/>
                  </a:rPr>
                  <a:t>amostra</a:t>
                </a:r>
                <a:r>
                  <a:rPr lang="en-US" sz="2400" dirty="0">
                    <a:cs typeface="+mn-cs"/>
                  </a:rPr>
                  <a:t> de teste,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cs typeface="+mn-cs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cs typeface="+mn-cs"/>
                  </a:rPr>
                  <a:t>,  </a:t>
                </a:r>
                <a:r>
                  <a:rPr lang="en-US" sz="2400" dirty="0" err="1">
                    <a:cs typeface="+mn-cs"/>
                  </a:rPr>
                  <a:t>juntamente</a:t>
                </a:r>
                <a:r>
                  <a:rPr lang="en-US" sz="2400" dirty="0">
                    <a:cs typeface="+mn-cs"/>
                  </a:rPr>
                  <a:t> com o </a:t>
                </a:r>
                <a:r>
                  <a:rPr lang="en-US" sz="2400" dirty="0" err="1">
                    <a:cs typeface="+mn-cs"/>
                  </a:rPr>
                  <a:t>erro</a:t>
                </a:r>
                <a:r>
                  <a:rPr lang="en-US" sz="2400" dirty="0">
                    <a:cs typeface="+mn-cs"/>
                  </a:rPr>
                  <a:t> de </a:t>
                </a:r>
                <a:r>
                  <a:rPr lang="en-US" sz="2400" dirty="0" err="1">
                    <a:cs typeface="+mn-cs"/>
                  </a:rPr>
                  <a:t>treinamento</a:t>
                </a:r>
                <a:r>
                  <a:rPr lang="en-US" sz="2400" dirty="0"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pt-BR" sz="2400" b="1" dirty="0">
                  <a:cs typeface="+mn-cs"/>
                </a:endParaRPr>
              </a:p>
            </p:txBody>
          </p:sp>
        </mc:Choice>
        <mc:Fallback xmlns="">
          <p:sp>
            <p:nvSpPr>
              <p:cNvPr id="174592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30332"/>
                <a:ext cx="8229600" cy="4525963"/>
              </a:xfrm>
              <a:blipFill rotWithShape="0">
                <a:blip r:embed="rId3"/>
                <a:stretch>
                  <a:fillRect l="-963" t="-1077" r="-3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33F510-AB09-2C48-AF01-0C37BE45C023}" type="slidenum">
              <a:rPr lang="pt-BR"/>
              <a:pPr>
                <a:defRPr/>
              </a:pPr>
              <a:t>25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8229600" cy="11430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i="1" dirty="0" smtClean="0">
                        <a:latin typeface="Cambria Math" charset="0"/>
                      </a:rPr>
                      <m:t>.632</m:t>
                    </m:r>
                  </m:oMath>
                </a14:m>
                <a:r>
                  <a:rPr lang="pt-BR" i="1" dirty="0"/>
                  <a:t> </a:t>
                </a:r>
                <a:r>
                  <a:rPr lang="pt-BR" i="1" dirty="0" err="1"/>
                  <a:t>Bootstrap</a:t>
                </a:r>
                <a:endParaRPr lang="pt-BR" i="1" dirty="0"/>
              </a:p>
            </p:txBody>
          </p:sp>
        </mc:Choice>
        <mc:Fallback xmlns="">
          <p:sp>
            <p:nvSpPr>
              <p:cNvPr id="7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8229600" cy="1143000"/>
              </a:xfrm>
              <a:blipFill rotWithShape="0">
                <a:blip r:embed="rId4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1066800" y="3893313"/>
                <a:ext cx="6739089" cy="1394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0.632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</a:rPr>
                            <m:t>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charset="0"/>
                            </a:rPr>
                            <m:t>𝑏</m:t>
                          </m:r>
                        </m:sup>
                        <m:e>
                          <m:d>
                            <m:dPr>
                              <m:ctrlPr>
                                <a:rPr lang="is-I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0.632×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+0.368×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893313"/>
                <a:ext cx="6739089" cy="13946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ângulo 2"/>
          <p:cNvSpPr/>
          <p:nvPr/>
        </p:nvSpPr>
        <p:spPr>
          <a:xfrm>
            <a:off x="6096" y="6248400"/>
            <a:ext cx="82265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1000" dirty="0">
                <a:solidFill>
                  <a:srgbClr val="242729"/>
                </a:solidFill>
                <a:latin typeface="Helvetica Neue" charset="0"/>
              </a:rPr>
              <a:t> Bradley </a:t>
            </a:r>
            <a:r>
              <a:rPr lang="pt-BR" sz="1000" dirty="0" err="1">
                <a:solidFill>
                  <a:srgbClr val="242729"/>
                </a:solidFill>
                <a:latin typeface="Helvetica Neue" charset="0"/>
              </a:rPr>
              <a:t>Efron</a:t>
            </a:r>
            <a:r>
              <a:rPr lang="pt-BR" sz="1000" dirty="0">
                <a:solidFill>
                  <a:srgbClr val="242729"/>
                </a:solidFill>
                <a:latin typeface="Helvetica Neue" charset="0"/>
              </a:rPr>
              <a:t> </a:t>
            </a:r>
            <a:r>
              <a:rPr lang="pt-BR" sz="1000" dirty="0" err="1">
                <a:solidFill>
                  <a:srgbClr val="242729"/>
                </a:solidFill>
                <a:latin typeface="Helvetica Neue" charset="0"/>
              </a:rPr>
              <a:t>and</a:t>
            </a:r>
            <a:r>
              <a:rPr lang="pt-BR" sz="1000" dirty="0">
                <a:solidFill>
                  <a:srgbClr val="242729"/>
                </a:solidFill>
                <a:latin typeface="Helvetica Neue" charset="0"/>
              </a:rPr>
              <a:t> Robert </a:t>
            </a:r>
            <a:r>
              <a:rPr lang="pt-BR" sz="1000" dirty="0" err="1">
                <a:solidFill>
                  <a:srgbClr val="242729"/>
                </a:solidFill>
                <a:latin typeface="Helvetica Neue" charset="0"/>
              </a:rPr>
              <a:t>Tibshirani</a:t>
            </a:r>
            <a:r>
              <a:rPr lang="pt-BR" sz="1000" dirty="0">
                <a:solidFill>
                  <a:srgbClr val="242729"/>
                </a:solidFill>
                <a:latin typeface="Helvetica Neue" charset="0"/>
              </a:rPr>
              <a:t>. </a:t>
            </a:r>
            <a:r>
              <a:rPr lang="pt-BR" sz="1000" dirty="0">
                <a:solidFill>
                  <a:srgbClr val="D4876C"/>
                </a:solidFill>
                <a:latin typeface="Helvetica Neue" charset="0"/>
              </a:rPr>
              <a:t>Improvements on Cross-Validation: The .632+ Bootstrap Method</a:t>
            </a:r>
            <a:r>
              <a:rPr lang="pt-BR" sz="1000" dirty="0">
                <a:solidFill>
                  <a:srgbClr val="242729"/>
                </a:solidFill>
                <a:latin typeface="Helvetica Neue" charset="0"/>
              </a:rPr>
              <a:t>. </a:t>
            </a:r>
            <a:r>
              <a:rPr lang="pt-BR" sz="1000" b="1" i="1" dirty="0" err="1">
                <a:solidFill>
                  <a:srgbClr val="242729"/>
                </a:solidFill>
                <a:latin typeface="Helvetica Neue" charset="0"/>
              </a:rPr>
              <a:t>Journal</a:t>
            </a:r>
            <a:r>
              <a:rPr lang="pt-BR" sz="1000" b="1" i="1" dirty="0">
                <a:solidFill>
                  <a:srgbClr val="242729"/>
                </a:solidFill>
                <a:latin typeface="Helvetica Neue" charset="0"/>
              </a:rPr>
              <a:t> </a:t>
            </a:r>
            <a:r>
              <a:rPr lang="pt-BR" sz="1000" b="1" i="1" dirty="0" err="1">
                <a:solidFill>
                  <a:srgbClr val="242729"/>
                </a:solidFill>
                <a:latin typeface="Helvetica Neue" charset="0"/>
              </a:rPr>
              <a:t>of</a:t>
            </a:r>
            <a:r>
              <a:rPr lang="pt-BR" sz="1000" b="1" i="1" dirty="0">
                <a:solidFill>
                  <a:srgbClr val="242729"/>
                </a:solidFill>
                <a:latin typeface="Helvetica Neue" charset="0"/>
              </a:rPr>
              <a:t> </a:t>
            </a:r>
            <a:r>
              <a:rPr lang="pt-BR" sz="1000" b="1" i="1" dirty="0" err="1">
                <a:solidFill>
                  <a:srgbClr val="242729"/>
                </a:solidFill>
                <a:latin typeface="Helvetica Neue" charset="0"/>
              </a:rPr>
              <a:t>the</a:t>
            </a:r>
            <a:r>
              <a:rPr lang="pt-BR" sz="1000" b="1" i="1" dirty="0">
                <a:solidFill>
                  <a:srgbClr val="242729"/>
                </a:solidFill>
                <a:latin typeface="Helvetica Neue" charset="0"/>
              </a:rPr>
              <a:t> American </a:t>
            </a:r>
            <a:r>
              <a:rPr lang="pt-BR" sz="1000" b="1" i="1" dirty="0" err="1">
                <a:solidFill>
                  <a:srgbClr val="242729"/>
                </a:solidFill>
                <a:latin typeface="Helvetica Neue" charset="0"/>
              </a:rPr>
              <a:t>Statistical</a:t>
            </a:r>
            <a:r>
              <a:rPr lang="pt-BR" sz="1000" b="1" i="1" dirty="0">
                <a:solidFill>
                  <a:srgbClr val="242729"/>
                </a:solidFill>
                <a:latin typeface="Helvetica Neue" charset="0"/>
              </a:rPr>
              <a:t> </a:t>
            </a:r>
            <a:r>
              <a:rPr lang="pt-BR" sz="1000" b="1" i="1" dirty="0" err="1">
                <a:solidFill>
                  <a:srgbClr val="242729"/>
                </a:solidFill>
                <a:latin typeface="Helvetica Neue" charset="0"/>
              </a:rPr>
              <a:t>Association</a:t>
            </a:r>
            <a:r>
              <a:rPr lang="pt-BR" sz="1000" dirty="0">
                <a:solidFill>
                  <a:srgbClr val="242729"/>
                </a:solidFill>
                <a:latin typeface="Helvetica Neue" charset="0"/>
              </a:rPr>
              <a:t> (92), 548-560, 1997.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1988238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65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00200"/>
            <a:ext cx="83058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pt-BR" sz="2400" dirty="0">
                <a:cs typeface="+mn-cs"/>
              </a:rPr>
              <a:t>Principal objetivo de um modelo supervisionado é </a:t>
            </a:r>
            <a:r>
              <a:rPr lang="pt-BR" sz="2400" b="1" dirty="0">
                <a:solidFill>
                  <a:schemeClr val="accent5"/>
                </a:solidFill>
                <a:cs typeface="+mn-cs"/>
              </a:rPr>
              <a:t>prever com sucesso</a:t>
            </a:r>
            <a:r>
              <a:rPr lang="pt-BR" sz="2400" dirty="0">
                <a:cs typeface="+mn-cs"/>
              </a:rPr>
              <a:t> o valor de saída para objetos ainda não vistos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pt-BR" sz="2000" dirty="0"/>
              <a:t>Errar o mínimo possível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pt-BR" sz="2400" dirty="0"/>
              <a:t>Para </a:t>
            </a:r>
            <a:r>
              <a:rPr lang="pt-BR" sz="2400" b="1" dirty="0">
                <a:solidFill>
                  <a:srgbClr val="FF0000"/>
                </a:solidFill>
              </a:rPr>
              <a:t>quantificar</a:t>
            </a:r>
            <a:r>
              <a:rPr lang="pt-BR" sz="2400" dirty="0"/>
              <a:t> o desempenho preditivo (estimado) do modelo criado, existem diversas </a:t>
            </a:r>
            <a:r>
              <a:rPr lang="pt-BR" sz="2400" b="1" dirty="0">
                <a:solidFill>
                  <a:srgbClr val="FF0000"/>
                </a:solidFill>
              </a:rPr>
              <a:t>medidas</a:t>
            </a:r>
            <a:r>
              <a:rPr lang="pt-BR" sz="2400" dirty="0"/>
              <a:t> na literatura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pt-BR" sz="2000" dirty="0"/>
              <a:t>Cada medida tem um viés… (Teorema do NFL)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pt-BR" sz="2000" dirty="0"/>
              <a:t>Para problemas de </a:t>
            </a:r>
            <a:r>
              <a:rPr lang="pt-BR" sz="2000" u="sng" dirty="0"/>
              <a:t>regressão</a:t>
            </a:r>
            <a:r>
              <a:rPr lang="pt-BR" sz="2000" dirty="0"/>
              <a:t>: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pt-BR" sz="1800" dirty="0"/>
              <a:t>Erro quadrático médio (com ou sem raiz)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pt-BR" sz="1800" dirty="0"/>
              <a:t>Erro absoluto médio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pt-BR" sz="1800" dirty="0"/>
              <a:t>...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pt-BR" sz="2000" dirty="0"/>
              <a:t>Para problemas de </a:t>
            </a:r>
            <a:r>
              <a:rPr lang="pt-BR" sz="2000" u="sng" dirty="0"/>
              <a:t>classificação</a:t>
            </a:r>
            <a:r>
              <a:rPr lang="pt-BR" sz="2000" dirty="0"/>
              <a:t>: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pt-BR" sz="1800" dirty="0"/>
              <a:t>Acurácia/Erro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pt-BR" sz="1800" dirty="0"/>
              <a:t>Matriz de Confusão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pt-BR" sz="1800" dirty="0"/>
              <a:t>Curvas PR e ROC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pt-BR" sz="1800" dirty="0" err="1"/>
              <a:t>Kappa</a:t>
            </a:r>
            <a:endParaRPr lang="pt-BR" sz="1800" dirty="0"/>
          </a:p>
          <a:p>
            <a:pPr lvl="2" eaLnBrk="1" hangingPunct="1">
              <a:lnSpc>
                <a:spcPct val="90000"/>
              </a:lnSpc>
              <a:defRPr/>
            </a:pPr>
            <a:r>
              <a:rPr lang="pt-BR" sz="1800" dirty="0"/>
              <a:t>...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1D3819-BFF7-CB41-B029-29DF8E4A5A0A}" type="slidenum">
              <a:rPr lang="pt-BR"/>
              <a:pPr>
                <a:defRPr/>
              </a:pPr>
              <a:t>26</a:t>
            </a:fld>
            <a:endParaRPr lang="pt-BR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 dirty="0"/>
              <a:t>Estimativa de Erro de Classifica</a:t>
            </a:r>
            <a:r>
              <a:rPr lang="en-US" dirty="0" err="1"/>
              <a:t>ção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6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6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6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6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6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7049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</p:spPr>
            <p:txBody>
              <a:bodyPr/>
              <a:lstStyle/>
              <a:p>
                <a:pPr eaLnBrk="1" hangingPunct="1">
                  <a:defRPr/>
                </a:pPr>
                <a:r>
                  <a:rPr lang="pt-BR" sz="2400" dirty="0">
                    <a:cs typeface="+mn-cs"/>
                  </a:rPr>
                  <a:t>A medida cl</a:t>
                </a:r>
                <a:r>
                  <a:rPr lang="en-US" sz="2400" dirty="0" err="1">
                    <a:cs typeface="+mn-cs"/>
                  </a:rPr>
                  <a:t>ássica</a:t>
                </a:r>
                <a:r>
                  <a:rPr lang="en-US" sz="2400" dirty="0">
                    <a:cs typeface="+mn-cs"/>
                  </a:rPr>
                  <a:t> para </a:t>
                </a:r>
                <a:r>
                  <a:rPr lang="en-US" sz="2400" dirty="0" err="1">
                    <a:cs typeface="+mn-cs"/>
                  </a:rPr>
                  <a:t>estimar</a:t>
                </a:r>
                <a:r>
                  <a:rPr lang="en-US" sz="2400" dirty="0">
                    <a:cs typeface="+mn-cs"/>
                  </a:rPr>
                  <a:t> a taxa de </a:t>
                </a:r>
                <a:r>
                  <a:rPr lang="en-US" sz="2400" dirty="0" err="1">
                    <a:cs typeface="+mn-cs"/>
                  </a:rPr>
                  <a:t>erro</a:t>
                </a:r>
                <a:r>
                  <a:rPr lang="en-US" sz="2400" dirty="0">
                    <a:cs typeface="+mn-cs"/>
                  </a:rPr>
                  <a:t> de um </a:t>
                </a:r>
                <a:r>
                  <a:rPr lang="en-US" sz="2400" dirty="0" err="1">
                    <a:cs typeface="+mn-cs"/>
                  </a:rPr>
                  <a:t>classificador</a:t>
                </a:r>
                <a:r>
                  <a:rPr lang="en-US" sz="2400" dirty="0">
                    <a:cs typeface="+mn-cs"/>
                  </a:rPr>
                  <a:t> </a:t>
                </a:r>
                <a:r>
                  <a:rPr lang="en-US" sz="2400" dirty="0" err="1">
                    <a:cs typeface="+mn-cs"/>
                  </a:rPr>
                  <a:t>é</a:t>
                </a:r>
                <a:r>
                  <a:rPr lang="en-US" sz="2400" dirty="0">
                    <a:cs typeface="+mn-cs"/>
                  </a:rPr>
                  <a:t> </a:t>
                </a:r>
                <a:r>
                  <a:rPr lang="en-US" sz="2400" dirty="0" err="1">
                    <a:cs typeface="+mn-cs"/>
                  </a:rPr>
                  <a:t>denominada</a:t>
                </a:r>
                <a:r>
                  <a:rPr lang="en-US" sz="2400" dirty="0">
                    <a:cs typeface="+mn-cs"/>
                  </a:rPr>
                  <a:t> de </a:t>
                </a:r>
                <a:r>
                  <a:rPr lang="en-US" sz="2400" b="1" dirty="0">
                    <a:solidFill>
                      <a:schemeClr val="accent5"/>
                    </a:solidFill>
                    <a:cs typeface="+mn-cs"/>
                  </a:rPr>
                  <a:t>taxa de </a:t>
                </a:r>
                <a:r>
                  <a:rPr lang="en-US" sz="2400" b="1" dirty="0" err="1">
                    <a:solidFill>
                      <a:schemeClr val="accent5"/>
                    </a:solidFill>
                    <a:cs typeface="+mn-cs"/>
                  </a:rPr>
                  <a:t>classificação</a:t>
                </a:r>
                <a:r>
                  <a:rPr lang="en-US" sz="2400" b="1" dirty="0">
                    <a:solidFill>
                      <a:schemeClr val="accent5"/>
                    </a:solidFill>
                    <a:cs typeface="+mn-cs"/>
                  </a:rPr>
                  <a:t> </a:t>
                </a:r>
                <a:r>
                  <a:rPr lang="en-US" sz="2400" b="1" dirty="0" err="1">
                    <a:solidFill>
                      <a:schemeClr val="accent5"/>
                    </a:solidFill>
                    <a:cs typeface="+mn-cs"/>
                  </a:rPr>
                  <a:t>incorreta</a:t>
                </a:r>
                <a:r>
                  <a:rPr lang="en-US" sz="2400" b="1" dirty="0">
                    <a:solidFill>
                      <a:schemeClr val="accent5"/>
                    </a:solidFill>
                    <a:cs typeface="+mn-cs"/>
                  </a:rPr>
                  <a:t> </a:t>
                </a:r>
                <a:r>
                  <a:rPr lang="en-US" sz="2400" dirty="0">
                    <a:cs typeface="+mn-cs"/>
                  </a:rPr>
                  <a:t>(</a:t>
                </a:r>
                <a:r>
                  <a:rPr lang="en-US" sz="2400" i="1" dirty="0">
                    <a:cs typeface="+mn-cs"/>
                  </a:rPr>
                  <a:t>misclassification rate</a:t>
                </a:r>
                <a:r>
                  <a:rPr lang="en-US" sz="2400" dirty="0">
                    <a:cs typeface="+mn-cs"/>
                  </a:rPr>
                  <a:t>), </a:t>
                </a:r>
                <a:r>
                  <a:rPr lang="en-US" sz="2400" dirty="0" err="1">
                    <a:cs typeface="+mn-cs"/>
                  </a:rPr>
                  <a:t>ou</a:t>
                </a:r>
                <a:r>
                  <a:rPr lang="en-US" sz="2400" dirty="0">
                    <a:cs typeface="+mn-cs"/>
                  </a:rPr>
                  <a:t> </a:t>
                </a:r>
                <a:r>
                  <a:rPr lang="en-US" sz="2400" dirty="0" err="1">
                    <a:cs typeface="+mn-cs"/>
                  </a:rPr>
                  <a:t>simplesmente</a:t>
                </a:r>
                <a:r>
                  <a:rPr lang="en-US" sz="2400" dirty="0">
                    <a:cs typeface="+mn-cs"/>
                  </a:rPr>
                  <a:t> </a:t>
                </a:r>
                <a:r>
                  <a:rPr lang="en-US" sz="2400" b="1" dirty="0" err="1">
                    <a:solidFill>
                      <a:schemeClr val="accent5"/>
                    </a:solidFill>
                    <a:cs typeface="+mn-cs"/>
                  </a:rPr>
                  <a:t>erro</a:t>
                </a:r>
                <a:r>
                  <a:rPr lang="en-US" sz="2400" b="1" dirty="0">
                    <a:solidFill>
                      <a:schemeClr val="accent5"/>
                    </a:solidFill>
                    <a:cs typeface="+mn-cs"/>
                  </a:rPr>
                  <a:t> de </a:t>
                </a:r>
                <a:r>
                  <a:rPr lang="en-US" sz="2400" b="1" dirty="0" err="1">
                    <a:solidFill>
                      <a:schemeClr val="accent5"/>
                    </a:solidFill>
                    <a:cs typeface="+mn-cs"/>
                  </a:rPr>
                  <a:t>classificação</a:t>
                </a:r>
                <a:endParaRPr lang="pt-BR" sz="2400" b="1" dirty="0">
                  <a:solidFill>
                    <a:schemeClr val="accent5"/>
                  </a:solidFill>
                  <a:cs typeface="+mn-cs"/>
                </a:endParaRPr>
              </a:p>
              <a:p>
                <a:pPr lvl="1" eaLnBrk="1" hangingPunct="1">
                  <a:defRPr/>
                </a:pPr>
                <a:r>
                  <a:rPr lang="pt-BR" sz="2000" dirty="0"/>
                  <a:t>Propor</a:t>
                </a:r>
                <a:r>
                  <a:rPr lang="en-US" sz="2000" dirty="0" err="1"/>
                  <a:t>ção</a:t>
                </a:r>
                <a:r>
                  <a:rPr lang="en-US" sz="2000" dirty="0"/>
                  <a:t> dos </a:t>
                </a:r>
                <a:r>
                  <a:rPr lang="en-US" sz="2000" dirty="0" err="1"/>
                  <a:t>objetos</a:t>
                </a:r>
                <a:r>
                  <a:rPr lang="en-US" sz="2000" dirty="0"/>
                  <a:t> de teste que </a:t>
                </a:r>
                <a:r>
                  <a:rPr lang="en-US" sz="2000" dirty="0" err="1"/>
                  <a:t>são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classificados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incorretamente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pelo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classificador</a:t>
                </a:r>
                <a:endParaRPr lang="en-US" sz="2000" dirty="0"/>
              </a:p>
              <a:p>
                <a:pPr marL="914400" lvl="2" indent="0" eaLnBrk="1" hangingPunct="1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𝑒𝑟𝑟𝑜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𝑒𝑟𝑟𝑜𝑠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𝑡𝑒𝑠𝑡𝑒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1600" dirty="0"/>
              </a:p>
              <a:p>
                <a:pPr marL="914400" lvl="2" indent="0" eaLnBrk="1" hangingPunct="1">
                  <a:buNone/>
                  <a:defRPr/>
                </a:pPr>
                <a:endParaRPr lang="pt-BR" sz="1600" dirty="0"/>
              </a:p>
              <a:p>
                <a:pPr lvl="1" eaLnBrk="1" hangingPunct="1">
                  <a:defRPr/>
                </a:pPr>
                <a:r>
                  <a:rPr lang="pt-BR" sz="2000" dirty="0"/>
                  <a:t>Usualmente </a:t>
                </a:r>
                <a:r>
                  <a:rPr lang="en-US" sz="2000" dirty="0" err="1"/>
                  <a:t>é</a:t>
                </a:r>
                <a:r>
                  <a:rPr lang="en-US" sz="2000" dirty="0"/>
                  <a:t> </a:t>
                </a:r>
                <a:r>
                  <a:rPr lang="en-US" sz="2000" dirty="0" err="1"/>
                  <a:t>medida</a:t>
                </a:r>
                <a:r>
                  <a:rPr lang="en-US" sz="2000" dirty="0"/>
                  <a:t> de forma </a:t>
                </a:r>
                <a:r>
                  <a:rPr lang="en-US" sz="2000" dirty="0" err="1"/>
                  <a:t>indireta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através</a:t>
                </a:r>
                <a:r>
                  <a:rPr lang="en-US" sz="2000" dirty="0"/>
                  <a:t> do </a:t>
                </a:r>
                <a:r>
                  <a:rPr lang="en-US" sz="2000" dirty="0" err="1"/>
                  <a:t>seu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complemento</a:t>
                </a:r>
                <a:r>
                  <a:rPr lang="en-US" sz="2000" dirty="0"/>
                  <a:t>, a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taxa de </a:t>
                </a:r>
                <a:r>
                  <a:rPr lang="en-US" sz="2000" b="1" dirty="0" err="1">
                    <a:solidFill>
                      <a:srgbClr val="FF0000"/>
                    </a:solidFill>
                  </a:rPr>
                  <a:t>classificação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b="1" dirty="0" err="1">
                    <a:solidFill>
                      <a:srgbClr val="FF0000"/>
                    </a:solidFill>
                  </a:rPr>
                  <a:t>correta</a:t>
                </a:r>
                <a:r>
                  <a:rPr lang="en-US" sz="2000" b="1" dirty="0"/>
                  <a:t>: </a:t>
                </a:r>
              </a:p>
              <a:p>
                <a:pPr marL="914400" lvl="2" indent="0" algn="ctr" eaLnBrk="1" hangingPunct="1">
                  <a:buNone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𝑎𝑐𝑢𝑟𝑎𝑐𝑖𝑎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#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𝑎𝑐𝑒𝑟𝑡𝑜𝑠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𝑡𝑒𝑠𝑡𝑒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sz="1600" b="1" dirty="0"/>
                  <a:t> </a:t>
                </a:r>
              </a:p>
              <a:p>
                <a:pPr lvl="2" eaLnBrk="1" hangingPunct="1">
                  <a:defRPr/>
                </a:pPr>
                <a:r>
                  <a:rPr lang="pt-BR" sz="1800" dirty="0" err="1"/>
                  <a:t>Acur</a:t>
                </a:r>
                <a:r>
                  <a:rPr lang="en-US" sz="1800" dirty="0" err="1"/>
                  <a:t>ácia</a:t>
                </a:r>
                <a:endParaRPr lang="pt-BR" sz="1800" dirty="0"/>
              </a:p>
              <a:p>
                <a:pPr lvl="2" eaLnBrk="1" hangingPunct="1">
                  <a:defRPr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charset="0"/>
                      </a:rPr>
                      <m:t>𝑎𝑐𝑢𝑟𝑎𝑐𝑖𝑎</m:t>
                    </m:r>
                    <m:r>
                      <a:rPr lang="en-US" sz="1800" b="0" i="1" smtClean="0">
                        <a:latin typeface="Cambria Math" charset="0"/>
                      </a:rPr>
                      <m:t>=(1−</m:t>
                    </m:r>
                    <m:r>
                      <a:rPr lang="en-US" sz="1800" b="0" i="1" smtClean="0">
                        <a:latin typeface="Cambria Math" charset="0"/>
                      </a:rPr>
                      <m:t>𝑒𝑟𝑟𝑜</m:t>
                    </m:r>
                    <m:r>
                      <a:rPr lang="en-US" sz="18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pt-BR" sz="1800" dirty="0"/>
              </a:p>
            </p:txBody>
          </p:sp>
        </mc:Choice>
        <mc:Fallback xmlns="">
          <p:sp>
            <p:nvSpPr>
              <p:cNvPr id="17704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53000"/>
              </a:xfrm>
              <a:blipFill rotWithShape="0">
                <a:blip r:embed="rId2"/>
                <a:stretch>
                  <a:fillRect l="-963" t="-985" r="-741" b="-6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1089C7-D4AD-864F-8D3C-F1D1C28484CA}" type="slidenum">
              <a:rPr lang="pt-BR"/>
              <a:pPr>
                <a:defRPr/>
              </a:pPr>
              <a:t>27</a:t>
            </a:fld>
            <a:endParaRPr lang="pt-BR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Taxa de </a:t>
            </a:r>
            <a:r>
              <a:rPr lang="en-US" dirty="0" err="1"/>
              <a:t>Classificação</a:t>
            </a:r>
            <a:r>
              <a:rPr lang="en-US" dirty="0"/>
              <a:t> </a:t>
            </a:r>
            <a:r>
              <a:rPr lang="en-US" dirty="0" err="1"/>
              <a:t>Incorreta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4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>
                <a:cs typeface="+mn-cs"/>
              </a:rPr>
              <a:t>Do </a:t>
            </a:r>
            <a:r>
              <a:rPr lang="en-US" sz="2800" dirty="0" err="1">
                <a:cs typeface="+mn-cs"/>
              </a:rPr>
              <a:t>inglês</a:t>
            </a:r>
            <a:r>
              <a:rPr lang="en-US" sz="2800" dirty="0">
                <a:cs typeface="+mn-cs"/>
              </a:rPr>
              <a:t>, </a:t>
            </a:r>
            <a:r>
              <a:rPr lang="en-US" sz="2800" i="1" dirty="0">
                <a:cs typeface="+mn-cs"/>
              </a:rPr>
              <a:t>Accuracy</a:t>
            </a:r>
            <a:endParaRPr lang="pt-BR" sz="2800" i="1" dirty="0">
              <a:cs typeface="+mn-cs"/>
            </a:endParaRPr>
          </a:p>
          <a:p>
            <a:pPr lvl="1" eaLnBrk="1" hangingPunct="1">
              <a:defRPr/>
            </a:pPr>
            <a:r>
              <a:rPr lang="en-US" sz="2400" dirty="0" err="1"/>
              <a:t>Dá</a:t>
            </a:r>
            <a:r>
              <a:rPr lang="en-US" sz="2400" dirty="0"/>
              <a:t> </a:t>
            </a:r>
            <a:r>
              <a:rPr lang="en-US" sz="2400" b="1" dirty="0" err="1">
                <a:solidFill>
                  <a:schemeClr val="accent5"/>
                </a:solidFill>
              </a:rPr>
              <a:t>tratamento</a:t>
            </a:r>
            <a:r>
              <a:rPr lang="en-US" sz="2400" b="1" dirty="0">
                <a:solidFill>
                  <a:schemeClr val="accent5"/>
                </a:solidFill>
              </a:rPr>
              <a:t> </a:t>
            </a:r>
            <a:r>
              <a:rPr lang="en-US" sz="2400" b="1" dirty="0" err="1">
                <a:solidFill>
                  <a:schemeClr val="accent5"/>
                </a:solidFill>
              </a:rPr>
              <a:t>igual</a:t>
            </a:r>
            <a:r>
              <a:rPr lang="en-US" sz="2400" b="1" dirty="0">
                <a:solidFill>
                  <a:schemeClr val="accent5"/>
                </a:solidFill>
              </a:rPr>
              <a:t> a </a:t>
            </a:r>
            <a:r>
              <a:rPr lang="en-US" sz="2400" b="1" dirty="0" err="1">
                <a:solidFill>
                  <a:schemeClr val="accent5"/>
                </a:solidFill>
              </a:rPr>
              <a:t>todas</a:t>
            </a:r>
            <a:r>
              <a:rPr lang="en-US" sz="2400" b="1" dirty="0">
                <a:solidFill>
                  <a:schemeClr val="accent5"/>
                </a:solidFill>
              </a:rPr>
              <a:t> as classes</a:t>
            </a:r>
            <a:r>
              <a:rPr lang="en-US" sz="2400" dirty="0"/>
              <a:t> do </a:t>
            </a:r>
            <a:r>
              <a:rPr lang="en-US" sz="2400" dirty="0" err="1"/>
              <a:t>problema</a:t>
            </a:r>
            <a:endParaRPr lang="en-US" sz="2400" dirty="0"/>
          </a:p>
          <a:p>
            <a:pPr lvl="1" eaLnBrk="1" hangingPunct="1">
              <a:defRPr/>
            </a:pPr>
            <a:r>
              <a:rPr lang="en-US" sz="2400" b="1" dirty="0" err="1">
                <a:solidFill>
                  <a:srgbClr val="FF0000"/>
                </a:solidFill>
              </a:rPr>
              <a:t>Não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é</a:t>
            </a:r>
            <a:r>
              <a:rPr lang="en-US" sz="2400" dirty="0"/>
              <a:t> </a:t>
            </a:r>
            <a:r>
              <a:rPr lang="en-US" sz="2400" dirty="0" err="1"/>
              <a:t>uma</a:t>
            </a:r>
            <a:r>
              <a:rPr lang="en-US" sz="2400" dirty="0"/>
              <a:t> </a:t>
            </a:r>
            <a:r>
              <a:rPr lang="en-US" sz="2400" dirty="0" err="1"/>
              <a:t>medida</a:t>
            </a:r>
            <a:r>
              <a:rPr lang="en-US" sz="2400" dirty="0"/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adequada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para </a:t>
            </a:r>
            <a:r>
              <a:rPr lang="en-US" sz="2400" dirty="0" err="1"/>
              <a:t>medir</a:t>
            </a:r>
            <a:r>
              <a:rPr lang="en-US" sz="2400" dirty="0"/>
              <a:t> </a:t>
            </a:r>
            <a:r>
              <a:rPr lang="en-US" sz="2400" dirty="0" err="1"/>
              <a:t>problemas</a:t>
            </a:r>
            <a:r>
              <a:rPr lang="en-US" sz="2400" dirty="0"/>
              <a:t> com </a:t>
            </a:r>
            <a:r>
              <a:rPr lang="en-US" sz="2400" b="1" dirty="0">
                <a:solidFill>
                  <a:srgbClr val="FF0000"/>
                </a:solidFill>
              </a:rPr>
              <a:t>classes </a:t>
            </a:r>
            <a:r>
              <a:rPr lang="en-US" sz="2400" b="1" dirty="0" err="1">
                <a:solidFill>
                  <a:srgbClr val="FF0000"/>
                </a:solidFill>
              </a:rPr>
              <a:t>desbalanceadas</a:t>
            </a:r>
            <a:endParaRPr lang="en-US" sz="2400" b="1" dirty="0">
              <a:solidFill>
                <a:srgbClr val="FF0000"/>
              </a:solidFill>
            </a:endParaRPr>
          </a:p>
          <a:p>
            <a:pPr lvl="2" eaLnBrk="1" hangingPunct="1">
              <a:defRPr/>
            </a:pPr>
            <a:r>
              <a:rPr lang="en-US" sz="2000" dirty="0"/>
              <a:t>A </a:t>
            </a:r>
            <a:r>
              <a:rPr lang="en-US" sz="2000" dirty="0" err="1"/>
              <a:t>medida</a:t>
            </a:r>
            <a:r>
              <a:rPr lang="en-US" sz="2000" dirty="0"/>
              <a:t> </a:t>
            </a:r>
            <a:r>
              <a:rPr lang="en-US" sz="2000" dirty="0" err="1"/>
              <a:t>privilegia</a:t>
            </a:r>
            <a:r>
              <a:rPr lang="en-US" sz="2000" dirty="0"/>
              <a:t> a </a:t>
            </a:r>
            <a:r>
              <a:rPr lang="en-US" sz="2000" dirty="0" err="1"/>
              <a:t>classe</a:t>
            </a:r>
            <a:r>
              <a:rPr lang="en-US" sz="2000" dirty="0"/>
              <a:t> </a:t>
            </a:r>
            <a:r>
              <a:rPr lang="en-US" sz="2000" dirty="0" err="1"/>
              <a:t>majoritária</a:t>
            </a:r>
            <a:endParaRPr lang="en-US" sz="2000" dirty="0"/>
          </a:p>
          <a:p>
            <a:pPr lvl="2" eaLnBrk="1" hangingPunct="1">
              <a:defRPr/>
            </a:pPr>
            <a:r>
              <a:rPr lang="en-US" sz="2000" dirty="0"/>
              <a:t>Na </a:t>
            </a:r>
            <a:r>
              <a:rPr lang="en-US" sz="2000" dirty="0" err="1"/>
              <a:t>vasta</a:t>
            </a:r>
            <a:r>
              <a:rPr lang="en-US" sz="2000" dirty="0"/>
              <a:t> </a:t>
            </a:r>
            <a:r>
              <a:rPr lang="en-US" sz="2000" dirty="0" err="1"/>
              <a:t>maioria</a:t>
            </a:r>
            <a:r>
              <a:rPr lang="en-US" sz="2000" dirty="0"/>
              <a:t> dos </a:t>
            </a:r>
            <a:r>
              <a:rPr lang="en-US" sz="2000" dirty="0" err="1"/>
              <a:t>problemas</a:t>
            </a:r>
            <a:r>
              <a:rPr lang="en-US" sz="2000" dirty="0"/>
              <a:t> </a:t>
            </a:r>
            <a:r>
              <a:rPr lang="en-US" sz="2000" dirty="0" err="1"/>
              <a:t>desbalanceados</a:t>
            </a:r>
            <a:r>
              <a:rPr lang="en-US" sz="2000" dirty="0"/>
              <a:t>, a </a:t>
            </a:r>
            <a:r>
              <a:rPr lang="en-US" sz="2000" dirty="0" err="1"/>
              <a:t>classe</a:t>
            </a:r>
            <a:r>
              <a:rPr lang="en-US" sz="2000" dirty="0"/>
              <a:t> </a:t>
            </a:r>
            <a:r>
              <a:rPr lang="en-US" sz="2000" dirty="0" err="1"/>
              <a:t>interessante</a:t>
            </a:r>
            <a:r>
              <a:rPr lang="en-US" sz="2000" dirty="0"/>
              <a:t> (</a:t>
            </a:r>
            <a:r>
              <a:rPr lang="en-US" sz="2000" dirty="0" err="1"/>
              <a:t>prioritária</a:t>
            </a:r>
            <a:r>
              <a:rPr lang="en-US" sz="2000" dirty="0"/>
              <a:t>) </a:t>
            </a:r>
            <a:r>
              <a:rPr lang="en-US" sz="2000" dirty="0" err="1"/>
              <a:t>é</a:t>
            </a:r>
            <a:r>
              <a:rPr lang="en-US" sz="2000" dirty="0"/>
              <a:t> a </a:t>
            </a:r>
            <a:r>
              <a:rPr lang="en-US" sz="2000" dirty="0" err="1"/>
              <a:t>classe</a:t>
            </a:r>
            <a:r>
              <a:rPr lang="en-US" sz="2000" dirty="0"/>
              <a:t> </a:t>
            </a:r>
            <a:r>
              <a:rPr lang="en-US" sz="2000" dirty="0" err="1"/>
              <a:t>rara</a:t>
            </a:r>
            <a:r>
              <a:rPr lang="en-US" sz="2000" dirty="0"/>
              <a:t> =(</a:t>
            </a:r>
          </a:p>
          <a:p>
            <a:pPr lvl="1" eaLnBrk="1" hangingPunct="1">
              <a:defRPr/>
            </a:pPr>
            <a:r>
              <a:rPr lang="en-US" sz="2400" dirty="0"/>
              <a:t>Ex: </a:t>
            </a:r>
            <a:r>
              <a:rPr lang="en-US" sz="2400" dirty="0" err="1"/>
              <a:t>considere</a:t>
            </a:r>
            <a:r>
              <a:rPr lang="en-US" sz="2400" dirty="0"/>
              <a:t> um </a:t>
            </a:r>
            <a:r>
              <a:rPr lang="en-US" sz="2400" dirty="0" err="1"/>
              <a:t>problema</a:t>
            </a:r>
            <a:r>
              <a:rPr lang="en-US" sz="2400" dirty="0"/>
              <a:t> de 2 classes</a:t>
            </a:r>
          </a:p>
          <a:p>
            <a:pPr lvl="2" eaLnBrk="1" hangingPunct="1">
              <a:defRPr/>
            </a:pPr>
            <a:r>
              <a:rPr lang="en-US" sz="2000" dirty="0" err="1"/>
              <a:t>Classe</a:t>
            </a:r>
            <a:r>
              <a:rPr lang="en-US" sz="2000" dirty="0"/>
              <a:t> 1 = 9990 </a:t>
            </a:r>
            <a:r>
              <a:rPr lang="en-US" sz="2000" dirty="0" err="1"/>
              <a:t>objetos</a:t>
            </a:r>
            <a:endParaRPr lang="en-US" sz="2000" dirty="0"/>
          </a:p>
          <a:p>
            <a:pPr lvl="2" eaLnBrk="1" hangingPunct="1">
              <a:defRPr/>
            </a:pPr>
            <a:r>
              <a:rPr lang="en-US" sz="2000" dirty="0" err="1"/>
              <a:t>Classe</a:t>
            </a:r>
            <a:r>
              <a:rPr lang="en-US" sz="2000" dirty="0"/>
              <a:t> 2 = 10 </a:t>
            </a:r>
            <a:r>
              <a:rPr lang="en-US" sz="2000" dirty="0" err="1"/>
              <a:t>objetos</a:t>
            </a:r>
            <a:endParaRPr lang="en-US" sz="2000" dirty="0"/>
          </a:p>
          <a:p>
            <a:pPr lvl="3" eaLnBrk="1" hangingPunct="1">
              <a:defRPr/>
            </a:pPr>
            <a:r>
              <a:rPr lang="en-US" sz="1600" dirty="0"/>
              <a:t>Se </a:t>
            </a:r>
            <a:r>
              <a:rPr lang="en-US" sz="1600" dirty="0" err="1"/>
              <a:t>modelo</a:t>
            </a:r>
            <a:r>
              <a:rPr lang="en-US" sz="1600" dirty="0"/>
              <a:t> </a:t>
            </a:r>
            <a:r>
              <a:rPr lang="en-US" sz="1600" dirty="0" err="1"/>
              <a:t>prevê</a:t>
            </a:r>
            <a:r>
              <a:rPr lang="en-US" sz="1600" dirty="0"/>
              <a:t> </a:t>
            </a:r>
            <a:r>
              <a:rPr lang="en-US" sz="1600" dirty="0" err="1"/>
              <a:t>apenas</a:t>
            </a:r>
            <a:r>
              <a:rPr lang="en-US" sz="1600" dirty="0"/>
              <a:t> </a:t>
            </a:r>
            <a:r>
              <a:rPr lang="en-US" sz="1600" dirty="0" err="1"/>
              <a:t>classe</a:t>
            </a:r>
            <a:r>
              <a:rPr lang="en-US" sz="1600" dirty="0"/>
              <a:t> 1, </a:t>
            </a:r>
            <a:r>
              <a:rPr lang="en-US" sz="1600" dirty="0" err="1"/>
              <a:t>acurácia</a:t>
            </a:r>
            <a:r>
              <a:rPr lang="en-US" sz="1600" dirty="0"/>
              <a:t> </a:t>
            </a:r>
            <a:r>
              <a:rPr lang="en-US" sz="1600" dirty="0" err="1"/>
              <a:t>será</a:t>
            </a:r>
            <a:r>
              <a:rPr lang="en-US" sz="1600" dirty="0"/>
              <a:t> de 9990/10000 = 99.9%</a:t>
            </a:r>
          </a:p>
          <a:p>
            <a:pPr lvl="3" eaLnBrk="1" hangingPunct="1">
              <a:defRPr/>
            </a:pPr>
            <a:r>
              <a:rPr lang="en-US" sz="1600" dirty="0"/>
              <a:t>Note que </a:t>
            </a:r>
            <a:r>
              <a:rPr lang="en-US" sz="1600" dirty="0" err="1"/>
              <a:t>tal</a:t>
            </a:r>
            <a:r>
              <a:rPr lang="en-US" sz="1600" dirty="0"/>
              <a:t> </a:t>
            </a:r>
            <a:r>
              <a:rPr lang="en-US" sz="1600" dirty="0" err="1"/>
              <a:t>modelo</a:t>
            </a:r>
            <a:r>
              <a:rPr lang="en-US" sz="1600" dirty="0"/>
              <a:t> </a:t>
            </a:r>
            <a:r>
              <a:rPr lang="en-US" sz="1600" dirty="0" err="1"/>
              <a:t>não</a:t>
            </a:r>
            <a:r>
              <a:rPr lang="en-US" sz="1600" dirty="0"/>
              <a:t> </a:t>
            </a:r>
            <a:r>
              <a:rPr lang="en-US" sz="1600" dirty="0" err="1"/>
              <a:t>é</a:t>
            </a:r>
            <a:r>
              <a:rPr lang="en-US" sz="1600" dirty="0"/>
              <a:t> </a:t>
            </a:r>
            <a:r>
              <a:rPr lang="en-US" sz="1600" dirty="0" err="1"/>
              <a:t>sequer</a:t>
            </a:r>
            <a:r>
              <a:rPr lang="en-US" sz="1600" dirty="0"/>
              <a:t> </a:t>
            </a:r>
            <a:r>
              <a:rPr lang="en-US" sz="1600" dirty="0" err="1"/>
              <a:t>inteligente</a:t>
            </a:r>
            <a:r>
              <a:rPr lang="en-US" sz="1600" dirty="0"/>
              <a:t>!!!</a:t>
            </a:r>
          </a:p>
          <a:p>
            <a:pPr lvl="2" eaLnBrk="1" hangingPunct="1">
              <a:defRPr/>
            </a:pPr>
            <a:endParaRPr lang="en-US" sz="2000" dirty="0"/>
          </a:p>
          <a:p>
            <a:pPr lvl="2" eaLnBrk="1" hangingPunct="1">
              <a:defRPr/>
            </a:pPr>
            <a:endParaRPr lang="pt-BR" sz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1089C7-D4AD-864F-8D3C-F1D1C28484CA}" type="slidenum">
              <a:rPr lang="pt-BR"/>
              <a:pPr>
                <a:defRPr/>
              </a:pPr>
              <a:t>28</a:t>
            </a:fld>
            <a:endParaRPr lang="pt-BR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/>
              <a:t>Acurácia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53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4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Erros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sz="2800" dirty="0"/>
                  <a:t>Em classifica</a:t>
                </a:r>
                <a:r>
                  <a:rPr lang="en-US" sz="2800" dirty="0" err="1"/>
                  <a:t>ção</a:t>
                </a:r>
                <a:r>
                  <a:rPr lang="en-US" sz="2800" dirty="0"/>
                  <a:t> </a:t>
                </a:r>
                <a:r>
                  <a:rPr lang="en-US" sz="2800" dirty="0" err="1"/>
                  <a:t>binária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é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comum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nomear</a:t>
                </a:r>
                <a:r>
                  <a:rPr lang="en-US" sz="2800" dirty="0"/>
                  <a:t> </a:t>
                </a:r>
                <a:r>
                  <a:rPr lang="en-US" sz="2800" dirty="0" err="1"/>
                  <a:t>os</a:t>
                </a:r>
                <a:r>
                  <a:rPr lang="en-US" sz="2800" dirty="0"/>
                  <a:t> </a:t>
                </a:r>
                <a:r>
                  <a:rPr lang="en-US" sz="2800" dirty="0" err="1"/>
                  <a:t>objetos</a:t>
                </a:r>
                <a:r>
                  <a:rPr lang="en-US" sz="2800" dirty="0"/>
                  <a:t> da </a:t>
                </a:r>
                <a:r>
                  <a:rPr lang="en-US" sz="2800" dirty="0" err="1"/>
                  <a:t>classe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maior</a:t>
                </a:r>
                <a:r>
                  <a:rPr lang="en-US" sz="2800" dirty="0"/>
                  <a:t> </a:t>
                </a:r>
                <a:r>
                  <a:rPr lang="en-US" sz="2800" dirty="0" err="1"/>
                  <a:t>interesse</a:t>
                </a:r>
                <a:r>
                  <a:rPr lang="en-US" sz="2800" dirty="0"/>
                  <a:t> de </a:t>
                </a:r>
                <a:r>
                  <a:rPr lang="en-US" sz="2800" b="1" dirty="0" err="1">
                    <a:solidFill>
                      <a:schemeClr val="accent5"/>
                    </a:solidFill>
                  </a:rPr>
                  <a:t>positivos</a:t>
                </a:r>
                <a:r>
                  <a:rPr lang="en-US" sz="2800" b="1" dirty="0">
                    <a:solidFill>
                      <a:schemeClr val="accent5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accent5"/>
                        </a:solidFill>
                        <a:latin typeface="Cambria Math" charset="0"/>
                      </a:rPr>
                      <m:t>+</m:t>
                    </m:r>
                  </m:oMath>
                </a14:m>
                <a:r>
                  <a:rPr lang="en-US" sz="2800" b="1" dirty="0">
                    <a:solidFill>
                      <a:schemeClr val="accent5"/>
                    </a:solidFill>
                  </a:rPr>
                  <a:t>)</a:t>
                </a:r>
              </a:p>
              <a:p>
                <a:pPr lvl="1"/>
                <a:r>
                  <a:rPr lang="en-US" sz="2400" dirty="0" err="1"/>
                  <a:t>Normalmente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classe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rara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ou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minoritária</a:t>
                </a:r>
                <a:endParaRPr lang="en-US" sz="2400" dirty="0"/>
              </a:p>
              <a:p>
                <a:pPr lvl="1"/>
                <a:r>
                  <a:rPr lang="en-US" sz="2400" dirty="0" err="1"/>
                  <a:t>Demais</a:t>
                </a:r>
                <a:r>
                  <a:rPr lang="en-US" sz="2400" dirty="0"/>
                  <a:t> </a:t>
                </a:r>
                <a:r>
                  <a:rPr lang="en-US" sz="2400" dirty="0" err="1"/>
                  <a:t>objetos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são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nomeados</a:t>
                </a:r>
                <a:r>
                  <a:rPr lang="en-US" sz="2400" dirty="0"/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</a:rPr>
                  <a:t>negativos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charset="0"/>
                      </a:rPr>
                      <m:t>−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)</a:t>
                </a:r>
              </a:p>
              <a:p>
                <a:r>
                  <a:rPr lang="en-US" sz="2800" dirty="0" err="1"/>
                  <a:t>Em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alguns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casos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os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erros</a:t>
                </a:r>
                <a:r>
                  <a:rPr lang="en-US" sz="2800" dirty="0"/>
                  <a:t> </a:t>
                </a:r>
                <a:r>
                  <a:rPr lang="en-US" sz="2800" dirty="0" err="1"/>
                  <a:t>têm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igual</a:t>
                </a:r>
                <a:r>
                  <a:rPr lang="en-US" sz="2800" dirty="0"/>
                  <a:t> </a:t>
                </a:r>
                <a:r>
                  <a:rPr lang="en-US" sz="2800" dirty="0" err="1"/>
                  <a:t>importância</a:t>
                </a:r>
                <a:endParaRPr lang="en-US" sz="2800" dirty="0"/>
              </a:p>
              <a:p>
                <a:r>
                  <a:rPr lang="en-US" sz="2800" dirty="0" err="1"/>
                  <a:t>Em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muitos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casos</a:t>
                </a:r>
                <a:r>
                  <a:rPr lang="en-US" sz="2800" dirty="0"/>
                  <a:t>, no </a:t>
                </a:r>
                <a:r>
                  <a:rPr lang="en-US" sz="2800" dirty="0" err="1"/>
                  <a:t>entanto</a:t>
                </a:r>
                <a:r>
                  <a:rPr lang="en-US" sz="2800" dirty="0"/>
                  <a:t>, </a:t>
                </a:r>
                <a:r>
                  <a:rPr lang="en-US" sz="2800" b="1" dirty="0" err="1">
                    <a:solidFill>
                      <a:schemeClr val="accent3"/>
                    </a:solidFill>
                  </a:rPr>
                  <a:t>erros</a:t>
                </a:r>
                <a:r>
                  <a:rPr lang="en-US" sz="2800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800" b="1" dirty="0" err="1">
                    <a:solidFill>
                      <a:schemeClr val="accent3"/>
                    </a:solidFill>
                  </a:rPr>
                  <a:t>têm</a:t>
                </a:r>
                <a:r>
                  <a:rPr lang="en-US" sz="2800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800" b="1" dirty="0" err="1">
                    <a:solidFill>
                      <a:schemeClr val="accent3"/>
                    </a:solidFill>
                  </a:rPr>
                  <a:t>prioridades</a:t>
                </a:r>
                <a:r>
                  <a:rPr lang="en-US" sz="2800" b="1" dirty="0">
                    <a:solidFill>
                      <a:schemeClr val="accent3"/>
                    </a:solidFill>
                  </a:rPr>
                  <a:t> </a:t>
                </a:r>
                <a:r>
                  <a:rPr lang="en-US" sz="2800" b="1" dirty="0" err="1">
                    <a:solidFill>
                      <a:schemeClr val="accent3"/>
                    </a:solidFill>
                  </a:rPr>
                  <a:t>distintas</a:t>
                </a:r>
                <a:r>
                  <a:rPr lang="en-US" sz="2800" b="1" dirty="0">
                    <a:solidFill>
                      <a:schemeClr val="accent3"/>
                    </a:solidFill>
                  </a:rPr>
                  <a:t> (</a:t>
                </a:r>
                <a:r>
                  <a:rPr lang="en-US" sz="2800" b="1" dirty="0" err="1">
                    <a:solidFill>
                      <a:schemeClr val="accent3"/>
                    </a:solidFill>
                  </a:rPr>
                  <a:t>custos</a:t>
                </a:r>
                <a:r>
                  <a:rPr lang="en-US" sz="2800" b="1" dirty="0">
                    <a:solidFill>
                      <a:schemeClr val="accent3"/>
                    </a:solidFill>
                  </a:rPr>
                  <a:t>!)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considerando</a:t>
                </a:r>
                <a:r>
                  <a:rPr lang="en-US" sz="2800" dirty="0"/>
                  <a:t> as </a:t>
                </a:r>
                <a:r>
                  <a:rPr lang="en-US" sz="2800" dirty="0" err="1"/>
                  <a:t>possíveis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consequências</a:t>
                </a:r>
                <a:endParaRPr lang="en-US" sz="2800" dirty="0"/>
              </a:p>
              <a:p>
                <a:pPr lvl="1"/>
                <a:r>
                  <a:rPr lang="en-US" sz="2400" dirty="0"/>
                  <a:t>Ex: </a:t>
                </a:r>
                <a:r>
                  <a:rPr lang="en-US" sz="2400" dirty="0" err="1"/>
                  <a:t>diagnóstico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negativo</a:t>
                </a:r>
                <a:r>
                  <a:rPr lang="en-US" sz="2400" dirty="0"/>
                  <a:t> para </a:t>
                </a:r>
                <a:r>
                  <a:rPr lang="en-US" sz="2400" dirty="0" err="1"/>
                  <a:t>indivíduo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doente</a:t>
                </a:r>
                <a:endParaRPr lang="pt-BR" sz="24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33" t="-1348" r="-11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CA1406-6C19-4543-AFC9-ECE099C7E894}" type="slidenum">
              <a:rPr lang="nb-NO" smtClean="0"/>
              <a:pPr>
                <a:defRPr/>
              </a:pPr>
              <a:t>29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2923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r>
              <a:rPr lang="pt-BR">
                <a:latin typeface="Calibri" charset="0"/>
              </a:rPr>
              <a:t>Aula de Hoje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600200"/>
            <a:ext cx="8839200" cy="4525963"/>
          </a:xfrm>
        </p:spPr>
        <p:txBody>
          <a:bodyPr lIns="92075" tIns="46038" rIns="92075" bIns="46038"/>
          <a:lstStyle/>
          <a:p>
            <a:r>
              <a:rPr lang="pt-BR" sz="2800" dirty="0">
                <a:latin typeface="Calibri" charset="0"/>
              </a:rPr>
              <a:t>Protocolos para Avalia</a:t>
            </a:r>
            <a:r>
              <a:rPr lang="en-US" sz="2800" dirty="0" err="1">
                <a:latin typeface="Calibri" charset="0"/>
              </a:rPr>
              <a:t>ção</a:t>
            </a:r>
            <a:r>
              <a:rPr lang="en-US" sz="2800" dirty="0">
                <a:latin typeface="Calibri" charset="0"/>
              </a:rPr>
              <a:t> de </a:t>
            </a:r>
            <a:r>
              <a:rPr lang="en-US" sz="2800" dirty="0" err="1">
                <a:latin typeface="Calibri" charset="0"/>
              </a:rPr>
              <a:t>Desempenho</a:t>
            </a:r>
            <a:endParaRPr lang="pt-BR" sz="2800" dirty="0">
              <a:latin typeface="Calibri" charset="0"/>
            </a:endParaRPr>
          </a:p>
          <a:p>
            <a:pPr lvl="1"/>
            <a:r>
              <a:rPr lang="pt-BR" sz="2400" i="1" dirty="0" err="1">
                <a:latin typeface="Calibri" charset="0"/>
              </a:rPr>
              <a:t>Holdout</a:t>
            </a:r>
            <a:endParaRPr lang="pt-BR" sz="2400" i="1" dirty="0">
              <a:latin typeface="Calibri" charset="0"/>
            </a:endParaRPr>
          </a:p>
          <a:p>
            <a:pPr lvl="1"/>
            <a:r>
              <a:rPr lang="pt-BR" sz="2400" i="1" dirty="0" err="1">
                <a:latin typeface="Calibri" charset="0"/>
              </a:rPr>
              <a:t>Random</a:t>
            </a:r>
            <a:r>
              <a:rPr lang="pt-BR" sz="2400" i="1" dirty="0">
                <a:latin typeface="Calibri" charset="0"/>
              </a:rPr>
              <a:t> </a:t>
            </a:r>
            <a:r>
              <a:rPr lang="pt-BR" sz="2400" i="1" dirty="0" err="1">
                <a:latin typeface="Calibri" charset="0"/>
              </a:rPr>
              <a:t>Subsampling</a:t>
            </a:r>
            <a:endParaRPr lang="pt-BR" sz="2400" i="1" dirty="0">
              <a:latin typeface="Calibri" charset="0"/>
            </a:endParaRPr>
          </a:p>
          <a:p>
            <a:pPr lvl="1"/>
            <a:r>
              <a:rPr lang="pt-BR" sz="2400" i="1" dirty="0">
                <a:latin typeface="Calibri" charset="0"/>
              </a:rPr>
              <a:t>Cross-</a:t>
            </a:r>
            <a:r>
              <a:rPr lang="pt-BR" sz="2400" i="1" dirty="0" err="1">
                <a:latin typeface="Calibri" charset="0"/>
              </a:rPr>
              <a:t>Validation</a:t>
            </a:r>
            <a:endParaRPr lang="pt-BR" sz="2400" i="1" dirty="0">
              <a:latin typeface="Calibri" charset="0"/>
            </a:endParaRPr>
          </a:p>
          <a:p>
            <a:pPr lvl="1"/>
            <a:r>
              <a:rPr lang="pt-BR" sz="2400" i="1" dirty="0" err="1">
                <a:latin typeface="Calibri" charset="0"/>
              </a:rPr>
              <a:t>Bootstrap</a:t>
            </a:r>
            <a:endParaRPr lang="pt-BR" sz="2400" i="1" dirty="0">
              <a:latin typeface="Calibri" charset="0"/>
            </a:endParaRPr>
          </a:p>
          <a:p>
            <a:r>
              <a:rPr lang="pt-BR" sz="2800" dirty="0">
                <a:latin typeface="Calibri" charset="0"/>
              </a:rPr>
              <a:t>Medidas para Avalia</a:t>
            </a:r>
            <a:r>
              <a:rPr lang="en-US" sz="2800" dirty="0" err="1">
                <a:latin typeface="Calibri" charset="0"/>
              </a:rPr>
              <a:t>ção</a:t>
            </a:r>
            <a:r>
              <a:rPr lang="en-US" sz="2800" dirty="0">
                <a:latin typeface="Calibri" charset="0"/>
              </a:rPr>
              <a:t> de </a:t>
            </a:r>
            <a:r>
              <a:rPr lang="en-US" sz="2800" dirty="0" err="1">
                <a:latin typeface="Calibri" charset="0"/>
              </a:rPr>
              <a:t>Classificadores</a:t>
            </a:r>
            <a:endParaRPr lang="en-US" sz="2800" dirty="0">
              <a:latin typeface="Calibri" charset="0"/>
            </a:endParaRPr>
          </a:p>
          <a:p>
            <a:pPr lvl="1"/>
            <a:r>
              <a:rPr lang="en-US" sz="2400" dirty="0" err="1">
                <a:latin typeface="Calibri" charset="0"/>
              </a:rPr>
              <a:t>Matriz</a:t>
            </a:r>
            <a:r>
              <a:rPr lang="en-US" sz="2400" dirty="0">
                <a:latin typeface="Calibri" charset="0"/>
              </a:rPr>
              <a:t> de </a:t>
            </a:r>
            <a:r>
              <a:rPr lang="en-US" sz="2400" dirty="0" err="1">
                <a:latin typeface="Calibri" charset="0"/>
              </a:rPr>
              <a:t>Confusão</a:t>
            </a:r>
            <a:endParaRPr lang="en-US" sz="2400" dirty="0">
              <a:latin typeface="Calibri" charset="0"/>
            </a:endParaRPr>
          </a:p>
          <a:p>
            <a:pPr lvl="1"/>
            <a:r>
              <a:rPr lang="en-US" sz="2400" dirty="0" err="1">
                <a:latin typeface="Calibri" charset="0"/>
              </a:rPr>
              <a:t>Curvas</a:t>
            </a:r>
            <a:r>
              <a:rPr lang="en-US" sz="2400" dirty="0">
                <a:latin typeface="Calibri" charset="0"/>
              </a:rPr>
              <a:t> ROC</a:t>
            </a:r>
            <a:endParaRPr lang="pt-BR" sz="2400" dirty="0">
              <a:latin typeface="Calibri" charset="0"/>
            </a:endParaRPr>
          </a:p>
        </p:txBody>
      </p:sp>
      <p:sp>
        <p:nvSpPr>
          <p:cNvPr id="45059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E99C69F8-AC08-8D46-9979-647B8CD2685E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3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Erros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4800" y="1600200"/>
            <a:ext cx="8382000" cy="4756150"/>
          </a:xfrm>
        </p:spPr>
        <p:txBody>
          <a:bodyPr/>
          <a:lstStyle/>
          <a:p>
            <a:r>
              <a:rPr lang="en-US" sz="2800" dirty="0" err="1"/>
              <a:t>Existem</a:t>
            </a:r>
            <a:r>
              <a:rPr lang="en-US" sz="2800" dirty="0"/>
              <a:t> </a:t>
            </a:r>
            <a:r>
              <a:rPr lang="en-US" sz="2800" dirty="0" err="1"/>
              <a:t>dois</a:t>
            </a:r>
            <a:r>
              <a:rPr lang="en-US" sz="2800" dirty="0"/>
              <a:t> </a:t>
            </a:r>
            <a:r>
              <a:rPr lang="en-US" sz="2800" dirty="0" err="1"/>
              <a:t>tipos</a:t>
            </a:r>
            <a:r>
              <a:rPr lang="en-US" sz="2800" dirty="0"/>
              <a:t> de </a:t>
            </a:r>
            <a:r>
              <a:rPr lang="en-US" sz="2800" dirty="0" err="1"/>
              <a:t>erro</a:t>
            </a:r>
            <a:r>
              <a:rPr lang="en-US" sz="2800" dirty="0"/>
              <a:t> </a:t>
            </a:r>
            <a:r>
              <a:rPr lang="en-US" sz="2800" dirty="0" err="1"/>
              <a:t>em</a:t>
            </a:r>
            <a:r>
              <a:rPr lang="en-US" sz="2800" dirty="0"/>
              <a:t> </a:t>
            </a:r>
            <a:r>
              <a:rPr lang="en-US" sz="2800" dirty="0" err="1"/>
              <a:t>classificação</a:t>
            </a:r>
            <a:r>
              <a:rPr lang="en-US" sz="2800" dirty="0"/>
              <a:t> </a:t>
            </a:r>
            <a:r>
              <a:rPr lang="en-US" sz="2800" dirty="0" err="1"/>
              <a:t>binária</a:t>
            </a:r>
            <a:r>
              <a:rPr lang="en-US" sz="2800" dirty="0"/>
              <a:t>:</a:t>
            </a:r>
          </a:p>
          <a:p>
            <a:pPr lvl="1"/>
            <a:r>
              <a:rPr lang="en-US" sz="2400" dirty="0" err="1"/>
              <a:t>Classificar</a:t>
            </a:r>
            <a:r>
              <a:rPr lang="en-US" sz="2400" dirty="0"/>
              <a:t> </a:t>
            </a:r>
            <a:r>
              <a:rPr lang="en-US" sz="2400" dirty="0" err="1"/>
              <a:t>objeto</a:t>
            </a:r>
            <a:r>
              <a:rPr lang="en-US" sz="2400" dirty="0"/>
              <a:t> </a:t>
            </a:r>
            <a:r>
              <a:rPr lang="en-US" sz="2400" dirty="0" err="1"/>
              <a:t>negativo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positivo</a:t>
            </a:r>
            <a:r>
              <a:rPr lang="en-US" sz="2400" dirty="0"/>
              <a:t> </a:t>
            </a:r>
          </a:p>
          <a:p>
            <a:pPr lvl="2"/>
            <a:r>
              <a:rPr lang="en-US" sz="2000" b="1" dirty="0" err="1">
                <a:solidFill>
                  <a:schemeClr val="accent5"/>
                </a:solidFill>
              </a:rPr>
              <a:t>Falso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</a:rPr>
              <a:t>Positivo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r>
              <a:rPr lang="en-US" sz="2000" dirty="0"/>
              <a:t>(FP), </a:t>
            </a:r>
            <a:r>
              <a:rPr lang="en-US" sz="2000" dirty="0" err="1"/>
              <a:t>Alarme</a:t>
            </a:r>
            <a:r>
              <a:rPr lang="en-US" sz="2000" dirty="0"/>
              <a:t> </a:t>
            </a:r>
            <a:r>
              <a:rPr lang="en-US" sz="2000" dirty="0" err="1"/>
              <a:t>Falso</a:t>
            </a:r>
            <a:endParaRPr lang="en-US" sz="2000" dirty="0"/>
          </a:p>
          <a:p>
            <a:pPr lvl="2"/>
            <a:r>
              <a:rPr lang="en-US" sz="2000" dirty="0" err="1"/>
              <a:t>Erro</a:t>
            </a:r>
            <a:r>
              <a:rPr lang="en-US" sz="2000" dirty="0"/>
              <a:t> do </a:t>
            </a:r>
            <a:r>
              <a:rPr lang="en-US" sz="2000" dirty="0" err="1"/>
              <a:t>Tipo</a:t>
            </a:r>
            <a:r>
              <a:rPr lang="en-US" sz="2000" dirty="0"/>
              <a:t> I</a:t>
            </a:r>
          </a:p>
          <a:p>
            <a:pPr lvl="2"/>
            <a:r>
              <a:rPr lang="en-US" sz="2000" dirty="0"/>
              <a:t>Ex: </a:t>
            </a:r>
            <a:r>
              <a:rPr lang="en-US" sz="2000" dirty="0" err="1"/>
              <a:t>paciente</a:t>
            </a:r>
            <a:r>
              <a:rPr lang="en-US" sz="2000" dirty="0"/>
              <a:t> </a:t>
            </a:r>
            <a:r>
              <a:rPr lang="en-US" sz="2000" dirty="0" err="1"/>
              <a:t>diagnosticado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</a:t>
            </a:r>
            <a:r>
              <a:rPr lang="en-US" sz="2000" dirty="0" err="1"/>
              <a:t>doente</a:t>
            </a:r>
            <a:r>
              <a:rPr lang="en-US" sz="2000" dirty="0"/>
              <a:t>, </a:t>
            </a:r>
            <a:r>
              <a:rPr lang="en-US" sz="2000" dirty="0" err="1"/>
              <a:t>embora</a:t>
            </a:r>
            <a:r>
              <a:rPr lang="en-US" sz="2000" dirty="0"/>
              <a:t> </a:t>
            </a:r>
            <a:r>
              <a:rPr lang="en-US" sz="2000" dirty="0" err="1"/>
              <a:t>esteja</a:t>
            </a:r>
            <a:r>
              <a:rPr lang="en-US" sz="2000" dirty="0"/>
              <a:t> </a:t>
            </a:r>
            <a:r>
              <a:rPr lang="en-US" sz="2000" dirty="0" err="1"/>
              <a:t>saudável</a:t>
            </a:r>
            <a:endParaRPr lang="en-US" sz="2000" dirty="0"/>
          </a:p>
          <a:p>
            <a:pPr lvl="2"/>
            <a:endParaRPr lang="en-US" sz="2000" dirty="0"/>
          </a:p>
          <a:p>
            <a:pPr lvl="1"/>
            <a:r>
              <a:rPr lang="en-US" sz="2400" dirty="0" err="1"/>
              <a:t>Classificar</a:t>
            </a:r>
            <a:r>
              <a:rPr lang="en-US" sz="2400" dirty="0"/>
              <a:t> </a:t>
            </a:r>
            <a:r>
              <a:rPr lang="en-US" sz="2400" dirty="0" err="1"/>
              <a:t>objeto</a:t>
            </a:r>
            <a:r>
              <a:rPr lang="en-US" sz="2400" dirty="0"/>
              <a:t> </a:t>
            </a:r>
            <a:r>
              <a:rPr lang="en-US" sz="2400" dirty="0" err="1"/>
              <a:t>positivo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negativo</a:t>
            </a:r>
            <a:r>
              <a:rPr lang="en-US" sz="2400" dirty="0"/>
              <a:t> </a:t>
            </a:r>
          </a:p>
          <a:p>
            <a:pPr lvl="2"/>
            <a:r>
              <a:rPr lang="en-US" sz="2000" b="1" dirty="0" err="1">
                <a:solidFill>
                  <a:srgbClr val="FF0000"/>
                </a:solidFill>
              </a:rPr>
              <a:t>Falso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Negativo</a:t>
            </a:r>
            <a:r>
              <a:rPr lang="en-US" sz="2000" dirty="0"/>
              <a:t> (FN)</a:t>
            </a:r>
          </a:p>
          <a:p>
            <a:pPr lvl="2"/>
            <a:r>
              <a:rPr lang="en-US" sz="2000" dirty="0" err="1"/>
              <a:t>Erro</a:t>
            </a:r>
            <a:r>
              <a:rPr lang="en-US" sz="2000" dirty="0"/>
              <a:t> do </a:t>
            </a:r>
            <a:r>
              <a:rPr lang="en-US" sz="2000" dirty="0" err="1"/>
              <a:t>Tipo</a:t>
            </a:r>
            <a:r>
              <a:rPr lang="en-US" sz="2000" dirty="0"/>
              <a:t> II</a:t>
            </a:r>
          </a:p>
          <a:p>
            <a:pPr lvl="2"/>
            <a:r>
              <a:rPr lang="en-US" sz="2000" dirty="0"/>
              <a:t>Ex: </a:t>
            </a:r>
            <a:r>
              <a:rPr lang="en-US" sz="2000" dirty="0" err="1"/>
              <a:t>paciente</a:t>
            </a:r>
            <a:r>
              <a:rPr lang="en-US" sz="2000" dirty="0"/>
              <a:t> </a:t>
            </a:r>
            <a:r>
              <a:rPr lang="en-US" sz="2000" dirty="0" err="1"/>
              <a:t>diagnosticado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</a:t>
            </a:r>
            <a:r>
              <a:rPr lang="en-US" sz="2000" dirty="0" err="1"/>
              <a:t>saudável</a:t>
            </a:r>
            <a:r>
              <a:rPr lang="en-US" sz="2000" dirty="0"/>
              <a:t>, mas </a:t>
            </a:r>
            <a:r>
              <a:rPr lang="en-US" sz="2000" dirty="0" err="1"/>
              <a:t>está</a:t>
            </a:r>
            <a:r>
              <a:rPr lang="en-US" sz="2000" dirty="0"/>
              <a:t> </a:t>
            </a:r>
            <a:r>
              <a:rPr lang="en-US" sz="2000" dirty="0" err="1"/>
              <a:t>doente</a:t>
            </a:r>
            <a:endParaRPr lang="en-US" sz="2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CA1406-6C19-4543-AFC9-ECE099C7E894}" type="slidenum">
              <a:rPr lang="nb-NO" smtClean="0"/>
              <a:pPr>
                <a:defRPr/>
              </a:pPr>
              <a:t>30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120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</a:t>
            </a:r>
            <a:r>
              <a:rPr lang="pt-BR" dirty="0" err="1"/>
              <a:t>Confus</a:t>
            </a:r>
            <a:r>
              <a:rPr lang="en-US" dirty="0" err="1"/>
              <a:t>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4800" y="1600200"/>
            <a:ext cx="8382000" cy="4756150"/>
          </a:xfrm>
        </p:spPr>
        <p:txBody>
          <a:bodyPr/>
          <a:lstStyle/>
          <a:p>
            <a:r>
              <a:rPr lang="en-US" sz="2800" dirty="0" err="1"/>
              <a:t>Também</a:t>
            </a:r>
            <a:r>
              <a:rPr lang="en-US" sz="2800" dirty="0"/>
              <a:t> </a:t>
            </a:r>
            <a:r>
              <a:rPr lang="en-US" sz="2800" dirty="0" err="1"/>
              <a:t>chamada</a:t>
            </a:r>
            <a:r>
              <a:rPr lang="en-US" sz="2800" dirty="0"/>
              <a:t> de </a:t>
            </a:r>
            <a:r>
              <a:rPr lang="en-US" sz="2800" b="1" dirty="0" err="1"/>
              <a:t>Tabela</a:t>
            </a:r>
            <a:r>
              <a:rPr lang="en-US" sz="2800" b="1" dirty="0"/>
              <a:t> de </a:t>
            </a:r>
            <a:r>
              <a:rPr lang="en-US" sz="2800" b="1" dirty="0" err="1"/>
              <a:t>Contingência</a:t>
            </a:r>
            <a:endParaRPr lang="en-US" sz="2800" b="1" dirty="0"/>
          </a:p>
          <a:p>
            <a:pPr lvl="1"/>
            <a:r>
              <a:rPr lang="en-US" sz="2400" dirty="0" err="1"/>
              <a:t>Permite</a:t>
            </a:r>
            <a:r>
              <a:rPr lang="en-US" sz="2400" dirty="0"/>
              <a:t> a </a:t>
            </a:r>
            <a:r>
              <a:rPr lang="en-US" sz="2400" dirty="0" err="1"/>
              <a:t>extração</a:t>
            </a:r>
            <a:r>
              <a:rPr lang="en-US" sz="2400" dirty="0"/>
              <a:t> de </a:t>
            </a:r>
            <a:r>
              <a:rPr lang="en-US" sz="2400" b="1" dirty="0" err="1">
                <a:solidFill>
                  <a:srgbClr val="FF0000"/>
                </a:solidFill>
              </a:rPr>
              <a:t>diversas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medidas</a:t>
            </a:r>
            <a:r>
              <a:rPr lang="en-US" sz="2400" dirty="0"/>
              <a:t> de </a:t>
            </a:r>
            <a:r>
              <a:rPr lang="en-US" sz="2400" dirty="0" err="1"/>
              <a:t>desempenho</a:t>
            </a:r>
            <a:r>
              <a:rPr lang="en-US" sz="2400" dirty="0"/>
              <a:t> </a:t>
            </a:r>
            <a:r>
              <a:rPr lang="en-US" sz="2400" dirty="0" err="1"/>
              <a:t>preditivo</a:t>
            </a:r>
            <a:endParaRPr lang="en-US" sz="2400" dirty="0"/>
          </a:p>
          <a:p>
            <a:pPr lvl="1"/>
            <a:r>
              <a:rPr lang="en-US" sz="2400" dirty="0" err="1"/>
              <a:t>Pode</a:t>
            </a:r>
            <a:r>
              <a:rPr lang="en-US" sz="2400" dirty="0"/>
              <a:t> </a:t>
            </a:r>
            <a:r>
              <a:rPr lang="en-US" sz="2400" dirty="0" err="1"/>
              <a:t>ser</a:t>
            </a:r>
            <a:r>
              <a:rPr lang="en-US" sz="2400" dirty="0"/>
              <a:t> </a:t>
            </a:r>
            <a:r>
              <a:rPr lang="en-US" sz="2400" dirty="0" err="1"/>
              <a:t>utilizada</a:t>
            </a:r>
            <a:r>
              <a:rPr lang="en-US" sz="2400" dirty="0"/>
              <a:t> para </a:t>
            </a:r>
            <a:r>
              <a:rPr lang="en-US" sz="2400" dirty="0" err="1"/>
              <a:t>distinguir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tipos</a:t>
            </a:r>
            <a:r>
              <a:rPr lang="en-US" sz="2400" dirty="0"/>
              <a:t> de </a:t>
            </a:r>
            <a:r>
              <a:rPr lang="en-US" sz="2400" dirty="0" err="1"/>
              <a:t>erros</a:t>
            </a:r>
            <a:endParaRPr lang="en-US" sz="2400" dirty="0"/>
          </a:p>
          <a:p>
            <a:pPr lvl="1"/>
            <a:r>
              <a:rPr lang="en-US" sz="2400" dirty="0" err="1"/>
              <a:t>Pode</a:t>
            </a:r>
            <a:r>
              <a:rPr lang="en-US" sz="2400" dirty="0"/>
              <a:t> </a:t>
            </a:r>
            <a:r>
              <a:rPr lang="en-US" sz="2400" dirty="0" err="1"/>
              <a:t>ser</a:t>
            </a:r>
            <a:r>
              <a:rPr lang="en-US" sz="2400" dirty="0"/>
              <a:t> </a:t>
            </a:r>
            <a:r>
              <a:rPr lang="en-US" sz="2400" dirty="0" err="1"/>
              <a:t>utilizada</a:t>
            </a:r>
            <a:r>
              <a:rPr lang="en-US" sz="2400" dirty="0"/>
              <a:t> para </a:t>
            </a:r>
            <a:r>
              <a:rPr lang="en-US" sz="2400" dirty="0" err="1"/>
              <a:t>problemas</a:t>
            </a:r>
            <a:r>
              <a:rPr lang="en-US" sz="2400" dirty="0"/>
              <a:t> </a:t>
            </a:r>
            <a:r>
              <a:rPr lang="en-US" sz="2400" dirty="0" err="1"/>
              <a:t>binários</a:t>
            </a:r>
            <a:r>
              <a:rPr lang="en-US" sz="2400" dirty="0"/>
              <a:t> </a:t>
            </a:r>
            <a:r>
              <a:rPr lang="en-US" sz="2400" dirty="0" err="1"/>
              <a:t>ou</a:t>
            </a:r>
            <a:r>
              <a:rPr lang="en-US" sz="2400" dirty="0"/>
              <a:t> multi-</a:t>
            </a:r>
            <a:r>
              <a:rPr lang="en-US" sz="2400" dirty="0" err="1"/>
              <a:t>classe</a:t>
            </a:r>
            <a:endParaRPr lang="en-US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CA1406-6C19-4543-AFC9-ECE099C7E894}" type="slidenum">
              <a:rPr lang="nb-NO" smtClean="0"/>
              <a:pPr>
                <a:defRPr/>
              </a:pPr>
              <a:t>31</a:t>
            </a:fld>
            <a:endParaRPr lang="nb-NO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575537"/>
              </p:ext>
            </p:extLst>
          </p:nvPr>
        </p:nvGraphicFramePr>
        <p:xfrm>
          <a:off x="1514856" y="42672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  <a:p>
                      <a:pPr algn="ctr"/>
                      <a:r>
                        <a:rPr lang="pt-BR" dirty="0"/>
                        <a:t>Prevista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 Verdadeira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B</a:t>
                      </a:r>
                      <a:endParaRPr lang="pt-BR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B</a:t>
                      </a:r>
                      <a:endParaRPr lang="pt-BR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94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</a:t>
            </a:r>
            <a:r>
              <a:rPr lang="pt-BR" dirty="0" err="1"/>
              <a:t>Confus</a:t>
            </a:r>
            <a:r>
              <a:rPr lang="en-US" dirty="0" err="1"/>
              <a:t>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4800" y="1600200"/>
            <a:ext cx="8382000" cy="4756150"/>
          </a:xfrm>
        </p:spPr>
        <p:txBody>
          <a:bodyPr/>
          <a:lstStyle/>
          <a:p>
            <a:r>
              <a:rPr lang="en-US" sz="2800" dirty="0" err="1"/>
              <a:t>Também</a:t>
            </a:r>
            <a:r>
              <a:rPr lang="en-US" sz="2800" dirty="0"/>
              <a:t> </a:t>
            </a:r>
            <a:r>
              <a:rPr lang="en-US" sz="2800" dirty="0" err="1"/>
              <a:t>chamada</a:t>
            </a:r>
            <a:r>
              <a:rPr lang="en-US" sz="2800" dirty="0"/>
              <a:t> de </a:t>
            </a:r>
            <a:r>
              <a:rPr lang="en-US" sz="2800" b="1" dirty="0" err="1"/>
              <a:t>Tabela</a:t>
            </a:r>
            <a:r>
              <a:rPr lang="en-US" sz="2800" b="1" dirty="0"/>
              <a:t> de </a:t>
            </a:r>
            <a:r>
              <a:rPr lang="en-US" sz="2800" b="1" dirty="0" err="1"/>
              <a:t>Contingência</a:t>
            </a:r>
            <a:endParaRPr lang="en-US" sz="2800" b="1" dirty="0"/>
          </a:p>
          <a:p>
            <a:pPr lvl="1"/>
            <a:r>
              <a:rPr lang="en-US" sz="2400" dirty="0" err="1"/>
              <a:t>Permite</a:t>
            </a:r>
            <a:r>
              <a:rPr lang="en-US" sz="2400" dirty="0"/>
              <a:t> a </a:t>
            </a:r>
            <a:r>
              <a:rPr lang="en-US" sz="2400" dirty="0" err="1"/>
              <a:t>extração</a:t>
            </a:r>
            <a:r>
              <a:rPr lang="en-US" sz="2400" dirty="0"/>
              <a:t> de </a:t>
            </a:r>
            <a:r>
              <a:rPr lang="en-US" sz="2400" b="1" dirty="0" err="1">
                <a:solidFill>
                  <a:srgbClr val="FF0000"/>
                </a:solidFill>
              </a:rPr>
              <a:t>diversas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medidas</a:t>
            </a:r>
            <a:r>
              <a:rPr lang="en-US" sz="2400" dirty="0"/>
              <a:t> de </a:t>
            </a:r>
            <a:r>
              <a:rPr lang="en-US" sz="2400" dirty="0" err="1"/>
              <a:t>desempenho</a:t>
            </a:r>
            <a:r>
              <a:rPr lang="en-US" sz="2400" dirty="0"/>
              <a:t> </a:t>
            </a:r>
            <a:r>
              <a:rPr lang="en-US" sz="2400" dirty="0" err="1"/>
              <a:t>preditivo</a:t>
            </a:r>
            <a:endParaRPr lang="en-US" sz="2400" dirty="0"/>
          </a:p>
          <a:p>
            <a:pPr lvl="1"/>
            <a:r>
              <a:rPr lang="en-US" sz="2400" dirty="0" err="1"/>
              <a:t>Pode</a:t>
            </a:r>
            <a:r>
              <a:rPr lang="en-US" sz="2400" dirty="0"/>
              <a:t> </a:t>
            </a:r>
            <a:r>
              <a:rPr lang="en-US" sz="2400" dirty="0" err="1"/>
              <a:t>ser</a:t>
            </a:r>
            <a:r>
              <a:rPr lang="en-US" sz="2400" dirty="0"/>
              <a:t> </a:t>
            </a:r>
            <a:r>
              <a:rPr lang="en-US" sz="2400" dirty="0" err="1"/>
              <a:t>utilizada</a:t>
            </a:r>
            <a:r>
              <a:rPr lang="en-US" sz="2400" dirty="0"/>
              <a:t> para </a:t>
            </a:r>
            <a:r>
              <a:rPr lang="en-US" sz="2400" dirty="0" err="1"/>
              <a:t>distinguir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tipos</a:t>
            </a:r>
            <a:r>
              <a:rPr lang="en-US" sz="2400" dirty="0"/>
              <a:t> de </a:t>
            </a:r>
            <a:r>
              <a:rPr lang="en-US" sz="2400" dirty="0" err="1"/>
              <a:t>erros</a:t>
            </a:r>
            <a:endParaRPr lang="en-US" sz="2400" dirty="0"/>
          </a:p>
          <a:p>
            <a:pPr lvl="1"/>
            <a:r>
              <a:rPr lang="en-US" sz="2400" dirty="0" err="1"/>
              <a:t>Pode</a:t>
            </a:r>
            <a:r>
              <a:rPr lang="en-US" sz="2400" dirty="0"/>
              <a:t> </a:t>
            </a:r>
            <a:r>
              <a:rPr lang="en-US" sz="2400" dirty="0" err="1"/>
              <a:t>ser</a:t>
            </a:r>
            <a:r>
              <a:rPr lang="en-US" sz="2400" dirty="0"/>
              <a:t> </a:t>
            </a:r>
            <a:r>
              <a:rPr lang="en-US" sz="2400" dirty="0" err="1"/>
              <a:t>utilizada</a:t>
            </a:r>
            <a:r>
              <a:rPr lang="en-US" sz="2400" dirty="0"/>
              <a:t> para </a:t>
            </a:r>
            <a:r>
              <a:rPr lang="en-US" sz="2400" dirty="0" err="1"/>
              <a:t>problemas</a:t>
            </a:r>
            <a:r>
              <a:rPr lang="en-US" sz="2400" dirty="0"/>
              <a:t> </a:t>
            </a:r>
            <a:r>
              <a:rPr lang="en-US" sz="2400" dirty="0" err="1"/>
              <a:t>binários</a:t>
            </a:r>
            <a:r>
              <a:rPr lang="en-US" sz="2400" dirty="0"/>
              <a:t> </a:t>
            </a:r>
            <a:r>
              <a:rPr lang="en-US" sz="2400" dirty="0" err="1"/>
              <a:t>ou</a:t>
            </a:r>
            <a:r>
              <a:rPr lang="en-US" sz="2400" dirty="0"/>
              <a:t> multi-</a:t>
            </a:r>
            <a:r>
              <a:rPr lang="en-US" sz="2400" dirty="0" err="1"/>
              <a:t>classe</a:t>
            </a:r>
            <a:endParaRPr lang="en-US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CA1406-6C19-4543-AFC9-ECE099C7E894}" type="slidenum">
              <a:rPr lang="nb-NO" smtClean="0"/>
              <a:pPr>
                <a:defRPr/>
              </a:pPr>
              <a:t>32</a:t>
            </a:fld>
            <a:endParaRPr lang="nb-NO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575537"/>
              </p:ext>
            </p:extLst>
          </p:nvPr>
        </p:nvGraphicFramePr>
        <p:xfrm>
          <a:off x="1514856" y="42672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  <a:p>
                      <a:pPr algn="ctr"/>
                      <a:r>
                        <a:rPr lang="pt-BR" dirty="0"/>
                        <a:t>Prevista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 Verdadeira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B</a:t>
                      </a:r>
                      <a:endParaRPr lang="pt-BR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B</a:t>
                      </a:r>
                      <a:endParaRPr lang="pt-BR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tângulo 5"/>
          <p:cNvSpPr/>
          <p:nvPr/>
        </p:nvSpPr>
        <p:spPr>
          <a:xfrm>
            <a:off x="3048000" y="5003800"/>
            <a:ext cx="1524000" cy="381000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4572000" y="5375656"/>
            <a:ext cx="1524000" cy="381000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6082284" y="5740400"/>
            <a:ext cx="1524000" cy="381000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590800" y="6198225"/>
            <a:ext cx="3615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alibri" charset="0"/>
                <a:ea typeface="Calibri" charset="0"/>
                <a:cs typeface="Calibri" charset="0"/>
              </a:rPr>
              <a:t>Diagonal principal: acertos!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645746" y="6238557"/>
            <a:ext cx="3505200" cy="381000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6474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</a:t>
            </a:r>
            <a:r>
              <a:rPr lang="pt-BR" dirty="0" err="1"/>
              <a:t>Confus</a:t>
            </a:r>
            <a:r>
              <a:rPr lang="en-US" dirty="0" err="1"/>
              <a:t>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4800" y="1600200"/>
            <a:ext cx="8382000" cy="4756150"/>
          </a:xfrm>
        </p:spPr>
        <p:txBody>
          <a:bodyPr/>
          <a:lstStyle/>
          <a:p>
            <a:r>
              <a:rPr lang="en-US" sz="2800" dirty="0" err="1"/>
              <a:t>Também</a:t>
            </a:r>
            <a:r>
              <a:rPr lang="en-US" sz="2800" dirty="0"/>
              <a:t> </a:t>
            </a:r>
            <a:r>
              <a:rPr lang="en-US" sz="2800" dirty="0" err="1"/>
              <a:t>chamada</a:t>
            </a:r>
            <a:r>
              <a:rPr lang="en-US" sz="2800" dirty="0"/>
              <a:t> de </a:t>
            </a:r>
            <a:r>
              <a:rPr lang="en-US" sz="2800" b="1" dirty="0" err="1"/>
              <a:t>Tabela</a:t>
            </a:r>
            <a:r>
              <a:rPr lang="en-US" sz="2800" b="1" dirty="0"/>
              <a:t> de </a:t>
            </a:r>
            <a:r>
              <a:rPr lang="en-US" sz="2800" b="1" dirty="0" err="1"/>
              <a:t>Contingência</a:t>
            </a:r>
            <a:endParaRPr lang="en-US" sz="2800" b="1" dirty="0"/>
          </a:p>
          <a:p>
            <a:pPr lvl="1"/>
            <a:r>
              <a:rPr lang="en-US" sz="2400" dirty="0" err="1"/>
              <a:t>Permite</a:t>
            </a:r>
            <a:r>
              <a:rPr lang="en-US" sz="2400" dirty="0"/>
              <a:t> a </a:t>
            </a:r>
            <a:r>
              <a:rPr lang="en-US" sz="2400" dirty="0" err="1"/>
              <a:t>extração</a:t>
            </a:r>
            <a:r>
              <a:rPr lang="en-US" sz="2400" dirty="0"/>
              <a:t> de </a:t>
            </a:r>
            <a:r>
              <a:rPr lang="en-US" sz="2400" b="1" dirty="0" err="1">
                <a:solidFill>
                  <a:srgbClr val="FF0000"/>
                </a:solidFill>
              </a:rPr>
              <a:t>diversas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medidas</a:t>
            </a:r>
            <a:r>
              <a:rPr lang="en-US" sz="2400" dirty="0"/>
              <a:t> de </a:t>
            </a:r>
            <a:r>
              <a:rPr lang="en-US" sz="2400" dirty="0" err="1"/>
              <a:t>desempenho</a:t>
            </a:r>
            <a:r>
              <a:rPr lang="en-US" sz="2400" dirty="0"/>
              <a:t> </a:t>
            </a:r>
            <a:r>
              <a:rPr lang="en-US" sz="2400" dirty="0" err="1"/>
              <a:t>preditivo</a:t>
            </a:r>
            <a:endParaRPr lang="en-US" sz="2400" dirty="0"/>
          </a:p>
          <a:p>
            <a:pPr lvl="1"/>
            <a:r>
              <a:rPr lang="en-US" sz="2400" dirty="0" err="1"/>
              <a:t>Pode</a:t>
            </a:r>
            <a:r>
              <a:rPr lang="en-US" sz="2400" dirty="0"/>
              <a:t> </a:t>
            </a:r>
            <a:r>
              <a:rPr lang="en-US" sz="2400" dirty="0" err="1"/>
              <a:t>ser</a:t>
            </a:r>
            <a:r>
              <a:rPr lang="en-US" sz="2400" dirty="0"/>
              <a:t> </a:t>
            </a:r>
            <a:r>
              <a:rPr lang="en-US" sz="2400" dirty="0" err="1"/>
              <a:t>utilizada</a:t>
            </a:r>
            <a:r>
              <a:rPr lang="en-US" sz="2400" dirty="0"/>
              <a:t> para </a:t>
            </a:r>
            <a:r>
              <a:rPr lang="en-US" sz="2400" dirty="0" err="1"/>
              <a:t>distinguir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tipos</a:t>
            </a:r>
            <a:r>
              <a:rPr lang="en-US" sz="2400" dirty="0"/>
              <a:t> de </a:t>
            </a:r>
            <a:r>
              <a:rPr lang="en-US" sz="2400" dirty="0" err="1"/>
              <a:t>erros</a:t>
            </a:r>
            <a:endParaRPr lang="en-US" sz="2400" dirty="0"/>
          </a:p>
          <a:p>
            <a:pPr lvl="1"/>
            <a:r>
              <a:rPr lang="en-US" sz="2400" dirty="0" err="1"/>
              <a:t>Pode</a:t>
            </a:r>
            <a:r>
              <a:rPr lang="en-US" sz="2400" dirty="0"/>
              <a:t> </a:t>
            </a:r>
            <a:r>
              <a:rPr lang="en-US" sz="2400" dirty="0" err="1"/>
              <a:t>ser</a:t>
            </a:r>
            <a:r>
              <a:rPr lang="en-US" sz="2400" dirty="0"/>
              <a:t> </a:t>
            </a:r>
            <a:r>
              <a:rPr lang="en-US" sz="2400" dirty="0" err="1"/>
              <a:t>utilizada</a:t>
            </a:r>
            <a:r>
              <a:rPr lang="en-US" sz="2400" dirty="0"/>
              <a:t> para </a:t>
            </a:r>
            <a:r>
              <a:rPr lang="en-US" sz="2400" dirty="0" err="1"/>
              <a:t>problemas</a:t>
            </a:r>
            <a:r>
              <a:rPr lang="en-US" sz="2400" dirty="0"/>
              <a:t> </a:t>
            </a:r>
            <a:r>
              <a:rPr lang="en-US" sz="2400" dirty="0" err="1"/>
              <a:t>binários</a:t>
            </a:r>
            <a:r>
              <a:rPr lang="en-US" sz="2400" dirty="0"/>
              <a:t> </a:t>
            </a:r>
            <a:r>
              <a:rPr lang="en-US" sz="2400" dirty="0" err="1"/>
              <a:t>ou</a:t>
            </a:r>
            <a:r>
              <a:rPr lang="en-US" sz="2400" dirty="0"/>
              <a:t> multi-</a:t>
            </a:r>
            <a:r>
              <a:rPr lang="en-US" sz="2400" dirty="0" err="1"/>
              <a:t>classe</a:t>
            </a:r>
            <a:endParaRPr lang="en-US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CA1406-6C19-4543-AFC9-ECE099C7E894}" type="slidenum">
              <a:rPr lang="nb-NO" smtClean="0"/>
              <a:pPr>
                <a:defRPr/>
              </a:pPr>
              <a:t>33</a:t>
            </a:fld>
            <a:endParaRPr lang="nb-NO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575537"/>
              </p:ext>
            </p:extLst>
          </p:nvPr>
        </p:nvGraphicFramePr>
        <p:xfrm>
          <a:off x="1514856" y="42672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  <a:p>
                      <a:pPr algn="ctr"/>
                      <a:r>
                        <a:rPr lang="pt-BR" dirty="0"/>
                        <a:t>Prevista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 Verdadeira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B</a:t>
                      </a:r>
                      <a:endParaRPr lang="pt-BR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B</a:t>
                      </a:r>
                      <a:endParaRPr lang="pt-BR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tângulo 5"/>
          <p:cNvSpPr/>
          <p:nvPr/>
        </p:nvSpPr>
        <p:spPr>
          <a:xfrm>
            <a:off x="3039618" y="5379720"/>
            <a:ext cx="1524000" cy="38100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4546092" y="5003800"/>
            <a:ext cx="1524000" cy="38100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3037332" y="5749544"/>
            <a:ext cx="1524000" cy="38100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784468" y="6198225"/>
            <a:ext cx="5227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alibri" charset="0"/>
                <a:ea typeface="Calibri" charset="0"/>
                <a:cs typeface="Calibri" charset="0"/>
              </a:rPr>
              <a:t>Valores fora da diagonal principal: erros!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784468" y="6204262"/>
            <a:ext cx="5149732" cy="455627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4561332" y="5746496"/>
            <a:ext cx="1524000" cy="38100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6080760" y="5389880"/>
            <a:ext cx="1513332" cy="38100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6070092" y="5003800"/>
            <a:ext cx="1524000" cy="38100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232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 de </a:t>
            </a:r>
            <a:r>
              <a:rPr lang="pt-BR" dirty="0" err="1"/>
              <a:t>Confus</a:t>
            </a:r>
            <a:r>
              <a:rPr lang="en-US" dirty="0" err="1"/>
              <a:t>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4800" y="1600200"/>
            <a:ext cx="8382000" cy="4756150"/>
          </a:xfrm>
        </p:spPr>
        <p:txBody>
          <a:bodyPr/>
          <a:lstStyle/>
          <a:p>
            <a:r>
              <a:rPr lang="en-US" sz="2800" dirty="0" err="1"/>
              <a:t>Também</a:t>
            </a:r>
            <a:r>
              <a:rPr lang="en-US" sz="2800" dirty="0"/>
              <a:t> </a:t>
            </a:r>
            <a:r>
              <a:rPr lang="en-US" sz="2800" dirty="0" err="1"/>
              <a:t>chamada</a:t>
            </a:r>
            <a:r>
              <a:rPr lang="en-US" sz="2800" dirty="0"/>
              <a:t> de </a:t>
            </a:r>
            <a:r>
              <a:rPr lang="en-US" sz="2800" b="1" dirty="0" err="1"/>
              <a:t>Tabela</a:t>
            </a:r>
            <a:r>
              <a:rPr lang="en-US" sz="2800" b="1" dirty="0"/>
              <a:t> de </a:t>
            </a:r>
            <a:r>
              <a:rPr lang="en-US" sz="2800" b="1" dirty="0" err="1"/>
              <a:t>Contingência</a:t>
            </a:r>
            <a:endParaRPr lang="en-US" sz="2800" b="1" dirty="0"/>
          </a:p>
          <a:p>
            <a:pPr lvl="1"/>
            <a:r>
              <a:rPr lang="en-US" sz="2400" dirty="0" err="1"/>
              <a:t>Permite</a:t>
            </a:r>
            <a:r>
              <a:rPr lang="en-US" sz="2400" dirty="0"/>
              <a:t> a </a:t>
            </a:r>
            <a:r>
              <a:rPr lang="en-US" sz="2400" dirty="0" err="1"/>
              <a:t>extração</a:t>
            </a:r>
            <a:r>
              <a:rPr lang="en-US" sz="2400" dirty="0"/>
              <a:t> de </a:t>
            </a:r>
            <a:r>
              <a:rPr lang="en-US" sz="2400" b="1" dirty="0" err="1">
                <a:solidFill>
                  <a:srgbClr val="FF0000"/>
                </a:solidFill>
              </a:rPr>
              <a:t>diversas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medidas</a:t>
            </a:r>
            <a:r>
              <a:rPr lang="en-US" sz="2400" dirty="0"/>
              <a:t> de </a:t>
            </a:r>
            <a:r>
              <a:rPr lang="en-US" sz="2400" dirty="0" err="1"/>
              <a:t>desempenho</a:t>
            </a:r>
            <a:r>
              <a:rPr lang="en-US" sz="2400" dirty="0"/>
              <a:t> </a:t>
            </a:r>
            <a:r>
              <a:rPr lang="en-US" sz="2400" dirty="0" err="1"/>
              <a:t>preditivo</a:t>
            </a:r>
            <a:endParaRPr lang="en-US" sz="2400" dirty="0"/>
          </a:p>
          <a:p>
            <a:pPr lvl="1"/>
            <a:r>
              <a:rPr lang="en-US" sz="2400" dirty="0" err="1"/>
              <a:t>Pode</a:t>
            </a:r>
            <a:r>
              <a:rPr lang="en-US" sz="2400" dirty="0"/>
              <a:t> </a:t>
            </a:r>
            <a:r>
              <a:rPr lang="en-US" sz="2400" dirty="0" err="1"/>
              <a:t>ser</a:t>
            </a:r>
            <a:r>
              <a:rPr lang="en-US" sz="2400" dirty="0"/>
              <a:t> </a:t>
            </a:r>
            <a:r>
              <a:rPr lang="en-US" sz="2400" dirty="0" err="1"/>
              <a:t>utilizada</a:t>
            </a:r>
            <a:r>
              <a:rPr lang="en-US" sz="2400" dirty="0"/>
              <a:t> para </a:t>
            </a:r>
            <a:r>
              <a:rPr lang="en-US" sz="2400" dirty="0" err="1"/>
              <a:t>distinguir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tipos</a:t>
            </a:r>
            <a:r>
              <a:rPr lang="en-US" sz="2400" dirty="0"/>
              <a:t> de </a:t>
            </a:r>
            <a:r>
              <a:rPr lang="en-US" sz="2400" dirty="0" err="1"/>
              <a:t>erros</a:t>
            </a:r>
            <a:endParaRPr lang="en-US" sz="2400" dirty="0"/>
          </a:p>
          <a:p>
            <a:pPr lvl="1"/>
            <a:r>
              <a:rPr lang="en-US" sz="2400" dirty="0" err="1"/>
              <a:t>Pode</a:t>
            </a:r>
            <a:r>
              <a:rPr lang="en-US" sz="2400" dirty="0"/>
              <a:t> </a:t>
            </a:r>
            <a:r>
              <a:rPr lang="en-US" sz="2400" dirty="0" err="1"/>
              <a:t>ser</a:t>
            </a:r>
            <a:r>
              <a:rPr lang="en-US" sz="2400" dirty="0"/>
              <a:t> </a:t>
            </a:r>
            <a:r>
              <a:rPr lang="en-US" sz="2400" dirty="0" err="1"/>
              <a:t>utilizada</a:t>
            </a:r>
            <a:r>
              <a:rPr lang="en-US" sz="2400" dirty="0"/>
              <a:t> para </a:t>
            </a:r>
            <a:r>
              <a:rPr lang="en-US" sz="2400" dirty="0" err="1"/>
              <a:t>problemas</a:t>
            </a:r>
            <a:r>
              <a:rPr lang="en-US" sz="2400" dirty="0"/>
              <a:t> </a:t>
            </a:r>
            <a:r>
              <a:rPr lang="en-US" sz="2400" dirty="0" err="1"/>
              <a:t>binários</a:t>
            </a:r>
            <a:r>
              <a:rPr lang="en-US" sz="2400" dirty="0"/>
              <a:t> </a:t>
            </a:r>
            <a:r>
              <a:rPr lang="en-US" sz="2400" dirty="0" err="1"/>
              <a:t>ou</a:t>
            </a:r>
            <a:r>
              <a:rPr lang="en-US" sz="2400" dirty="0"/>
              <a:t> multi-</a:t>
            </a:r>
            <a:r>
              <a:rPr lang="en-US" sz="2400" dirty="0" err="1"/>
              <a:t>classe</a:t>
            </a:r>
            <a:endParaRPr lang="en-US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CA1406-6C19-4543-AFC9-ECE099C7E894}" type="slidenum">
              <a:rPr lang="nb-NO" smtClean="0"/>
              <a:pPr>
                <a:defRPr/>
              </a:pPr>
              <a:t>34</a:t>
            </a:fld>
            <a:endParaRPr lang="nb-NO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575537"/>
              </p:ext>
            </p:extLst>
          </p:nvPr>
        </p:nvGraphicFramePr>
        <p:xfrm>
          <a:off x="1514856" y="42672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  <a:p>
                      <a:pPr algn="ctr"/>
                      <a:r>
                        <a:rPr lang="pt-BR" dirty="0"/>
                        <a:t>Prevista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 Verdadeira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B</a:t>
                      </a:r>
                      <a:endParaRPr lang="pt-BR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B</a:t>
                      </a:r>
                      <a:endParaRPr lang="pt-BR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1409174" y="6272525"/>
            <a:ext cx="1332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Calibri" charset="0"/>
                <a:ea typeface="Calibri" charset="0"/>
                <a:cs typeface="Calibri" charset="0"/>
              </a:rPr>
              <a:t>Acur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ácia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:</a:t>
            </a:r>
            <a:endParaRPr lang="pt-BR" dirty="0"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6180021" y="6372427"/>
                <a:ext cx="1477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charset="0"/>
                      </a:rPr>
                      <m:t>=0.85</m:t>
                    </m:r>
                  </m:oMath>
                </a14:m>
                <a:r>
                  <a:rPr lang="pt-BR" sz="1800" dirty="0"/>
                  <a:t> ou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charset="0"/>
                      </a:rPr>
                      <m:t>85%</m:t>
                    </m:r>
                  </m:oMath>
                </a14:m>
                <a:endParaRPr lang="pt-BR" sz="1800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021" y="6372427"/>
                <a:ext cx="1477969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3306" t="-28261" r="-6198" b="-5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2842941" y="6199464"/>
                <a:ext cx="2499402" cy="622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charset="0"/>
                            </a:rPr>
                            <m:t>25+40+20</m:t>
                          </m:r>
                        </m:num>
                        <m:den>
                          <m:r>
                            <a:rPr lang="en-US" sz="1800" i="1">
                              <a:latin typeface="Cambria Math" charset="0"/>
                            </a:rPr>
                            <m:t>25+40+20+10+5</m:t>
                          </m:r>
                        </m:den>
                      </m:f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941" y="6199464"/>
                <a:ext cx="2499402" cy="6229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5282154" y="6194203"/>
                <a:ext cx="864339" cy="61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charset="0"/>
                            </a:rPr>
                            <m:t>85</m:t>
                          </m:r>
                        </m:num>
                        <m:den>
                          <m:r>
                            <a:rPr lang="en-US" sz="1800" i="1">
                              <a:latin typeface="Cambria Math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154" y="6194203"/>
                <a:ext cx="864339" cy="61831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9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dirty="0">
                <a:cs typeface="+mj-cs"/>
              </a:rPr>
              <a:t>Matriz de </a:t>
            </a:r>
            <a:r>
              <a:rPr lang="pt-BR" dirty="0" err="1">
                <a:cs typeface="+mj-cs"/>
              </a:rPr>
              <a:t>Confus</a:t>
            </a:r>
            <a:r>
              <a:rPr lang="en-US" dirty="0" err="1">
                <a:cs typeface="+mj-cs"/>
              </a:rPr>
              <a:t>ão</a:t>
            </a:r>
            <a:r>
              <a:rPr lang="en-US" dirty="0">
                <a:cs typeface="+mj-cs"/>
              </a:rPr>
              <a:t> </a:t>
            </a:r>
            <a:r>
              <a:rPr lang="en-US" dirty="0" err="1">
                <a:cs typeface="+mj-cs"/>
              </a:rPr>
              <a:t>Binária</a:t>
            </a:r>
            <a:endParaRPr lang="pt-BR" dirty="0">
              <a:cs typeface="+mj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E82FB0-8004-4E4A-BCC4-1A8704BD101A}" type="slidenum">
              <a:rPr lang="pt-BR"/>
              <a:pPr>
                <a:defRPr/>
              </a:pPr>
              <a:t>35</a:t>
            </a:fld>
            <a:endParaRPr lang="pt-BR"/>
          </a:p>
        </p:txBody>
      </p:sp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173736"/>
              </p:ext>
            </p:extLst>
          </p:nvPr>
        </p:nvGraphicFramePr>
        <p:xfrm>
          <a:off x="2057400" y="1600200"/>
          <a:ext cx="4572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  <a:p>
                      <a:pPr algn="ctr"/>
                      <a:r>
                        <a:rPr lang="pt-BR" dirty="0"/>
                        <a:t>Prevista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 Verdadeira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19693"/>
              </p:ext>
            </p:extLst>
          </p:nvPr>
        </p:nvGraphicFramePr>
        <p:xfrm>
          <a:off x="2057400" y="3505200"/>
          <a:ext cx="4572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  <a:p>
                      <a:pPr algn="ctr"/>
                      <a:r>
                        <a:rPr lang="pt-BR" dirty="0"/>
                        <a:t>Prevista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 Verdadeira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VP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VN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9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dirty="0">
                <a:cs typeface="+mj-cs"/>
              </a:rPr>
              <a:t>Matriz de </a:t>
            </a:r>
            <a:r>
              <a:rPr lang="pt-BR" dirty="0" err="1">
                <a:cs typeface="+mj-cs"/>
              </a:rPr>
              <a:t>Confus</a:t>
            </a:r>
            <a:r>
              <a:rPr lang="en-US" dirty="0" err="1">
                <a:cs typeface="+mj-cs"/>
              </a:rPr>
              <a:t>ão</a:t>
            </a:r>
            <a:r>
              <a:rPr lang="en-US" dirty="0">
                <a:cs typeface="+mj-cs"/>
              </a:rPr>
              <a:t> </a:t>
            </a:r>
            <a:r>
              <a:rPr lang="en-US" dirty="0" err="1">
                <a:cs typeface="+mj-cs"/>
              </a:rPr>
              <a:t>Binária</a:t>
            </a:r>
            <a:endParaRPr lang="pt-BR" dirty="0">
              <a:cs typeface="+mj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E82FB0-8004-4E4A-BCC4-1A8704BD101A}" type="slidenum">
              <a:rPr lang="pt-BR"/>
              <a:pPr>
                <a:defRPr/>
              </a:pPr>
              <a:t>36</a:t>
            </a:fld>
            <a:endParaRPr lang="pt-BR"/>
          </a:p>
        </p:txBody>
      </p:sp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173736"/>
              </p:ext>
            </p:extLst>
          </p:nvPr>
        </p:nvGraphicFramePr>
        <p:xfrm>
          <a:off x="2057400" y="1600200"/>
          <a:ext cx="4572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  <a:p>
                      <a:pPr algn="ctr"/>
                      <a:r>
                        <a:rPr lang="pt-BR" dirty="0"/>
                        <a:t>Prevista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 Verdadeira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19693"/>
              </p:ext>
            </p:extLst>
          </p:nvPr>
        </p:nvGraphicFramePr>
        <p:xfrm>
          <a:off x="2057400" y="3505200"/>
          <a:ext cx="4572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  <a:p>
                      <a:pPr algn="ctr"/>
                      <a:r>
                        <a:rPr lang="pt-BR" dirty="0"/>
                        <a:t>Prevista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 Verdadeira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VP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VN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1981200" y="5179367"/>
            <a:ext cx="1378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Calibri" charset="0"/>
                <a:ea typeface="Calibri" charset="0"/>
                <a:cs typeface="Calibri" charset="0"/>
              </a:rPr>
              <a:t>Acur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ácia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:</a:t>
            </a:r>
            <a:endParaRPr lang="pt-BR" dirty="0"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3521969" y="5179367"/>
                <a:ext cx="2100062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charset="0"/>
                            </a:rPr>
                            <m:t>𝑉𝑃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𝑉𝑁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charset="0"/>
                            </a:rPr>
                            <m:t>𝑉𝑃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𝑉𝑁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𝐹𝑃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969" y="5179367"/>
                <a:ext cx="2100062" cy="52315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/>
          <p:cNvSpPr/>
          <p:nvPr/>
        </p:nvSpPr>
        <p:spPr>
          <a:xfrm>
            <a:off x="3575304" y="4233418"/>
            <a:ext cx="1524000" cy="381000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5108448" y="4605274"/>
            <a:ext cx="1524000" cy="381000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3587496" y="4200144"/>
            <a:ext cx="3043428" cy="82703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3585972" y="4619752"/>
            <a:ext cx="1524000" cy="38100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5094732" y="4235704"/>
            <a:ext cx="1524000" cy="38100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3521969" y="5462645"/>
            <a:ext cx="1031743" cy="381000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4544568" y="5461761"/>
            <a:ext cx="1042416" cy="38100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4038600" y="5072645"/>
            <a:ext cx="990600" cy="381000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7720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9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dirty="0">
                <a:cs typeface="+mj-cs"/>
              </a:rPr>
              <a:t>Matriz de </a:t>
            </a:r>
            <a:r>
              <a:rPr lang="pt-BR" dirty="0" err="1">
                <a:cs typeface="+mj-cs"/>
              </a:rPr>
              <a:t>Confus</a:t>
            </a:r>
            <a:r>
              <a:rPr lang="en-US" dirty="0" err="1">
                <a:cs typeface="+mj-cs"/>
              </a:rPr>
              <a:t>ão</a:t>
            </a:r>
            <a:r>
              <a:rPr lang="en-US" dirty="0">
                <a:cs typeface="+mj-cs"/>
              </a:rPr>
              <a:t> </a:t>
            </a:r>
            <a:r>
              <a:rPr lang="en-US" dirty="0" err="1">
                <a:cs typeface="+mj-cs"/>
              </a:rPr>
              <a:t>Binária</a:t>
            </a:r>
            <a:endParaRPr lang="pt-BR" dirty="0">
              <a:cs typeface="+mj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E82FB0-8004-4E4A-BCC4-1A8704BD101A}" type="slidenum">
              <a:rPr lang="pt-BR"/>
              <a:pPr>
                <a:defRPr/>
              </a:pPr>
              <a:t>37</a:t>
            </a:fld>
            <a:endParaRPr lang="pt-BR"/>
          </a:p>
        </p:txBody>
      </p:sp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173736"/>
              </p:ext>
            </p:extLst>
          </p:nvPr>
        </p:nvGraphicFramePr>
        <p:xfrm>
          <a:off x="2057400" y="1600200"/>
          <a:ext cx="4572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  <a:p>
                      <a:pPr algn="ctr"/>
                      <a:r>
                        <a:rPr lang="pt-BR" dirty="0"/>
                        <a:t>Prevista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 Verdadeira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19693"/>
              </p:ext>
            </p:extLst>
          </p:nvPr>
        </p:nvGraphicFramePr>
        <p:xfrm>
          <a:off x="2057400" y="3505200"/>
          <a:ext cx="4572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  <a:p>
                      <a:pPr algn="ctr"/>
                      <a:r>
                        <a:rPr lang="pt-BR" dirty="0"/>
                        <a:t>Prevista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 Verdadeira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VP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VN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1981200" y="5179367"/>
            <a:ext cx="1378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Calibri" charset="0"/>
                <a:ea typeface="Calibri" charset="0"/>
                <a:cs typeface="Calibri" charset="0"/>
              </a:rPr>
              <a:t>Acur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ácia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:</a:t>
            </a:r>
            <a:endParaRPr lang="pt-BR" dirty="0"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3521969" y="5179367"/>
                <a:ext cx="2100062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charset="0"/>
                            </a:rPr>
                            <m:t>𝑉𝑃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𝑉𝑁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charset="0"/>
                            </a:rPr>
                            <m:t>𝑉𝑃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𝑉𝑁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𝐹𝑃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969" y="5179367"/>
                <a:ext cx="2100062" cy="52315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/>
          <p:cNvSpPr/>
          <p:nvPr/>
        </p:nvSpPr>
        <p:spPr>
          <a:xfrm>
            <a:off x="3575304" y="4233418"/>
            <a:ext cx="1524000" cy="381000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5108448" y="4605274"/>
            <a:ext cx="1524000" cy="381000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3587496" y="4200144"/>
            <a:ext cx="3043428" cy="82703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038600" y="5072645"/>
            <a:ext cx="990600" cy="381000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3585972" y="4619752"/>
            <a:ext cx="1524000" cy="38100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5094732" y="4235704"/>
            <a:ext cx="1524000" cy="38100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3521969" y="5462645"/>
            <a:ext cx="1031743" cy="381000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4544568" y="5477255"/>
            <a:ext cx="1042416" cy="365505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2276218" y="6019800"/>
            <a:ext cx="78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Erro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:</a:t>
            </a:r>
            <a:endParaRPr lang="pt-BR" dirty="0"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3182122" y="6067283"/>
                <a:ext cx="2100062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charset="0"/>
                            </a:rPr>
                            <m:t>𝐹𝑃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𝐹𝑁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charset="0"/>
                            </a:rPr>
                            <m:t>𝑉𝑃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𝑉𝑁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𝐹𝑃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122" y="6067283"/>
                <a:ext cx="2100062" cy="52315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tângulo 21"/>
          <p:cNvSpPr/>
          <p:nvPr/>
        </p:nvSpPr>
        <p:spPr>
          <a:xfrm>
            <a:off x="3182122" y="6350561"/>
            <a:ext cx="1031743" cy="381000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4204721" y="6364223"/>
            <a:ext cx="1042416" cy="366453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3737613" y="5991003"/>
            <a:ext cx="947163" cy="38100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5368738" y="6144195"/>
                <a:ext cx="23874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=(1−</m:t>
                      </m:r>
                      <m:r>
                        <a:rPr lang="en-US" b="0" i="1" smtClean="0">
                          <a:latin typeface="Cambria Math" charset="0"/>
                        </a:rPr>
                        <m:t>𝑎𝑐𝑢𝑟</m:t>
                      </m:r>
                      <m:r>
                        <a:rPr lang="en-US" b="0" i="1" smtClean="0">
                          <a:latin typeface="Cambria Math" charset="0"/>
                        </a:rPr>
                        <m:t>á</m:t>
                      </m:r>
                      <m:r>
                        <a:rPr lang="en-US" b="0" i="1" smtClean="0">
                          <a:latin typeface="Cambria Math" charset="0"/>
                        </a:rPr>
                        <m:t>𝑐𝑖𝑎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738" y="6144195"/>
                <a:ext cx="238744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302" r="-2558" b="-3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45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9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dirty="0">
                <a:cs typeface="+mj-cs"/>
              </a:rPr>
              <a:t>Matriz de </a:t>
            </a:r>
            <a:r>
              <a:rPr lang="pt-BR" dirty="0" err="1">
                <a:cs typeface="+mj-cs"/>
              </a:rPr>
              <a:t>Confus</a:t>
            </a:r>
            <a:r>
              <a:rPr lang="en-US" dirty="0" err="1">
                <a:cs typeface="+mj-cs"/>
              </a:rPr>
              <a:t>ão</a:t>
            </a:r>
            <a:r>
              <a:rPr lang="en-US" dirty="0">
                <a:cs typeface="+mj-cs"/>
              </a:rPr>
              <a:t> </a:t>
            </a:r>
            <a:r>
              <a:rPr lang="en-US" dirty="0" err="1">
                <a:cs typeface="+mj-cs"/>
              </a:rPr>
              <a:t>Binária</a:t>
            </a:r>
            <a:endParaRPr lang="pt-BR" dirty="0">
              <a:cs typeface="+mj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E82FB0-8004-4E4A-BCC4-1A8704BD101A}" type="slidenum">
              <a:rPr lang="pt-BR"/>
              <a:pPr>
                <a:defRPr/>
              </a:pPr>
              <a:t>38</a:t>
            </a:fld>
            <a:endParaRPr lang="pt-BR"/>
          </a:p>
        </p:txBody>
      </p:sp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173736"/>
              </p:ext>
            </p:extLst>
          </p:nvPr>
        </p:nvGraphicFramePr>
        <p:xfrm>
          <a:off x="2057400" y="1600200"/>
          <a:ext cx="4572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  <a:p>
                      <a:pPr algn="ctr"/>
                      <a:r>
                        <a:rPr lang="pt-BR" dirty="0"/>
                        <a:t>Prevista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 Verdadeira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19693"/>
              </p:ext>
            </p:extLst>
          </p:nvPr>
        </p:nvGraphicFramePr>
        <p:xfrm>
          <a:off x="2057400" y="3505200"/>
          <a:ext cx="4572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  <a:p>
                      <a:pPr algn="ctr"/>
                      <a:r>
                        <a:rPr lang="pt-BR" dirty="0"/>
                        <a:t>Prevista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 Verdadeira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VP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VN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1135665" y="5504961"/>
            <a:ext cx="27207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dirty="0">
                <a:latin typeface="Calibri" charset="0"/>
                <a:ea typeface="Calibri" charset="0"/>
                <a:cs typeface="Calibri" charset="0"/>
              </a:rPr>
              <a:t>E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rro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do 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Tipo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I: </a:t>
            </a:r>
          </a:p>
          <a:p>
            <a:pPr algn="r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(TFP) </a:t>
            </a:r>
          </a:p>
          <a:p>
            <a:pPr algn="r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(Taxa de 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Alarmes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Falsos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algn="r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Custo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)</a:t>
            </a:r>
            <a:endParaRPr lang="pt-BR" sz="2000" dirty="0"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3962400" y="5787746"/>
                <a:ext cx="941027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charset="0"/>
                            </a:rPr>
                            <m:t>𝐹𝑃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𝑉𝑁</m:t>
                          </m:r>
                        </m:den>
                      </m:f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5787746"/>
                <a:ext cx="941027" cy="52315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5051451" y="4199135"/>
            <a:ext cx="1654149" cy="82703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5105400" y="4636636"/>
            <a:ext cx="1524000" cy="381000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5105400" y="4243628"/>
            <a:ext cx="1524000" cy="38100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4386073" y="6071616"/>
            <a:ext cx="496824" cy="374904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4114800" y="5711251"/>
            <a:ext cx="533400" cy="365505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3938016" y="6080761"/>
            <a:ext cx="451104" cy="367852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98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14" grpId="0" animBg="1"/>
      <p:bldP spid="16" grpId="0" animBg="1"/>
      <p:bldP spid="17" grpId="0" animBg="1"/>
      <p:bldP spid="18" grpId="0" animBg="1"/>
      <p:bldP spid="2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9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dirty="0">
                <a:cs typeface="+mj-cs"/>
              </a:rPr>
              <a:t>Matriz de </a:t>
            </a:r>
            <a:r>
              <a:rPr lang="pt-BR" dirty="0" err="1">
                <a:cs typeface="+mj-cs"/>
              </a:rPr>
              <a:t>Confus</a:t>
            </a:r>
            <a:r>
              <a:rPr lang="en-US" dirty="0" err="1">
                <a:cs typeface="+mj-cs"/>
              </a:rPr>
              <a:t>ão</a:t>
            </a:r>
            <a:r>
              <a:rPr lang="en-US" dirty="0">
                <a:cs typeface="+mj-cs"/>
              </a:rPr>
              <a:t> </a:t>
            </a:r>
            <a:r>
              <a:rPr lang="en-US" dirty="0" err="1">
                <a:cs typeface="+mj-cs"/>
              </a:rPr>
              <a:t>Binária</a:t>
            </a:r>
            <a:endParaRPr lang="pt-BR" dirty="0">
              <a:cs typeface="+mj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E82FB0-8004-4E4A-BCC4-1A8704BD101A}" type="slidenum">
              <a:rPr lang="pt-BR"/>
              <a:pPr>
                <a:defRPr/>
              </a:pPr>
              <a:t>39</a:t>
            </a:fld>
            <a:endParaRPr lang="pt-BR"/>
          </a:p>
        </p:txBody>
      </p:sp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173736"/>
              </p:ext>
            </p:extLst>
          </p:nvPr>
        </p:nvGraphicFramePr>
        <p:xfrm>
          <a:off x="2057400" y="1600200"/>
          <a:ext cx="4572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  <a:p>
                      <a:pPr algn="ctr"/>
                      <a:r>
                        <a:rPr lang="pt-BR" dirty="0"/>
                        <a:t>Prevista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 Verdadeira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19693"/>
              </p:ext>
            </p:extLst>
          </p:nvPr>
        </p:nvGraphicFramePr>
        <p:xfrm>
          <a:off x="2057400" y="3505200"/>
          <a:ext cx="4572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  <a:p>
                      <a:pPr algn="ctr"/>
                      <a:r>
                        <a:rPr lang="pt-BR" dirty="0"/>
                        <a:t>Prevista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 Verdadeira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VP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VN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2143312" y="5504961"/>
            <a:ext cx="17130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dirty="0">
                <a:latin typeface="Calibri" charset="0"/>
                <a:ea typeface="Calibri" charset="0"/>
                <a:cs typeface="Calibri" charset="0"/>
              </a:rPr>
              <a:t>E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rro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do 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Tipo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II:</a:t>
            </a:r>
          </a:p>
          <a:p>
            <a:pPr algn="r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(TFN)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4079944" y="5517175"/>
                <a:ext cx="941027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charset="0"/>
                            </a:rPr>
                            <m:t>𝐹𝑁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charset="0"/>
                            </a:rPr>
                            <m:t>𝐹𝑁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𝑉𝑃</m:t>
                          </m:r>
                        </m:den>
                      </m:f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944" y="5517175"/>
                <a:ext cx="941027" cy="52315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3516325" y="4216310"/>
            <a:ext cx="1654149" cy="82703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3605784" y="4243444"/>
            <a:ext cx="1524000" cy="381000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3599688" y="4629827"/>
            <a:ext cx="1524000" cy="38100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4531273" y="5815584"/>
            <a:ext cx="496824" cy="365760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4247586" y="5448126"/>
            <a:ext cx="533400" cy="365505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4081064" y="5817552"/>
            <a:ext cx="451104" cy="365505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324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14" grpId="0" animBg="1"/>
      <p:bldP spid="16" grpId="0" animBg="1"/>
      <p:bldP spid="17" grpId="0" animBg="1"/>
      <p:bldP spid="18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Desempenho de Modelos Supervisionados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798637"/>
            <a:ext cx="8229600" cy="4525963"/>
          </a:xfrm>
        </p:spPr>
        <p:txBody>
          <a:bodyPr/>
          <a:lstStyle/>
          <a:p>
            <a:r>
              <a:rPr lang="pt-BR" sz="2400" dirty="0"/>
              <a:t>Espera-se de um classificador/</a:t>
            </a:r>
            <a:r>
              <a:rPr lang="pt-BR" sz="2400" dirty="0" err="1"/>
              <a:t>regressor</a:t>
            </a:r>
            <a:r>
              <a:rPr lang="pt-BR" sz="2400" dirty="0"/>
              <a:t> que ele apresente desempenho adequado para dados </a:t>
            </a:r>
            <a:r>
              <a:rPr lang="pt-BR" sz="2400" b="1" dirty="0">
                <a:solidFill>
                  <a:schemeClr val="accent5"/>
                </a:solidFill>
              </a:rPr>
              <a:t>não vistos</a:t>
            </a:r>
          </a:p>
          <a:p>
            <a:pPr lvl="1"/>
            <a:r>
              <a:rPr lang="pt-BR" sz="2000" dirty="0"/>
              <a:t>Poder de generalização</a:t>
            </a:r>
          </a:p>
          <a:p>
            <a:pPr lvl="1"/>
            <a:endParaRPr lang="pt-BR" sz="2000" dirty="0"/>
          </a:p>
          <a:p>
            <a:r>
              <a:rPr lang="pt-BR" sz="2400" dirty="0"/>
              <a:t>Para estimarmos de maneira correta o desempenho do modelo, precisamos seguir um </a:t>
            </a:r>
            <a:r>
              <a:rPr lang="pt-BR" sz="2400" u="sng" dirty="0"/>
              <a:t>protocolo bem definido</a:t>
            </a:r>
          </a:p>
          <a:p>
            <a:pPr lvl="1"/>
            <a:r>
              <a:rPr lang="pt-BR" sz="2000" dirty="0"/>
              <a:t>Separar dados cujo atributo alvo é conhecido em dois conjuntos mutuamente exclusivos: </a:t>
            </a:r>
            <a:r>
              <a:rPr lang="pt-BR" sz="2000" b="1" dirty="0">
                <a:solidFill>
                  <a:schemeClr val="accent5"/>
                </a:solidFill>
              </a:rPr>
              <a:t>treinamento e teste </a:t>
            </a:r>
          </a:p>
          <a:p>
            <a:pPr lvl="1"/>
            <a:r>
              <a:rPr lang="pt-BR" sz="2000" b="1" dirty="0">
                <a:solidFill>
                  <a:srgbClr val="FF0000"/>
                </a:solidFill>
              </a:rPr>
              <a:t>Jamais</a:t>
            </a:r>
            <a:r>
              <a:rPr lang="pt-BR" sz="2000" dirty="0">
                <a:solidFill>
                  <a:srgbClr val="FF0000"/>
                </a:solidFill>
              </a:rPr>
              <a:t> </a:t>
            </a:r>
            <a:r>
              <a:rPr lang="pt-BR" sz="2000" dirty="0"/>
              <a:t>avaliar o desempenho de um modelo em dados utilizados para seu treinamento, sob pena de </a:t>
            </a:r>
            <a:r>
              <a:rPr lang="pt-BR" sz="2000" u="sng" dirty="0"/>
              <a:t>superestimar</a:t>
            </a:r>
            <a:r>
              <a:rPr lang="pt-BR" sz="2000" dirty="0"/>
              <a:t> o desempenho do modelo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CA1406-6C19-4543-AFC9-ECE099C7E894}" type="slidenum">
              <a:rPr lang="pt-BR" smtClean="0"/>
              <a:pPr>
                <a:defRPr/>
              </a:pPr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594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Exerc</a:t>
            </a:r>
            <a:r>
              <a:rPr lang="en-US" dirty="0" err="1"/>
              <a:t>ício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Avalie os 3 classificadores abaixo: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CA1406-6C19-4543-AFC9-ECE099C7E894}" type="slidenum">
              <a:rPr lang="nb-NO" smtClean="0"/>
              <a:pPr>
                <a:defRPr/>
              </a:pPr>
              <a:t>40</a:t>
            </a:fld>
            <a:endParaRPr lang="nb-NO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845725"/>
              </p:ext>
            </p:extLst>
          </p:nvPr>
        </p:nvGraphicFramePr>
        <p:xfrm>
          <a:off x="228600" y="2590800"/>
          <a:ext cx="2575560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8277">
                <a:tc rowSpan="2"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Classe</a:t>
                      </a:r>
                    </a:p>
                    <a:p>
                      <a:pPr algn="ctr"/>
                      <a:r>
                        <a:rPr lang="pt-BR" sz="1600" dirty="0"/>
                        <a:t>Prevista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Classe Verdadeira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641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</a:t>
                      </a:r>
                      <a:endParaRPr lang="pt-BR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641">
                <a:tc>
                  <a:txBody>
                    <a:bodyPr/>
                    <a:lstStyle/>
                    <a:p>
                      <a:pPr algn="ctr"/>
                      <a:r>
                        <a:rPr lang="pt-BR" b="1" dirty="0" err="1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</a:t>
                      </a:r>
                      <a:endParaRPr lang="pt-BR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641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312850"/>
              </p:ext>
            </p:extLst>
          </p:nvPr>
        </p:nvGraphicFramePr>
        <p:xfrm>
          <a:off x="3284220" y="2590800"/>
          <a:ext cx="2575560" cy="1600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58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8277">
                <a:tc rowSpan="2"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Classe</a:t>
                      </a:r>
                    </a:p>
                    <a:p>
                      <a:pPr algn="ctr"/>
                      <a:r>
                        <a:rPr lang="pt-BR" sz="1600" dirty="0"/>
                        <a:t>Prevista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Classe Verdadeira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641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P</a:t>
                      </a:r>
                      <a:endParaRPr lang="pt-BR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</a:t>
                      </a:r>
                      <a:endParaRPr lang="pt-BR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641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P</a:t>
                      </a:r>
                      <a:endParaRPr lang="pt-BR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64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</a:t>
                      </a:r>
                      <a:endParaRPr lang="pt-BR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298321"/>
              </p:ext>
            </p:extLst>
          </p:nvPr>
        </p:nvGraphicFramePr>
        <p:xfrm>
          <a:off x="6306312" y="2590800"/>
          <a:ext cx="2575560" cy="1600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58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8277">
                <a:tc rowSpan="2"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Classe</a:t>
                      </a:r>
                    </a:p>
                    <a:p>
                      <a:pPr algn="ctr"/>
                      <a:r>
                        <a:rPr lang="pt-BR" sz="1600" dirty="0"/>
                        <a:t>Prevista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Classe Verdadeira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641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P</a:t>
                      </a:r>
                      <a:endParaRPr lang="pt-BR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</a:t>
                      </a:r>
                      <a:endParaRPr lang="pt-BR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641"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P</a:t>
                      </a:r>
                      <a:endParaRPr lang="pt-BR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64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</a:t>
                      </a:r>
                      <a:endParaRPr lang="pt-BR" b="1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365754"/>
              </p:ext>
            </p:extLst>
          </p:nvPr>
        </p:nvGraphicFramePr>
        <p:xfrm>
          <a:off x="228600" y="4699952"/>
          <a:ext cx="2438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Classificador</a:t>
                      </a:r>
                      <a:r>
                        <a:rPr lang="pt-BR" baseline="0" dirty="0"/>
                        <a:t> 1</a:t>
                      </a:r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 err="1"/>
                        <a:t>Acur</a:t>
                      </a:r>
                      <a:r>
                        <a:rPr lang="en-US" dirty="0" err="1"/>
                        <a:t>ácia</a:t>
                      </a:r>
                      <a:r>
                        <a:rPr lang="en-US" dirty="0"/>
                        <a:t> =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Erro 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TFN</a:t>
                      </a:r>
                      <a:r>
                        <a:rPr lang="pt-BR" baseline="0" dirty="0"/>
                        <a:t> =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TFP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8094"/>
              </p:ext>
            </p:extLst>
          </p:nvPr>
        </p:nvGraphicFramePr>
        <p:xfrm>
          <a:off x="3390900" y="4699952"/>
          <a:ext cx="2438400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Classificador</a:t>
                      </a:r>
                      <a:r>
                        <a:rPr lang="pt-BR" baseline="0" dirty="0"/>
                        <a:t> 2</a:t>
                      </a:r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 err="1"/>
                        <a:t>Acur</a:t>
                      </a:r>
                      <a:r>
                        <a:rPr lang="en-US" dirty="0" err="1"/>
                        <a:t>ácia</a:t>
                      </a:r>
                      <a:r>
                        <a:rPr lang="en-US" dirty="0"/>
                        <a:t> =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Erro 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TFN</a:t>
                      </a:r>
                      <a:r>
                        <a:rPr lang="pt-BR" baseline="0" dirty="0"/>
                        <a:t> =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TFP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016045"/>
              </p:ext>
            </p:extLst>
          </p:nvPr>
        </p:nvGraphicFramePr>
        <p:xfrm>
          <a:off x="6374892" y="4699952"/>
          <a:ext cx="24384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Classificador</a:t>
                      </a:r>
                      <a:r>
                        <a:rPr lang="pt-BR" baseline="0" dirty="0"/>
                        <a:t> 3</a:t>
                      </a:r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 err="1"/>
                        <a:t>Acur</a:t>
                      </a:r>
                      <a:r>
                        <a:rPr lang="en-US" dirty="0" err="1"/>
                        <a:t>ácia</a:t>
                      </a:r>
                      <a:r>
                        <a:rPr lang="en-US" dirty="0"/>
                        <a:t> =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Erro 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TFN</a:t>
                      </a:r>
                      <a:r>
                        <a:rPr lang="pt-BR" baseline="0" dirty="0"/>
                        <a:t> =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pt-BR" dirty="0"/>
                        <a:t>TFP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7561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9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dirty="0">
                <a:cs typeface="+mj-cs"/>
              </a:rPr>
              <a:t>Matriz de </a:t>
            </a:r>
            <a:r>
              <a:rPr lang="pt-BR" dirty="0" err="1">
                <a:cs typeface="+mj-cs"/>
              </a:rPr>
              <a:t>Confus</a:t>
            </a:r>
            <a:r>
              <a:rPr lang="en-US" dirty="0" err="1">
                <a:cs typeface="+mj-cs"/>
              </a:rPr>
              <a:t>ão</a:t>
            </a:r>
            <a:r>
              <a:rPr lang="en-US" dirty="0">
                <a:cs typeface="+mj-cs"/>
              </a:rPr>
              <a:t> </a:t>
            </a:r>
            <a:r>
              <a:rPr lang="en-US" dirty="0" err="1">
                <a:cs typeface="+mj-cs"/>
              </a:rPr>
              <a:t>Binária</a:t>
            </a:r>
            <a:endParaRPr lang="pt-BR" dirty="0">
              <a:cs typeface="+mj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E82FB0-8004-4E4A-BCC4-1A8704BD101A}" type="slidenum">
              <a:rPr lang="pt-BR"/>
              <a:pPr>
                <a:defRPr/>
              </a:pPr>
              <a:t>41</a:t>
            </a:fld>
            <a:endParaRPr lang="pt-BR"/>
          </a:p>
        </p:txBody>
      </p:sp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2057400" y="1600200"/>
          <a:ext cx="4572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  <a:p>
                      <a:pPr algn="ctr"/>
                      <a:r>
                        <a:rPr lang="pt-BR" dirty="0"/>
                        <a:t>Prevista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 Verdadeira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/>
        </p:nvGraphicFramePr>
        <p:xfrm>
          <a:off x="2057400" y="3505200"/>
          <a:ext cx="4572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  <a:p>
                      <a:pPr algn="ctr"/>
                      <a:r>
                        <a:rPr lang="pt-BR" dirty="0"/>
                        <a:t>Prevista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 Verdadeira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VP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VN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1996637" y="5416243"/>
            <a:ext cx="17956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Especificidade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: </a:t>
            </a:r>
          </a:p>
          <a:p>
            <a:pPr algn="r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(TVN)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4016349" y="5508608"/>
                <a:ext cx="941027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charset="0"/>
                            </a:rPr>
                            <m:t>𝑉𝑁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charset="0"/>
                            </a:rPr>
                            <m:t>𝐹𝑃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𝑉𝑁</m:t>
                          </m:r>
                        </m:den>
                      </m:f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6349" y="5508608"/>
                <a:ext cx="941027" cy="52315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5051451" y="4199135"/>
            <a:ext cx="1654149" cy="82703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5105400" y="4636636"/>
            <a:ext cx="1524000" cy="381000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5105400" y="4243628"/>
            <a:ext cx="1524000" cy="38100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4448987" y="5801443"/>
            <a:ext cx="496824" cy="374904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4008371" y="5810538"/>
            <a:ext cx="451104" cy="367852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4208015" y="5432456"/>
            <a:ext cx="496824" cy="374904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5105400" y="5588058"/>
                <a:ext cx="13185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charset="0"/>
                        </a:rPr>
                        <m:t>=(1−</m:t>
                      </m:r>
                      <m:r>
                        <a:rPr lang="en-US" sz="1800" b="0" i="1" smtClean="0">
                          <a:latin typeface="Cambria Math" charset="0"/>
                        </a:rPr>
                        <m:t>𝑇𝐹𝑃</m:t>
                      </m:r>
                      <m:r>
                        <a:rPr lang="en-US" sz="1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5588058"/>
                <a:ext cx="1318501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704" t="-2222" r="-3704" b="-3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394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14" grpId="0" animBg="1"/>
      <p:bldP spid="16" grpId="0" animBg="1"/>
      <p:bldP spid="17" grpId="0" animBg="1"/>
      <p:bldP spid="25" grpId="0" animBg="1"/>
      <p:bldP spid="15" grpId="0" animBg="1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9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dirty="0">
                <a:cs typeface="+mj-cs"/>
              </a:rPr>
              <a:t>Matriz de </a:t>
            </a:r>
            <a:r>
              <a:rPr lang="pt-BR" dirty="0" err="1">
                <a:cs typeface="+mj-cs"/>
              </a:rPr>
              <a:t>Confus</a:t>
            </a:r>
            <a:r>
              <a:rPr lang="en-US" dirty="0" err="1">
                <a:cs typeface="+mj-cs"/>
              </a:rPr>
              <a:t>ão</a:t>
            </a:r>
            <a:r>
              <a:rPr lang="en-US" dirty="0">
                <a:cs typeface="+mj-cs"/>
              </a:rPr>
              <a:t> </a:t>
            </a:r>
            <a:r>
              <a:rPr lang="en-US" dirty="0" err="1">
                <a:cs typeface="+mj-cs"/>
              </a:rPr>
              <a:t>Binária</a:t>
            </a:r>
            <a:endParaRPr lang="pt-BR" dirty="0">
              <a:cs typeface="+mj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E82FB0-8004-4E4A-BCC4-1A8704BD101A}" type="slidenum">
              <a:rPr lang="pt-BR"/>
              <a:pPr>
                <a:defRPr/>
              </a:pPr>
              <a:t>42</a:t>
            </a:fld>
            <a:endParaRPr lang="pt-BR"/>
          </a:p>
        </p:txBody>
      </p:sp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2057400" y="1600200"/>
          <a:ext cx="4572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  <a:p>
                      <a:pPr algn="ctr"/>
                      <a:r>
                        <a:rPr lang="pt-BR" dirty="0"/>
                        <a:t>Prevista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 Verdadeira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/>
        </p:nvGraphicFramePr>
        <p:xfrm>
          <a:off x="2057400" y="3505200"/>
          <a:ext cx="4572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  <a:p>
                      <a:pPr algn="ctr"/>
                      <a:r>
                        <a:rPr lang="pt-BR" dirty="0"/>
                        <a:t>Prevista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 Verdadeira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VP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VN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693075" y="5293215"/>
            <a:ext cx="32685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Sensibilidade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algn="r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(TVP)</a:t>
            </a:r>
          </a:p>
          <a:p>
            <a:pPr algn="r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Recall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Revocação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Benefício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4185132" y="5305429"/>
                <a:ext cx="941027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charset="0"/>
                            </a:rPr>
                            <m:t>𝑉𝑃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charset="0"/>
                            </a:rPr>
                            <m:t>𝐹𝑁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𝑉𝑃</m:t>
                          </m:r>
                        </m:den>
                      </m:f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132" y="5305429"/>
                <a:ext cx="941027" cy="523157"/>
              </a:xfrm>
              <a:prstGeom prst="rect">
                <a:avLst/>
              </a:prstGeom>
              <a:blipFill rotWithShape="0">
                <a:blip r:embed="rId2"/>
                <a:stretch>
                  <a:fillRect l="-64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3516325" y="4216310"/>
            <a:ext cx="1654149" cy="82703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3605784" y="4243444"/>
            <a:ext cx="1524000" cy="381000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3599688" y="4629827"/>
            <a:ext cx="1524000" cy="38100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4636461" y="5603838"/>
            <a:ext cx="496824" cy="365760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4186252" y="5605806"/>
            <a:ext cx="451104" cy="365505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4394414" y="5227320"/>
            <a:ext cx="496824" cy="365760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5285250" y="5410200"/>
                <a:ext cx="1344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charset="0"/>
                        </a:rPr>
                        <m:t>=(1−</m:t>
                      </m:r>
                      <m:r>
                        <a:rPr lang="en-US" sz="1800" b="0" i="1" smtClean="0">
                          <a:latin typeface="Cambria Math" charset="0"/>
                        </a:rPr>
                        <m:t>𝑇𝐹𝑁</m:t>
                      </m:r>
                      <m:r>
                        <a:rPr lang="en-US" sz="1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250" y="5410200"/>
                <a:ext cx="134415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167" t="-2222" r="-3167" b="-3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60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14" grpId="0" animBg="1"/>
      <p:bldP spid="16" grpId="0" animBg="1"/>
      <p:bldP spid="17" grpId="0" animBg="1"/>
      <p:bldP spid="25" grpId="0" animBg="1"/>
      <p:bldP spid="15" grpId="0" animBg="1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9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dirty="0">
                <a:cs typeface="+mj-cs"/>
              </a:rPr>
              <a:t>Matriz de </a:t>
            </a:r>
            <a:r>
              <a:rPr lang="pt-BR" dirty="0" err="1">
                <a:cs typeface="+mj-cs"/>
              </a:rPr>
              <a:t>Confus</a:t>
            </a:r>
            <a:r>
              <a:rPr lang="en-US" dirty="0" err="1">
                <a:cs typeface="+mj-cs"/>
              </a:rPr>
              <a:t>ão</a:t>
            </a:r>
            <a:r>
              <a:rPr lang="en-US" dirty="0">
                <a:cs typeface="+mj-cs"/>
              </a:rPr>
              <a:t> </a:t>
            </a:r>
            <a:r>
              <a:rPr lang="en-US" dirty="0" err="1">
                <a:cs typeface="+mj-cs"/>
              </a:rPr>
              <a:t>Binária</a:t>
            </a:r>
            <a:endParaRPr lang="pt-BR" dirty="0">
              <a:cs typeface="+mj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E82FB0-8004-4E4A-BCC4-1A8704BD101A}" type="slidenum">
              <a:rPr lang="pt-BR"/>
              <a:pPr>
                <a:defRPr/>
              </a:pPr>
              <a:t>43</a:t>
            </a:fld>
            <a:endParaRPr lang="pt-BR"/>
          </a:p>
        </p:txBody>
      </p:sp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2057400" y="1600200"/>
          <a:ext cx="4572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  <a:p>
                      <a:pPr algn="ctr"/>
                      <a:r>
                        <a:rPr lang="pt-BR" dirty="0"/>
                        <a:t>Prevista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 Verdadeira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/>
        </p:nvGraphicFramePr>
        <p:xfrm>
          <a:off x="2057400" y="3505200"/>
          <a:ext cx="4572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  <a:p>
                      <a:pPr algn="ctr"/>
                      <a:r>
                        <a:rPr lang="pt-BR" dirty="0"/>
                        <a:t>Prevista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 Verdadeira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VP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VN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CaixaDeTexto 1"/>
          <p:cNvSpPr txBox="1"/>
          <p:nvPr/>
        </p:nvSpPr>
        <p:spPr>
          <a:xfrm>
            <a:off x="2922962" y="5397986"/>
            <a:ext cx="12731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Precisão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algn="r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Precision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/>
              <p:cNvSpPr txBox="1"/>
              <p:nvPr/>
            </p:nvSpPr>
            <p:spPr>
              <a:xfrm>
                <a:off x="4419600" y="5410200"/>
                <a:ext cx="941027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charset="0"/>
                            </a:rPr>
                            <m:t>𝑉𝑃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charset="0"/>
                            </a:rPr>
                            <m:t>𝐹𝑃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𝑉𝑃</m:t>
                          </m:r>
                        </m:den>
                      </m:f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3" name="CaixaDe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5410200"/>
                <a:ext cx="941027" cy="52315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/>
          <p:cNvSpPr/>
          <p:nvPr/>
        </p:nvSpPr>
        <p:spPr>
          <a:xfrm>
            <a:off x="3516325" y="4216311"/>
            <a:ext cx="3162381" cy="40813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3605784" y="4243444"/>
            <a:ext cx="1524000" cy="381000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5105399" y="4234239"/>
            <a:ext cx="1524000" cy="38100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4861965" y="5699645"/>
            <a:ext cx="496824" cy="365760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4412295" y="5704784"/>
            <a:ext cx="451104" cy="365505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4628882" y="5332091"/>
            <a:ext cx="496824" cy="365760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3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14" grpId="0" animBg="1"/>
      <p:bldP spid="16" grpId="0" animBg="1"/>
      <p:bldP spid="17" grpId="0" animBg="1"/>
      <p:bldP spid="25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9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i="1" dirty="0">
                <a:cs typeface="+mj-cs"/>
              </a:rPr>
              <a:t>Precision</a:t>
            </a:r>
            <a:r>
              <a:rPr lang="en-US" dirty="0">
                <a:cs typeface="+mj-cs"/>
              </a:rPr>
              <a:t> x </a:t>
            </a:r>
            <a:r>
              <a:rPr lang="en-US" i="1" dirty="0">
                <a:cs typeface="+mj-cs"/>
              </a:rPr>
              <a:t>Recall</a:t>
            </a:r>
            <a:endParaRPr lang="pt-BR" i="1" dirty="0">
              <a:cs typeface="+mj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E82FB0-8004-4E4A-BCC4-1A8704BD101A}" type="slidenum">
              <a:rPr lang="pt-BR"/>
              <a:pPr>
                <a:defRPr/>
              </a:pPr>
              <a:t>44</a:t>
            </a:fld>
            <a:endParaRPr lang="pt-BR"/>
          </a:p>
        </p:txBody>
      </p:sp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097561"/>
              </p:ext>
            </p:extLst>
          </p:nvPr>
        </p:nvGraphicFramePr>
        <p:xfrm>
          <a:off x="3733800" y="1942839"/>
          <a:ext cx="4572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  <a:p>
                      <a:pPr algn="ctr"/>
                      <a:r>
                        <a:rPr lang="pt-BR" dirty="0"/>
                        <a:t>Prevista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 Verdadeira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VP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VN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tângulo 3"/>
          <p:cNvSpPr/>
          <p:nvPr/>
        </p:nvSpPr>
        <p:spPr>
          <a:xfrm>
            <a:off x="5192725" y="2653950"/>
            <a:ext cx="3162381" cy="40813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5282184" y="2681083"/>
            <a:ext cx="1524000" cy="381000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6781799" y="2671878"/>
            <a:ext cx="1524000" cy="38100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Grupo 4"/>
          <p:cNvGrpSpPr/>
          <p:nvPr/>
        </p:nvGrpSpPr>
        <p:grpSpPr>
          <a:xfrm>
            <a:off x="246529" y="2466837"/>
            <a:ext cx="2437665" cy="773781"/>
            <a:chOff x="5546230" y="3760504"/>
            <a:chExt cx="2437665" cy="773781"/>
          </a:xfrm>
        </p:grpSpPr>
        <p:sp>
          <p:nvSpPr>
            <p:cNvPr id="2" name="CaixaDeTexto 1"/>
            <p:cNvSpPr txBox="1"/>
            <p:nvPr/>
          </p:nvSpPr>
          <p:spPr>
            <a:xfrm>
              <a:off x="5546230" y="3826399"/>
              <a:ext cx="12731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 err="1">
                  <a:latin typeface="Calibri" charset="0"/>
                  <a:ea typeface="Calibri" charset="0"/>
                  <a:cs typeface="Calibri" charset="0"/>
                </a:rPr>
                <a:t>Precisão</a:t>
              </a:r>
              <a:r>
                <a:rPr lang="en-US" sz="2000" dirty="0">
                  <a:latin typeface="Calibri" charset="0"/>
                  <a:ea typeface="Calibri" charset="0"/>
                  <a:cs typeface="Calibri" charset="0"/>
                </a:rPr>
                <a:t>:</a:t>
              </a:r>
            </a:p>
            <a:p>
              <a:pPr algn="r"/>
              <a:r>
                <a:rPr lang="en-US" sz="2000" dirty="0">
                  <a:latin typeface="Calibri" charset="0"/>
                  <a:ea typeface="Calibri" charset="0"/>
                  <a:cs typeface="Calibri" charset="0"/>
                </a:rPr>
                <a:t>(</a:t>
              </a:r>
              <a:r>
                <a:rPr lang="en-US" sz="2000" i="1" dirty="0">
                  <a:latin typeface="Calibri" charset="0"/>
                  <a:ea typeface="Calibri" charset="0"/>
                  <a:cs typeface="Calibri" charset="0"/>
                </a:rPr>
                <a:t>Precision</a:t>
              </a:r>
              <a:r>
                <a:rPr lang="en-US" sz="2000" dirty="0">
                  <a:latin typeface="Calibri" charset="0"/>
                  <a:ea typeface="Calibri" charset="0"/>
                  <a:cs typeface="Calibri" charset="0"/>
                </a:rPr>
                <a:t>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CaixaDeTexto 2"/>
                <p:cNvSpPr txBox="1"/>
                <p:nvPr/>
              </p:nvSpPr>
              <p:spPr>
                <a:xfrm>
                  <a:off x="7042868" y="3838613"/>
                  <a:ext cx="941027" cy="5231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bg-BG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charset="0"/>
                              </a:rPr>
                              <m:t>𝑉𝑃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charset="0"/>
                              </a:rPr>
                              <m:t>𝐹𝑃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𝑉𝑃</m:t>
                            </m:r>
                          </m:den>
                        </m:f>
                      </m:oMath>
                    </m:oMathPara>
                  </a14:m>
                  <a:endParaRPr lang="pt-BR" sz="1800" dirty="0"/>
                </a:p>
              </p:txBody>
            </p:sp>
          </mc:Choice>
          <mc:Fallback xmlns="">
            <p:sp>
              <p:nvSpPr>
                <p:cNvPr id="3" name="CaixaDeTexto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2868" y="3838613"/>
                  <a:ext cx="941027" cy="52315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tângulo 16"/>
            <p:cNvSpPr/>
            <p:nvPr/>
          </p:nvSpPr>
          <p:spPr>
            <a:xfrm>
              <a:off x="7485233" y="4128058"/>
              <a:ext cx="496824" cy="365760"/>
            </a:xfrm>
            <a:prstGeom prst="rect">
              <a:avLst/>
            </a:prstGeom>
            <a:solidFill>
              <a:schemeClr val="accent3">
                <a:alpha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7035563" y="4133197"/>
              <a:ext cx="451104" cy="365505"/>
            </a:xfrm>
            <a:prstGeom prst="rect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7252150" y="3760504"/>
              <a:ext cx="496824" cy="365760"/>
            </a:xfrm>
            <a:prstGeom prst="rect">
              <a:avLst/>
            </a:prstGeom>
            <a:solidFill>
              <a:schemeClr val="accent3">
                <a:alpha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939217"/>
              </p:ext>
            </p:extLst>
          </p:nvPr>
        </p:nvGraphicFramePr>
        <p:xfrm>
          <a:off x="228600" y="4829656"/>
          <a:ext cx="4572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  <a:p>
                      <a:pPr algn="ctr"/>
                      <a:r>
                        <a:rPr lang="pt-BR" dirty="0"/>
                        <a:t>Prevista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 Verdadeira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VP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VN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Retângulo 20"/>
          <p:cNvSpPr/>
          <p:nvPr/>
        </p:nvSpPr>
        <p:spPr>
          <a:xfrm>
            <a:off x="1687525" y="5540766"/>
            <a:ext cx="1654149" cy="82703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1776984" y="5567900"/>
            <a:ext cx="1524000" cy="381000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1770888" y="5954283"/>
            <a:ext cx="1524000" cy="38100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Grupo 6"/>
          <p:cNvGrpSpPr/>
          <p:nvPr/>
        </p:nvGrpSpPr>
        <p:grpSpPr>
          <a:xfrm>
            <a:off x="4994136" y="5153875"/>
            <a:ext cx="2530777" cy="773781"/>
            <a:chOff x="917183" y="5500440"/>
            <a:chExt cx="2530777" cy="773781"/>
          </a:xfrm>
        </p:grpSpPr>
        <p:sp>
          <p:nvSpPr>
            <p:cNvPr id="27" name="Retângulo 26"/>
            <p:cNvSpPr/>
            <p:nvPr/>
          </p:nvSpPr>
          <p:spPr>
            <a:xfrm>
              <a:off x="2709089" y="5500440"/>
              <a:ext cx="496824" cy="365760"/>
            </a:xfrm>
            <a:prstGeom prst="rect">
              <a:avLst/>
            </a:prstGeom>
            <a:solidFill>
              <a:schemeClr val="accent3">
                <a:alpha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6" name="Grupo 5"/>
            <p:cNvGrpSpPr/>
            <p:nvPr/>
          </p:nvGrpSpPr>
          <p:grpSpPr>
            <a:xfrm>
              <a:off x="917183" y="5566335"/>
              <a:ext cx="2530777" cy="707886"/>
              <a:chOff x="917183" y="5566335"/>
              <a:chExt cx="2530777" cy="707886"/>
            </a:xfrm>
          </p:grpSpPr>
          <p:sp>
            <p:nvSpPr>
              <p:cNvPr id="19" name="CaixaDeTexto 18"/>
              <p:cNvSpPr txBox="1"/>
              <p:nvPr/>
            </p:nvSpPr>
            <p:spPr>
              <a:xfrm>
                <a:off x="917183" y="5566335"/>
                <a:ext cx="135909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000" dirty="0" err="1">
                    <a:latin typeface="Calibri" charset="0"/>
                    <a:ea typeface="Calibri" charset="0"/>
                    <a:cs typeface="Calibri" charset="0"/>
                  </a:rPr>
                  <a:t>Revocação</a:t>
                </a:r>
                <a:r>
                  <a:rPr lang="en-US" sz="2000" dirty="0">
                    <a:latin typeface="Calibri" charset="0"/>
                    <a:ea typeface="Calibri" charset="0"/>
                    <a:cs typeface="Calibri" charset="0"/>
                  </a:rPr>
                  <a:t>:</a:t>
                </a:r>
              </a:p>
              <a:p>
                <a:pPr algn="r"/>
                <a:r>
                  <a:rPr lang="en-US" sz="2000" dirty="0">
                    <a:latin typeface="Calibri" charset="0"/>
                    <a:ea typeface="Calibri" charset="0"/>
                    <a:cs typeface="Calibri" charset="0"/>
                  </a:rPr>
                  <a:t>(Recall)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CaixaDeTexto 19"/>
                  <p:cNvSpPr txBox="1"/>
                  <p:nvPr/>
                </p:nvSpPr>
                <p:spPr>
                  <a:xfrm>
                    <a:off x="2499807" y="5578549"/>
                    <a:ext cx="941027" cy="5231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bg-BG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charset="0"/>
                                </a:rPr>
                                <m:t>𝑉𝑃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charset="0"/>
                                </a:rPr>
                                <m:t>𝐹𝑁</m:t>
                              </m:r>
                              <m:r>
                                <a:rPr lang="en-US" sz="1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charset="0"/>
                                </a:rPr>
                                <m:t>𝑉𝑃</m:t>
                              </m:r>
                            </m:den>
                          </m:f>
                        </m:oMath>
                      </m:oMathPara>
                    </a14:m>
                    <a:endParaRPr lang="pt-BR" sz="1800" dirty="0"/>
                  </a:p>
                </p:txBody>
              </p:sp>
            </mc:Choice>
            <mc:Fallback xmlns="">
              <p:sp>
                <p:nvSpPr>
                  <p:cNvPr id="20" name="CaixaDeTexto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9807" y="5578549"/>
                    <a:ext cx="941027" cy="523157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Retângulo 23"/>
              <p:cNvSpPr/>
              <p:nvPr/>
            </p:nvSpPr>
            <p:spPr>
              <a:xfrm>
                <a:off x="2951136" y="5876958"/>
                <a:ext cx="496824" cy="365760"/>
              </a:xfrm>
              <a:prstGeom prst="rect">
                <a:avLst/>
              </a:prstGeom>
              <a:solidFill>
                <a:schemeClr val="accent3">
                  <a:alpha val="3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2500927" y="5878926"/>
                <a:ext cx="451104" cy="365505"/>
              </a:xfrm>
              <a:prstGeom prst="rect">
                <a:avLst/>
              </a:prstGeom>
              <a:solidFill>
                <a:srgbClr val="FF0000">
                  <a:alpha val="35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8" name="CaixaDeTexto 7"/>
          <p:cNvSpPr txBox="1"/>
          <p:nvPr/>
        </p:nvSpPr>
        <p:spPr>
          <a:xfrm>
            <a:off x="248437" y="3869177"/>
            <a:ext cx="4171163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pt-BR" sz="1800" dirty="0">
                <a:latin typeface="Calibri" charset="0"/>
                <a:ea typeface="Calibri" charset="0"/>
                <a:cs typeface="Calibri" charset="0"/>
              </a:rPr>
              <a:t>O que acontece se um modelo classificar todos exemplos como sendo positivos?</a:t>
            </a:r>
          </a:p>
        </p:txBody>
      </p:sp>
    </p:spTree>
    <p:extLst>
      <p:ext uri="{BB962C8B-B14F-4D97-AF65-F5344CB8AC3E}">
        <p14:creationId xmlns:p14="http://schemas.microsoft.com/office/powerpoint/2010/main" val="174885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9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i="1" dirty="0">
                <a:cs typeface="+mj-cs"/>
              </a:rPr>
              <a:t>Precision</a:t>
            </a:r>
            <a:r>
              <a:rPr lang="en-US" dirty="0">
                <a:cs typeface="+mj-cs"/>
              </a:rPr>
              <a:t> x </a:t>
            </a:r>
            <a:r>
              <a:rPr lang="en-US" i="1" dirty="0">
                <a:cs typeface="+mj-cs"/>
              </a:rPr>
              <a:t>Recall</a:t>
            </a:r>
            <a:endParaRPr lang="pt-BR" i="1" dirty="0">
              <a:cs typeface="+mj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E82FB0-8004-4E4A-BCC4-1A8704BD101A}" type="slidenum">
              <a:rPr lang="pt-BR"/>
              <a:pPr>
                <a:defRPr/>
              </a:pPr>
              <a:t>45</a:t>
            </a:fld>
            <a:endParaRPr lang="pt-BR" dirty="0"/>
          </a:p>
        </p:txBody>
      </p:sp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097561"/>
              </p:ext>
            </p:extLst>
          </p:nvPr>
        </p:nvGraphicFramePr>
        <p:xfrm>
          <a:off x="3733800" y="1942839"/>
          <a:ext cx="4572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  <a:p>
                      <a:pPr algn="ctr"/>
                      <a:r>
                        <a:rPr lang="pt-BR" dirty="0"/>
                        <a:t>Prevista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 Verdadeira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VP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VN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tângulo 3"/>
          <p:cNvSpPr/>
          <p:nvPr/>
        </p:nvSpPr>
        <p:spPr>
          <a:xfrm>
            <a:off x="5192725" y="2653950"/>
            <a:ext cx="3162381" cy="40813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5282184" y="2681083"/>
            <a:ext cx="1524000" cy="381000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6781799" y="2671878"/>
            <a:ext cx="1524000" cy="38100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Grupo 4"/>
          <p:cNvGrpSpPr/>
          <p:nvPr/>
        </p:nvGrpSpPr>
        <p:grpSpPr>
          <a:xfrm>
            <a:off x="246529" y="2466837"/>
            <a:ext cx="2437665" cy="773781"/>
            <a:chOff x="5546230" y="3760504"/>
            <a:chExt cx="2437665" cy="773781"/>
          </a:xfrm>
        </p:grpSpPr>
        <p:sp>
          <p:nvSpPr>
            <p:cNvPr id="2" name="CaixaDeTexto 1"/>
            <p:cNvSpPr txBox="1"/>
            <p:nvPr/>
          </p:nvSpPr>
          <p:spPr>
            <a:xfrm>
              <a:off x="5546230" y="3826399"/>
              <a:ext cx="12731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 err="1">
                  <a:latin typeface="Calibri" charset="0"/>
                  <a:ea typeface="Calibri" charset="0"/>
                  <a:cs typeface="Calibri" charset="0"/>
                </a:rPr>
                <a:t>Precisão</a:t>
              </a:r>
              <a:r>
                <a:rPr lang="en-US" sz="2000" dirty="0">
                  <a:latin typeface="Calibri" charset="0"/>
                  <a:ea typeface="Calibri" charset="0"/>
                  <a:cs typeface="Calibri" charset="0"/>
                </a:rPr>
                <a:t>:</a:t>
              </a:r>
            </a:p>
            <a:p>
              <a:pPr algn="r"/>
              <a:r>
                <a:rPr lang="en-US" sz="2000" dirty="0">
                  <a:latin typeface="Calibri" charset="0"/>
                  <a:ea typeface="Calibri" charset="0"/>
                  <a:cs typeface="Calibri" charset="0"/>
                </a:rPr>
                <a:t>(</a:t>
              </a:r>
              <a:r>
                <a:rPr lang="en-US" sz="2000" i="1" dirty="0">
                  <a:latin typeface="Calibri" charset="0"/>
                  <a:ea typeface="Calibri" charset="0"/>
                  <a:cs typeface="Calibri" charset="0"/>
                </a:rPr>
                <a:t>Precision</a:t>
              </a:r>
              <a:r>
                <a:rPr lang="en-US" sz="2000" dirty="0">
                  <a:latin typeface="Calibri" charset="0"/>
                  <a:ea typeface="Calibri" charset="0"/>
                  <a:cs typeface="Calibri" charset="0"/>
                </a:rPr>
                <a:t>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CaixaDeTexto 2"/>
                <p:cNvSpPr txBox="1"/>
                <p:nvPr/>
              </p:nvSpPr>
              <p:spPr>
                <a:xfrm>
                  <a:off x="7042868" y="3838613"/>
                  <a:ext cx="941027" cy="5231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bg-BG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charset="0"/>
                              </a:rPr>
                              <m:t>𝑉𝑃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charset="0"/>
                              </a:rPr>
                              <m:t>𝐹𝑃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𝑉𝑃</m:t>
                            </m:r>
                          </m:den>
                        </m:f>
                      </m:oMath>
                    </m:oMathPara>
                  </a14:m>
                  <a:endParaRPr lang="pt-BR" sz="1800" dirty="0"/>
                </a:p>
              </p:txBody>
            </p:sp>
          </mc:Choice>
          <mc:Fallback xmlns="">
            <p:sp>
              <p:nvSpPr>
                <p:cNvPr id="3" name="CaixaDeTexto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2868" y="3838613"/>
                  <a:ext cx="941027" cy="52315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tângulo 16"/>
            <p:cNvSpPr/>
            <p:nvPr/>
          </p:nvSpPr>
          <p:spPr>
            <a:xfrm>
              <a:off x="7485233" y="4128058"/>
              <a:ext cx="496824" cy="365760"/>
            </a:xfrm>
            <a:prstGeom prst="rect">
              <a:avLst/>
            </a:prstGeom>
            <a:solidFill>
              <a:schemeClr val="accent3">
                <a:alpha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7035563" y="4133197"/>
              <a:ext cx="451104" cy="365505"/>
            </a:xfrm>
            <a:prstGeom prst="rect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7252150" y="3760504"/>
              <a:ext cx="496824" cy="365760"/>
            </a:xfrm>
            <a:prstGeom prst="rect">
              <a:avLst/>
            </a:prstGeom>
            <a:solidFill>
              <a:schemeClr val="accent3">
                <a:alpha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939217"/>
              </p:ext>
            </p:extLst>
          </p:nvPr>
        </p:nvGraphicFramePr>
        <p:xfrm>
          <a:off x="228600" y="4829656"/>
          <a:ext cx="4572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  <a:p>
                      <a:pPr algn="ctr"/>
                      <a:r>
                        <a:rPr lang="pt-BR" dirty="0"/>
                        <a:t>Prevista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 Verdadeira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VP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VN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Retângulo 20"/>
          <p:cNvSpPr/>
          <p:nvPr/>
        </p:nvSpPr>
        <p:spPr>
          <a:xfrm>
            <a:off x="1687525" y="5540766"/>
            <a:ext cx="1654149" cy="82703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1776984" y="5567900"/>
            <a:ext cx="1524000" cy="381000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1770888" y="5954283"/>
            <a:ext cx="1524000" cy="38100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Grupo 6"/>
          <p:cNvGrpSpPr/>
          <p:nvPr/>
        </p:nvGrpSpPr>
        <p:grpSpPr>
          <a:xfrm>
            <a:off x="4994136" y="5153875"/>
            <a:ext cx="2530777" cy="773781"/>
            <a:chOff x="917183" y="5500440"/>
            <a:chExt cx="2530777" cy="773781"/>
          </a:xfrm>
        </p:grpSpPr>
        <p:sp>
          <p:nvSpPr>
            <p:cNvPr id="27" name="Retângulo 26"/>
            <p:cNvSpPr/>
            <p:nvPr/>
          </p:nvSpPr>
          <p:spPr>
            <a:xfrm>
              <a:off x="2709089" y="5500440"/>
              <a:ext cx="496824" cy="365760"/>
            </a:xfrm>
            <a:prstGeom prst="rect">
              <a:avLst/>
            </a:prstGeom>
            <a:solidFill>
              <a:schemeClr val="accent3">
                <a:alpha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6" name="Grupo 5"/>
            <p:cNvGrpSpPr/>
            <p:nvPr/>
          </p:nvGrpSpPr>
          <p:grpSpPr>
            <a:xfrm>
              <a:off x="917183" y="5566335"/>
              <a:ext cx="2530777" cy="707886"/>
              <a:chOff x="917183" y="5566335"/>
              <a:chExt cx="2530777" cy="707886"/>
            </a:xfrm>
          </p:grpSpPr>
          <p:sp>
            <p:nvSpPr>
              <p:cNvPr id="19" name="CaixaDeTexto 18"/>
              <p:cNvSpPr txBox="1"/>
              <p:nvPr/>
            </p:nvSpPr>
            <p:spPr>
              <a:xfrm>
                <a:off x="917183" y="5566335"/>
                <a:ext cx="135909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000" dirty="0" err="1">
                    <a:latin typeface="Calibri" charset="0"/>
                    <a:ea typeface="Calibri" charset="0"/>
                    <a:cs typeface="Calibri" charset="0"/>
                  </a:rPr>
                  <a:t>Revocação</a:t>
                </a:r>
                <a:r>
                  <a:rPr lang="en-US" sz="2000" dirty="0">
                    <a:latin typeface="Calibri" charset="0"/>
                    <a:ea typeface="Calibri" charset="0"/>
                    <a:cs typeface="Calibri" charset="0"/>
                  </a:rPr>
                  <a:t>:</a:t>
                </a:r>
              </a:p>
              <a:p>
                <a:pPr algn="r"/>
                <a:r>
                  <a:rPr lang="en-US" sz="2000" dirty="0">
                    <a:latin typeface="Calibri" charset="0"/>
                    <a:ea typeface="Calibri" charset="0"/>
                    <a:cs typeface="Calibri" charset="0"/>
                  </a:rPr>
                  <a:t>(Recall)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CaixaDeTexto 19"/>
                  <p:cNvSpPr txBox="1"/>
                  <p:nvPr/>
                </p:nvSpPr>
                <p:spPr>
                  <a:xfrm>
                    <a:off x="2499807" y="5578549"/>
                    <a:ext cx="941027" cy="5231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bg-BG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charset="0"/>
                                </a:rPr>
                                <m:t>𝑉𝑃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charset="0"/>
                                </a:rPr>
                                <m:t>𝐹𝑁</m:t>
                              </m:r>
                              <m:r>
                                <a:rPr lang="en-US" sz="1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charset="0"/>
                                </a:rPr>
                                <m:t>𝑉𝑃</m:t>
                              </m:r>
                            </m:den>
                          </m:f>
                        </m:oMath>
                      </m:oMathPara>
                    </a14:m>
                    <a:endParaRPr lang="pt-BR" sz="1800" dirty="0"/>
                  </a:p>
                </p:txBody>
              </p:sp>
            </mc:Choice>
            <mc:Fallback xmlns="">
              <p:sp>
                <p:nvSpPr>
                  <p:cNvPr id="20" name="CaixaDeTexto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9807" y="5578549"/>
                    <a:ext cx="941027" cy="523157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Retângulo 23"/>
              <p:cNvSpPr/>
              <p:nvPr/>
            </p:nvSpPr>
            <p:spPr>
              <a:xfrm>
                <a:off x="2951136" y="5876958"/>
                <a:ext cx="496824" cy="365760"/>
              </a:xfrm>
              <a:prstGeom prst="rect">
                <a:avLst/>
              </a:prstGeom>
              <a:solidFill>
                <a:schemeClr val="accent3">
                  <a:alpha val="3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2500927" y="5878926"/>
                <a:ext cx="451104" cy="365505"/>
              </a:xfrm>
              <a:prstGeom prst="rect">
                <a:avLst/>
              </a:prstGeom>
              <a:solidFill>
                <a:srgbClr val="FF0000">
                  <a:alpha val="35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8" name="CaixaDeTexto 7"/>
          <p:cNvSpPr txBox="1"/>
          <p:nvPr/>
        </p:nvSpPr>
        <p:spPr>
          <a:xfrm>
            <a:off x="248437" y="3869177"/>
            <a:ext cx="4171163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pt-BR" sz="1800" dirty="0">
                <a:latin typeface="Calibri" charset="0"/>
                <a:ea typeface="Calibri" charset="0"/>
                <a:cs typeface="Calibri" charset="0"/>
              </a:rPr>
              <a:t>O que acontece se um modelo classificar todos exemplos como sendo positivos?</a:t>
            </a:r>
          </a:p>
        </p:txBody>
      </p:sp>
      <p:cxnSp>
        <p:nvCxnSpPr>
          <p:cNvPr id="10" name="Conector de Seta Reta 9"/>
          <p:cNvCxnSpPr/>
          <p:nvPr/>
        </p:nvCxnSpPr>
        <p:spPr>
          <a:xfrm flipV="1">
            <a:off x="7848600" y="5231984"/>
            <a:ext cx="0" cy="6641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7887093" y="5454299"/>
            <a:ext cx="93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m</a:t>
            </a:r>
            <a:r>
              <a:rPr lang="en-US" sz="1800" dirty="0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áximo</a:t>
            </a:r>
            <a:endParaRPr lang="en-US" sz="18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6" name="Grupo 35"/>
          <p:cNvGrpSpPr/>
          <p:nvPr/>
        </p:nvGrpSpPr>
        <p:grpSpPr>
          <a:xfrm>
            <a:off x="6655475" y="5559449"/>
            <a:ext cx="194792" cy="203211"/>
            <a:chOff x="5673681" y="4275937"/>
            <a:chExt cx="345087" cy="360000"/>
          </a:xfrm>
        </p:grpSpPr>
        <p:cxnSp>
          <p:nvCxnSpPr>
            <p:cNvPr id="30" name="Conector Reto 29"/>
            <p:cNvCxnSpPr/>
            <p:nvPr/>
          </p:nvCxnSpPr>
          <p:spPr>
            <a:xfrm>
              <a:off x="5673681" y="4275937"/>
              <a:ext cx="332232" cy="3600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/>
            <p:cNvCxnSpPr/>
            <p:nvPr/>
          </p:nvCxnSpPr>
          <p:spPr>
            <a:xfrm flipH="1">
              <a:off x="5687568" y="4275937"/>
              <a:ext cx="331200" cy="3600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474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9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i="1" dirty="0">
                <a:cs typeface="+mj-cs"/>
              </a:rPr>
              <a:t>Precision</a:t>
            </a:r>
            <a:r>
              <a:rPr lang="en-US" dirty="0">
                <a:cs typeface="+mj-cs"/>
              </a:rPr>
              <a:t> x </a:t>
            </a:r>
            <a:r>
              <a:rPr lang="en-US" i="1" dirty="0">
                <a:cs typeface="+mj-cs"/>
              </a:rPr>
              <a:t>Recall</a:t>
            </a:r>
            <a:endParaRPr lang="pt-BR" i="1" dirty="0">
              <a:cs typeface="+mj-cs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E82FB0-8004-4E4A-BCC4-1A8704BD101A}" type="slidenum">
              <a:rPr lang="pt-BR"/>
              <a:pPr>
                <a:defRPr/>
              </a:pPr>
              <a:t>46</a:t>
            </a:fld>
            <a:endParaRPr lang="pt-BR" dirty="0"/>
          </a:p>
        </p:txBody>
      </p:sp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097561"/>
              </p:ext>
            </p:extLst>
          </p:nvPr>
        </p:nvGraphicFramePr>
        <p:xfrm>
          <a:off x="3733800" y="1942839"/>
          <a:ext cx="4572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  <a:p>
                      <a:pPr algn="ctr"/>
                      <a:r>
                        <a:rPr lang="pt-BR" dirty="0"/>
                        <a:t>Prevista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 Verdadeira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VP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VN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tângulo 3"/>
          <p:cNvSpPr/>
          <p:nvPr/>
        </p:nvSpPr>
        <p:spPr>
          <a:xfrm>
            <a:off x="5192725" y="2653950"/>
            <a:ext cx="3162381" cy="40813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5282184" y="2681083"/>
            <a:ext cx="1524000" cy="381000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6781799" y="2671878"/>
            <a:ext cx="1524000" cy="38100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Grupo 4"/>
          <p:cNvGrpSpPr/>
          <p:nvPr/>
        </p:nvGrpSpPr>
        <p:grpSpPr>
          <a:xfrm>
            <a:off x="246529" y="2466837"/>
            <a:ext cx="2437665" cy="773781"/>
            <a:chOff x="5546230" y="3760504"/>
            <a:chExt cx="2437665" cy="773781"/>
          </a:xfrm>
        </p:grpSpPr>
        <p:sp>
          <p:nvSpPr>
            <p:cNvPr id="2" name="CaixaDeTexto 1"/>
            <p:cNvSpPr txBox="1"/>
            <p:nvPr/>
          </p:nvSpPr>
          <p:spPr>
            <a:xfrm>
              <a:off x="5546230" y="3826399"/>
              <a:ext cx="12731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 err="1">
                  <a:latin typeface="Calibri" charset="0"/>
                  <a:ea typeface="Calibri" charset="0"/>
                  <a:cs typeface="Calibri" charset="0"/>
                </a:rPr>
                <a:t>Precisão</a:t>
              </a:r>
              <a:r>
                <a:rPr lang="en-US" sz="2000" dirty="0">
                  <a:latin typeface="Calibri" charset="0"/>
                  <a:ea typeface="Calibri" charset="0"/>
                  <a:cs typeface="Calibri" charset="0"/>
                </a:rPr>
                <a:t>:</a:t>
              </a:r>
            </a:p>
            <a:p>
              <a:pPr algn="r"/>
              <a:r>
                <a:rPr lang="en-US" sz="2000" dirty="0">
                  <a:latin typeface="Calibri" charset="0"/>
                  <a:ea typeface="Calibri" charset="0"/>
                  <a:cs typeface="Calibri" charset="0"/>
                </a:rPr>
                <a:t>(</a:t>
              </a:r>
              <a:r>
                <a:rPr lang="en-US" sz="2000" i="1" dirty="0">
                  <a:latin typeface="Calibri" charset="0"/>
                  <a:ea typeface="Calibri" charset="0"/>
                  <a:cs typeface="Calibri" charset="0"/>
                </a:rPr>
                <a:t>Precision</a:t>
              </a:r>
              <a:r>
                <a:rPr lang="en-US" sz="2000" dirty="0">
                  <a:latin typeface="Calibri" charset="0"/>
                  <a:ea typeface="Calibri" charset="0"/>
                  <a:cs typeface="Calibri" charset="0"/>
                </a:rPr>
                <a:t>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CaixaDeTexto 2"/>
                <p:cNvSpPr txBox="1"/>
                <p:nvPr/>
              </p:nvSpPr>
              <p:spPr>
                <a:xfrm>
                  <a:off x="7042868" y="3838613"/>
                  <a:ext cx="941027" cy="5231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bg-BG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charset="0"/>
                              </a:rPr>
                              <m:t>𝑉𝑃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charset="0"/>
                              </a:rPr>
                              <m:t>𝐹𝑃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𝑉𝑃</m:t>
                            </m:r>
                          </m:den>
                        </m:f>
                      </m:oMath>
                    </m:oMathPara>
                  </a14:m>
                  <a:endParaRPr lang="pt-BR" sz="1800" dirty="0"/>
                </a:p>
              </p:txBody>
            </p:sp>
          </mc:Choice>
          <mc:Fallback xmlns="">
            <p:sp>
              <p:nvSpPr>
                <p:cNvPr id="3" name="CaixaDeTexto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2868" y="3838613"/>
                  <a:ext cx="941027" cy="52315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tângulo 16"/>
            <p:cNvSpPr/>
            <p:nvPr/>
          </p:nvSpPr>
          <p:spPr>
            <a:xfrm>
              <a:off x="7485233" y="4128058"/>
              <a:ext cx="496824" cy="365760"/>
            </a:xfrm>
            <a:prstGeom prst="rect">
              <a:avLst/>
            </a:prstGeom>
            <a:solidFill>
              <a:schemeClr val="accent3">
                <a:alpha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7035563" y="4133197"/>
              <a:ext cx="451104" cy="365505"/>
            </a:xfrm>
            <a:prstGeom prst="rect">
              <a:avLst/>
            </a:prstGeom>
            <a:solidFill>
              <a:srgbClr val="FF0000">
                <a:alpha val="3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7252150" y="3760504"/>
              <a:ext cx="496824" cy="365760"/>
            </a:xfrm>
            <a:prstGeom prst="rect">
              <a:avLst/>
            </a:prstGeom>
            <a:solidFill>
              <a:schemeClr val="accent3">
                <a:alpha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939217"/>
              </p:ext>
            </p:extLst>
          </p:nvPr>
        </p:nvGraphicFramePr>
        <p:xfrm>
          <a:off x="228600" y="4829656"/>
          <a:ext cx="4572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  <a:p>
                      <a:pPr algn="ctr"/>
                      <a:r>
                        <a:rPr lang="pt-BR" dirty="0"/>
                        <a:t>Prevista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 Verdadeira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VP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VN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Retângulo 20"/>
          <p:cNvSpPr/>
          <p:nvPr/>
        </p:nvSpPr>
        <p:spPr>
          <a:xfrm>
            <a:off x="1687525" y="5540766"/>
            <a:ext cx="1654149" cy="82703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1776984" y="5567900"/>
            <a:ext cx="1524000" cy="381000"/>
          </a:xfrm>
          <a:prstGeom prst="rect">
            <a:avLst/>
          </a:prstGeom>
          <a:solidFill>
            <a:schemeClr val="accent3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1770888" y="5954283"/>
            <a:ext cx="1524000" cy="38100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Grupo 6"/>
          <p:cNvGrpSpPr/>
          <p:nvPr/>
        </p:nvGrpSpPr>
        <p:grpSpPr>
          <a:xfrm>
            <a:off x="4994136" y="5153875"/>
            <a:ext cx="2530777" cy="773781"/>
            <a:chOff x="917183" y="5500440"/>
            <a:chExt cx="2530777" cy="773781"/>
          </a:xfrm>
        </p:grpSpPr>
        <p:sp>
          <p:nvSpPr>
            <p:cNvPr id="27" name="Retângulo 26"/>
            <p:cNvSpPr/>
            <p:nvPr/>
          </p:nvSpPr>
          <p:spPr>
            <a:xfrm>
              <a:off x="2709089" y="5500440"/>
              <a:ext cx="496824" cy="365760"/>
            </a:xfrm>
            <a:prstGeom prst="rect">
              <a:avLst/>
            </a:prstGeom>
            <a:solidFill>
              <a:schemeClr val="accent3">
                <a:alpha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6" name="Grupo 5"/>
            <p:cNvGrpSpPr/>
            <p:nvPr/>
          </p:nvGrpSpPr>
          <p:grpSpPr>
            <a:xfrm>
              <a:off x="917183" y="5566335"/>
              <a:ext cx="2530777" cy="707886"/>
              <a:chOff x="917183" y="5566335"/>
              <a:chExt cx="2530777" cy="707886"/>
            </a:xfrm>
          </p:grpSpPr>
          <p:sp>
            <p:nvSpPr>
              <p:cNvPr id="19" name="CaixaDeTexto 18"/>
              <p:cNvSpPr txBox="1"/>
              <p:nvPr/>
            </p:nvSpPr>
            <p:spPr>
              <a:xfrm>
                <a:off x="917183" y="5566335"/>
                <a:ext cx="135909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000" dirty="0" err="1">
                    <a:latin typeface="Calibri" charset="0"/>
                    <a:ea typeface="Calibri" charset="0"/>
                    <a:cs typeface="Calibri" charset="0"/>
                  </a:rPr>
                  <a:t>Revocação</a:t>
                </a:r>
                <a:r>
                  <a:rPr lang="en-US" sz="2000" dirty="0">
                    <a:latin typeface="Calibri" charset="0"/>
                    <a:ea typeface="Calibri" charset="0"/>
                    <a:cs typeface="Calibri" charset="0"/>
                  </a:rPr>
                  <a:t>:</a:t>
                </a:r>
              </a:p>
              <a:p>
                <a:pPr algn="r"/>
                <a:r>
                  <a:rPr lang="en-US" sz="2000" dirty="0">
                    <a:latin typeface="Calibri" charset="0"/>
                    <a:ea typeface="Calibri" charset="0"/>
                    <a:cs typeface="Calibri" charset="0"/>
                  </a:rPr>
                  <a:t>(Recall)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CaixaDeTexto 19"/>
                  <p:cNvSpPr txBox="1"/>
                  <p:nvPr/>
                </p:nvSpPr>
                <p:spPr>
                  <a:xfrm>
                    <a:off x="2499807" y="5578549"/>
                    <a:ext cx="941027" cy="5231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bg-BG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charset="0"/>
                                </a:rPr>
                                <m:t>𝑉𝑃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charset="0"/>
                                </a:rPr>
                                <m:t>𝐹𝑁</m:t>
                              </m:r>
                              <m:r>
                                <a:rPr lang="en-US" sz="1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charset="0"/>
                                </a:rPr>
                                <m:t>𝑉𝑃</m:t>
                              </m:r>
                            </m:den>
                          </m:f>
                        </m:oMath>
                      </m:oMathPara>
                    </a14:m>
                    <a:endParaRPr lang="pt-BR" sz="1800" dirty="0"/>
                  </a:p>
                </p:txBody>
              </p:sp>
            </mc:Choice>
            <mc:Fallback xmlns="">
              <p:sp>
                <p:nvSpPr>
                  <p:cNvPr id="20" name="CaixaDeTexto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9807" y="5578549"/>
                    <a:ext cx="941027" cy="523157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Retângulo 23"/>
              <p:cNvSpPr/>
              <p:nvPr/>
            </p:nvSpPr>
            <p:spPr>
              <a:xfrm>
                <a:off x="2951136" y="5876958"/>
                <a:ext cx="496824" cy="365760"/>
              </a:xfrm>
              <a:prstGeom prst="rect">
                <a:avLst/>
              </a:prstGeom>
              <a:solidFill>
                <a:schemeClr val="accent3">
                  <a:alpha val="3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2500927" y="5878926"/>
                <a:ext cx="451104" cy="365505"/>
              </a:xfrm>
              <a:prstGeom prst="rect">
                <a:avLst/>
              </a:prstGeom>
              <a:solidFill>
                <a:srgbClr val="FF0000">
                  <a:alpha val="35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8" name="CaixaDeTexto 7"/>
          <p:cNvSpPr txBox="1"/>
          <p:nvPr/>
        </p:nvSpPr>
        <p:spPr>
          <a:xfrm>
            <a:off x="248437" y="3869177"/>
            <a:ext cx="4171163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pt-BR" sz="1800" dirty="0">
                <a:latin typeface="Calibri" charset="0"/>
                <a:ea typeface="Calibri" charset="0"/>
                <a:cs typeface="Calibri" charset="0"/>
              </a:rPr>
              <a:t>O que acontece se um modelo classificar todos exemplos como sendo positivos?</a:t>
            </a:r>
          </a:p>
        </p:txBody>
      </p:sp>
      <p:cxnSp>
        <p:nvCxnSpPr>
          <p:cNvPr id="10" name="Conector de Seta Reta 9"/>
          <p:cNvCxnSpPr/>
          <p:nvPr/>
        </p:nvCxnSpPr>
        <p:spPr>
          <a:xfrm flipV="1">
            <a:off x="7848600" y="5231984"/>
            <a:ext cx="0" cy="6641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7887093" y="5454299"/>
            <a:ext cx="93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m</a:t>
            </a:r>
            <a:r>
              <a:rPr lang="en-US" sz="1800" dirty="0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áximo</a:t>
            </a:r>
            <a:endParaRPr lang="en-US" sz="18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36" name="Grupo 35"/>
          <p:cNvGrpSpPr/>
          <p:nvPr/>
        </p:nvGrpSpPr>
        <p:grpSpPr>
          <a:xfrm>
            <a:off x="6655475" y="5559449"/>
            <a:ext cx="194792" cy="203211"/>
            <a:chOff x="5673681" y="4275937"/>
            <a:chExt cx="345087" cy="360000"/>
          </a:xfrm>
        </p:grpSpPr>
        <p:cxnSp>
          <p:nvCxnSpPr>
            <p:cNvPr id="30" name="Conector Reto 29"/>
            <p:cNvCxnSpPr/>
            <p:nvPr/>
          </p:nvCxnSpPr>
          <p:spPr>
            <a:xfrm>
              <a:off x="5673681" y="4275937"/>
              <a:ext cx="332232" cy="3600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/>
            <p:cNvCxnSpPr/>
            <p:nvPr/>
          </p:nvCxnSpPr>
          <p:spPr>
            <a:xfrm flipH="1">
              <a:off x="5687568" y="4275937"/>
              <a:ext cx="331200" cy="36000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Conector de Seta Reta 30"/>
          <p:cNvCxnSpPr/>
          <p:nvPr/>
        </p:nvCxnSpPr>
        <p:spPr>
          <a:xfrm>
            <a:off x="2895600" y="2544946"/>
            <a:ext cx="0" cy="6252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628348" y="2764159"/>
            <a:ext cx="585332" cy="497418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/>
          <p:cNvCxnSpPr/>
          <p:nvPr/>
        </p:nvCxnSpPr>
        <p:spPr>
          <a:xfrm flipV="1">
            <a:off x="1527682" y="2767058"/>
            <a:ext cx="4482" cy="4031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19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err="1"/>
              <a:t>F-Measure</a:t>
            </a:r>
            <a:endParaRPr lang="pt-BR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sz="2800" dirty="0"/>
                  <a:t>M</a:t>
                </a:r>
                <a:r>
                  <a:rPr lang="en-US" sz="2800" dirty="0" err="1"/>
                  <a:t>édia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harmônica</a:t>
                </a:r>
                <a:r>
                  <a:rPr lang="en-US" sz="2800" dirty="0"/>
                  <a:t> de </a:t>
                </a:r>
                <a:r>
                  <a:rPr lang="en-US" sz="2800" i="1" dirty="0"/>
                  <a:t>precision</a:t>
                </a:r>
                <a:r>
                  <a:rPr lang="en-US" sz="2800" dirty="0"/>
                  <a:t> e </a:t>
                </a:r>
                <a:r>
                  <a:rPr lang="en-US" sz="2800" i="1" dirty="0"/>
                  <a:t>recall</a:t>
                </a:r>
              </a:p>
              <a:p>
                <a:pPr lvl="1"/>
                <a:r>
                  <a:rPr lang="en-US" sz="2400" dirty="0" err="1"/>
                  <a:t>Também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conhecida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como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score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ou</a:t>
                </a:r>
                <a:r>
                  <a:rPr lang="en-US" sz="2400" dirty="0"/>
                  <a:t> F-score</a:t>
                </a:r>
                <a:endParaRPr lang="pt-BR" sz="24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33" t="-13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CA1406-6C19-4543-AFC9-ECE099C7E894}" type="slidenum">
              <a:rPr lang="nb-NO" smtClean="0"/>
              <a:pPr>
                <a:defRPr/>
              </a:pPr>
              <a:t>47</a:t>
            </a:fld>
            <a:endParaRPr lang="nb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990600" y="3099702"/>
                <a:ext cx="3683508" cy="7634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=2×</m:t>
                      </m:r>
                      <m:f>
                        <m:fPr>
                          <m:ctrlPr>
                            <a:rPr lang="bg-B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𝑝𝑟𝑒𝑐𝑖𝑠𝑖𝑜𝑛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𝑝𝑟𝑒𝑐𝑖𝑠𝑖𝑜𝑛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099702"/>
                <a:ext cx="3683508" cy="7634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4724400" y="3099702"/>
                <a:ext cx="3002489" cy="1054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=  </m:t>
                      </m:r>
                      <m:f>
                        <m:fPr>
                          <m:ctrlPr>
                            <a:rPr lang="bg-B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lang="bg-BG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𝑝𝑟𝑒𝑐𝑖𝑠𝑖𝑜𝑛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𝑟𝑒𝑐𝑎𝑙𝑙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099702"/>
                <a:ext cx="3002489" cy="105407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68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0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dirty="0">
                <a:cs typeface="+mj-cs"/>
              </a:rPr>
              <a:t>Resumo das Medidas Apresentadas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77EC47-689A-204D-B884-AE9705E853E9}" type="slidenum">
              <a:rPr lang="pt-BR"/>
              <a:pPr>
                <a:defRPr/>
              </a:pPr>
              <a:t>48</a:t>
            </a:fld>
            <a:endParaRPr lang="pt-BR"/>
          </a:p>
        </p:txBody>
      </p:sp>
      <p:grpSp>
        <p:nvGrpSpPr>
          <p:cNvPr id="8" name="Grupo 7"/>
          <p:cNvGrpSpPr/>
          <p:nvPr/>
        </p:nvGrpSpPr>
        <p:grpSpPr>
          <a:xfrm>
            <a:off x="5011830" y="3075318"/>
            <a:ext cx="3402482" cy="707886"/>
            <a:chOff x="6961" y="1850900"/>
            <a:chExt cx="3581157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CaixaDeTexto 2"/>
                <p:cNvSpPr txBox="1"/>
                <p:nvPr/>
              </p:nvSpPr>
              <p:spPr>
                <a:xfrm>
                  <a:off x="2409847" y="1969507"/>
                  <a:ext cx="1178271" cy="5231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charset="0"/>
                              </a:rPr>
                              <m:t>𝐹𝑃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charset="0"/>
                              </a:rPr>
                              <m:t>𝐹𝑃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𝑉𝑁</m:t>
                            </m:r>
                          </m:den>
                        </m:f>
                      </m:oMath>
                    </m:oMathPara>
                  </a14:m>
                  <a:endParaRPr lang="pt-BR" sz="1800" dirty="0"/>
                </a:p>
              </p:txBody>
            </p:sp>
          </mc:Choice>
          <mc:Fallback xmlns="">
            <p:sp>
              <p:nvSpPr>
                <p:cNvPr id="3" name="CaixaDeTexto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9847" y="1969507"/>
                  <a:ext cx="1178271" cy="52315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09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tângulo 4"/>
            <p:cNvSpPr/>
            <p:nvPr/>
          </p:nvSpPr>
          <p:spPr>
            <a:xfrm>
              <a:off x="6961" y="1850900"/>
              <a:ext cx="225695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pt-BR" sz="2000" dirty="0"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</a:rPr>
                <a:t>TFP</a:t>
              </a:r>
            </a:p>
            <a:p>
              <a:pPr algn="r">
                <a:defRPr/>
              </a:pPr>
              <a:r>
                <a:rPr lang="pt-BR" sz="2000" dirty="0"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</a:rPr>
                <a:t>(Erro tipo </a:t>
              </a:r>
              <a:r>
                <a:rPr lang="pt-BR" sz="2000" dirty="0" err="1">
                  <a:solidFill>
                    <a:srgbClr val="000000"/>
                  </a:solidFill>
                  <a:ea typeface="Times New Roman" charset="0"/>
                  <a:cs typeface="Times New Roman" charset="0"/>
                </a:rPr>
                <a:t>I</a:t>
              </a:r>
              <a:r>
                <a:rPr lang="pt-BR" sz="2000" dirty="0">
                  <a:solidFill>
                    <a:srgbClr val="000000"/>
                  </a:solidFill>
                  <a:ea typeface="Times New Roman" charset="0"/>
                  <a:cs typeface="Times New Roman" charset="0"/>
                </a:rPr>
                <a:t>, </a:t>
              </a:r>
              <a:r>
                <a:rPr lang="pt-BR" sz="2000" dirty="0"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</a:rPr>
                <a:t>Custo)</a:t>
              </a:r>
              <a:endParaRPr lang="pt-BR" sz="2000" dirty="0"/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1" y="3309972"/>
            <a:ext cx="3047019" cy="707886"/>
            <a:chOff x="-59679" y="2879213"/>
            <a:chExt cx="3047019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tângulo 19"/>
                <p:cNvSpPr/>
                <p:nvPr/>
              </p:nvSpPr>
              <p:spPr>
                <a:xfrm>
                  <a:off x="-59679" y="2879213"/>
                  <a:ext cx="1864916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>
                    <a:defRPr/>
                  </a:pPr>
                  <a:r>
                    <a:rPr lang="pt-BR" sz="2000" dirty="0">
                      <a:solidFill>
                        <a:srgbClr val="000000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Especificidade</a:t>
                  </a:r>
                </a:p>
                <a:p>
                  <a:pPr algn="r">
                    <a:defRPr/>
                  </a:pPr>
                  <a:r>
                    <a:rPr lang="pt-BR" sz="2000" dirty="0">
                      <a:solidFill>
                        <a:srgbClr val="000000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(TVN, </a:t>
                  </a:r>
                  <a14:m>
                    <m:oMath xmlns:m="http://schemas.openxmlformats.org/officeDocument/2006/math">
                      <m:r>
                        <a:rPr lang="pt-BR" sz="2000" i="1" dirty="0" smtClean="0">
                          <a:solidFill>
                            <a:srgbClr val="000000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1−</m:t>
                      </m:r>
                      <m:r>
                        <a:rPr lang="pt-BR" sz="2000" i="1" dirty="0" smtClean="0">
                          <a:solidFill>
                            <a:srgbClr val="000000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𝑇𝐹𝑃</m:t>
                      </m:r>
                    </m:oMath>
                  </a14:m>
                  <a:r>
                    <a:rPr lang="pt-BR" sz="2000" dirty="0">
                      <a:solidFill>
                        <a:srgbClr val="000000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)</a:t>
                  </a:r>
                  <a:endParaRPr lang="pt-BR" sz="2000" dirty="0"/>
                </a:p>
              </p:txBody>
            </p:sp>
          </mc:Choice>
          <mc:Fallback xmlns="">
            <p:sp>
              <p:nvSpPr>
                <p:cNvPr id="20" name="Retângulo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9679" y="2879213"/>
                  <a:ext cx="1864916" cy="70788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5172" r="-3268" b="-1465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aixaDeTexto 20"/>
                <p:cNvSpPr txBox="1"/>
                <p:nvPr/>
              </p:nvSpPr>
              <p:spPr>
                <a:xfrm>
                  <a:off x="1809069" y="2901210"/>
                  <a:ext cx="1178271" cy="5231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charset="0"/>
                              </a:rPr>
                              <m:t>𝑉𝑁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charset="0"/>
                              </a:rPr>
                              <m:t>𝐹𝑃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𝑉𝑁</m:t>
                            </m:r>
                          </m:den>
                        </m:f>
                      </m:oMath>
                    </m:oMathPara>
                  </a14:m>
                  <a:endParaRPr lang="pt-BR" sz="1800" dirty="0"/>
                </a:p>
              </p:txBody>
            </p:sp>
          </mc:Choice>
          <mc:Fallback xmlns="">
            <p:sp>
              <p:nvSpPr>
                <p:cNvPr id="21" name="CaixaDeTexto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9069" y="2901210"/>
                  <a:ext cx="1178271" cy="52315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upo 9"/>
          <p:cNvGrpSpPr/>
          <p:nvPr/>
        </p:nvGrpSpPr>
        <p:grpSpPr>
          <a:xfrm>
            <a:off x="5633012" y="4026067"/>
            <a:ext cx="2781300" cy="1031051"/>
            <a:chOff x="4191000" y="1686022"/>
            <a:chExt cx="2781300" cy="10310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tângulo 6"/>
                <p:cNvSpPr/>
                <p:nvPr/>
              </p:nvSpPr>
              <p:spPr>
                <a:xfrm>
                  <a:off x="4191000" y="1686022"/>
                  <a:ext cx="1525587" cy="10310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>
                    <a:lnSpc>
                      <a:spcPct val="105000"/>
                    </a:lnSpc>
                    <a:defRPr/>
                  </a:pPr>
                  <a:r>
                    <a:rPr lang="pt-BR" sz="2000" dirty="0">
                      <a:solidFill>
                        <a:srgbClr val="000000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TFN</a:t>
                  </a:r>
                </a:p>
                <a:p>
                  <a:pPr algn="r">
                    <a:defRPr/>
                  </a:pPr>
                  <a:r>
                    <a:rPr lang="pt-BR" sz="2000" dirty="0">
                      <a:solidFill>
                        <a:srgbClr val="000000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(Erro tipo </a:t>
                  </a:r>
                  <a:r>
                    <a:rPr lang="pt-BR" sz="2000" dirty="0">
                      <a:solidFill>
                        <a:srgbClr val="000000"/>
                      </a:solidFill>
                      <a:ea typeface="Times New Roman" charset="0"/>
                      <a:cs typeface="Times New Roman" charset="0"/>
                    </a:rPr>
                    <a:t>II, </a:t>
                  </a:r>
                  <a14:m>
                    <m:oMath xmlns:m="http://schemas.openxmlformats.org/officeDocument/2006/math">
                      <m:r>
                        <a:rPr lang="pt-BR" sz="2000" i="1" dirty="0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1−</m:t>
                      </m:r>
                      <m:r>
                        <a:rPr lang="pt-BR" sz="2000" i="1" dirty="0" smtClean="0">
                          <a:solidFill>
                            <a:srgbClr val="00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𝑅𝑒𝑐𝑎𝑙𝑙</m:t>
                      </m:r>
                    </m:oMath>
                  </a14:m>
                  <a:r>
                    <a:rPr lang="pt-BR" sz="2000" dirty="0">
                      <a:solidFill>
                        <a:srgbClr val="000000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7" name="Retângulo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1686022"/>
                  <a:ext cx="1525587" cy="103105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2941" r="-8000" b="-941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ixaDeTexto 23"/>
                <p:cNvSpPr txBox="1"/>
                <p:nvPr/>
              </p:nvSpPr>
              <p:spPr>
                <a:xfrm>
                  <a:off x="5794029" y="1739031"/>
                  <a:ext cx="1178271" cy="5231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charset="0"/>
                              </a:rPr>
                              <m:t>𝐹𝑁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charset="0"/>
                              </a:rPr>
                              <m:t>𝐹𝑁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𝑉𝑃</m:t>
                            </m:r>
                          </m:den>
                        </m:f>
                      </m:oMath>
                    </m:oMathPara>
                  </a14:m>
                  <a:endParaRPr lang="pt-BR" sz="1800" dirty="0"/>
                </a:p>
              </p:txBody>
            </p:sp>
          </mc:Choice>
          <mc:Fallback xmlns="">
            <p:sp>
              <p:nvSpPr>
                <p:cNvPr id="24" name="CaixaDeTexto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4029" y="1739031"/>
                  <a:ext cx="1178271" cy="52315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upo 10"/>
          <p:cNvGrpSpPr/>
          <p:nvPr/>
        </p:nvGrpSpPr>
        <p:grpSpPr>
          <a:xfrm>
            <a:off x="-113507" y="4308395"/>
            <a:ext cx="3598913" cy="1015663"/>
            <a:chOff x="3962400" y="2819400"/>
            <a:chExt cx="3305178" cy="1015663"/>
          </a:xfrm>
        </p:grpSpPr>
        <p:sp>
          <p:nvSpPr>
            <p:cNvPr id="25" name="Retângulo 24"/>
            <p:cNvSpPr/>
            <p:nvPr/>
          </p:nvSpPr>
          <p:spPr>
            <a:xfrm>
              <a:off x="3962400" y="2819400"/>
              <a:ext cx="213514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pt-BR" sz="2000" i="1" dirty="0"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</a:rPr>
                <a:t>Recall</a:t>
              </a:r>
            </a:p>
            <a:p>
              <a:pPr algn="r">
                <a:defRPr/>
              </a:pPr>
              <a:r>
                <a:rPr lang="pt-BR" sz="2000" dirty="0"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</a:rPr>
                <a:t>(TVP, Sensibilidade,</a:t>
              </a:r>
            </a:p>
            <a:p>
              <a:pPr algn="r">
                <a:defRPr/>
              </a:pPr>
              <a:r>
                <a:rPr lang="pt-BR" sz="2000" dirty="0" err="1"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</a:rPr>
                <a:t>Benef</a:t>
              </a:r>
              <a:r>
                <a:rPr lang="en-US" sz="2000" dirty="0" err="1"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</a:rPr>
                <a:t>ício</a:t>
              </a:r>
              <a:r>
                <a:rPr lang="pt-BR" sz="2000" dirty="0"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</a:rPr>
                <a:t>)</a:t>
              </a:r>
              <a:endParaRPr lang="pt-BR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aixaDeTexto 25"/>
                <p:cNvSpPr txBox="1"/>
                <p:nvPr/>
              </p:nvSpPr>
              <p:spPr>
                <a:xfrm>
                  <a:off x="6089307" y="2881730"/>
                  <a:ext cx="1178271" cy="5231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charset="0"/>
                              </a:rPr>
                              <m:t>𝑉𝑃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charset="0"/>
                              </a:rPr>
                              <m:t>𝐹𝑁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𝑉𝑃</m:t>
                            </m:r>
                          </m:den>
                        </m:f>
                      </m:oMath>
                    </m:oMathPara>
                  </a14:m>
                  <a:endParaRPr lang="pt-BR" sz="1800" dirty="0"/>
                </a:p>
              </p:txBody>
            </p:sp>
          </mc:Choice>
          <mc:Fallback xmlns="">
            <p:sp>
              <p:nvSpPr>
                <p:cNvPr id="26" name="CaixaDeTexto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9307" y="2881730"/>
                  <a:ext cx="1178271" cy="52315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upo 30"/>
          <p:cNvGrpSpPr/>
          <p:nvPr/>
        </p:nvGrpSpPr>
        <p:grpSpPr>
          <a:xfrm>
            <a:off x="1447800" y="5456862"/>
            <a:ext cx="2480985" cy="523157"/>
            <a:chOff x="4478491" y="2968984"/>
            <a:chExt cx="2480985" cy="523157"/>
          </a:xfrm>
        </p:grpSpPr>
        <p:sp>
          <p:nvSpPr>
            <p:cNvPr id="32" name="Retângulo 31"/>
            <p:cNvSpPr/>
            <p:nvPr/>
          </p:nvSpPr>
          <p:spPr>
            <a:xfrm>
              <a:off x="4478491" y="3063828"/>
              <a:ext cx="123809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pt-BR" sz="2000" i="1" dirty="0" err="1"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</a:rPr>
                <a:t>Precision</a:t>
              </a:r>
              <a:endParaRPr lang="pt-BR" sz="2000" i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aixaDeTexto 32"/>
                <p:cNvSpPr txBox="1"/>
                <p:nvPr/>
              </p:nvSpPr>
              <p:spPr>
                <a:xfrm>
                  <a:off x="5806853" y="2968984"/>
                  <a:ext cx="1152623" cy="5231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charset="0"/>
                              </a:rPr>
                              <m:t>𝑉𝑃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charset="0"/>
                              </a:rPr>
                              <m:t>𝑉𝑃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𝐹𝑃</m:t>
                            </m:r>
                          </m:den>
                        </m:f>
                      </m:oMath>
                    </m:oMathPara>
                  </a14:m>
                  <a:endParaRPr lang="pt-BR" sz="1800" dirty="0"/>
                </a:p>
              </p:txBody>
            </p:sp>
          </mc:Choice>
          <mc:Fallback xmlns="">
            <p:sp>
              <p:nvSpPr>
                <p:cNvPr id="33" name="CaixaDeTexto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6853" y="2968984"/>
                  <a:ext cx="1152623" cy="52315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upo 33"/>
          <p:cNvGrpSpPr/>
          <p:nvPr/>
        </p:nvGrpSpPr>
        <p:grpSpPr>
          <a:xfrm>
            <a:off x="0" y="2309155"/>
            <a:ext cx="3575403" cy="523157"/>
            <a:chOff x="4478491" y="2968984"/>
            <a:chExt cx="3575403" cy="523157"/>
          </a:xfrm>
        </p:grpSpPr>
        <p:sp>
          <p:nvSpPr>
            <p:cNvPr id="35" name="Retângulo 34"/>
            <p:cNvSpPr/>
            <p:nvPr/>
          </p:nvSpPr>
          <p:spPr>
            <a:xfrm>
              <a:off x="4478491" y="3063828"/>
              <a:ext cx="123809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pt-BR" sz="2000" i="1" dirty="0" err="1"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</a:rPr>
                <a:t>Acur</a:t>
              </a:r>
              <a:r>
                <a:rPr lang="en-US" sz="2000" i="1" dirty="0" err="1">
                  <a:solidFill>
                    <a:srgbClr val="000000"/>
                  </a:solidFill>
                  <a:latin typeface="Calibri" charset="0"/>
                  <a:ea typeface="Calibri" charset="0"/>
                  <a:cs typeface="Calibri" charset="0"/>
                </a:rPr>
                <a:t>ácia</a:t>
              </a:r>
              <a:endParaRPr lang="pt-BR" sz="2000" i="1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aixaDeTexto 35"/>
                <p:cNvSpPr txBox="1"/>
                <p:nvPr/>
              </p:nvSpPr>
              <p:spPr>
                <a:xfrm>
                  <a:off x="5716587" y="2968984"/>
                  <a:ext cx="2337307" cy="5231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charset="0"/>
                              </a:rPr>
                              <m:t>𝑉𝑃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𝑉𝑁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charset="0"/>
                              </a:rPr>
                              <m:t>𝑉𝑃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𝐹𝑃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𝑉𝑁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𝐹𝑁</m:t>
                            </m:r>
                          </m:den>
                        </m:f>
                      </m:oMath>
                    </m:oMathPara>
                  </a14:m>
                  <a:endParaRPr lang="pt-BR" sz="1800" dirty="0"/>
                </a:p>
              </p:txBody>
            </p:sp>
          </mc:Choice>
          <mc:Fallback xmlns="">
            <p:sp>
              <p:nvSpPr>
                <p:cNvPr id="36" name="CaixaDeTexto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6587" y="2968984"/>
                  <a:ext cx="2337307" cy="52315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upo 36"/>
          <p:cNvGrpSpPr/>
          <p:nvPr/>
        </p:nvGrpSpPr>
        <p:grpSpPr>
          <a:xfrm>
            <a:off x="4422694" y="2218445"/>
            <a:ext cx="4261011" cy="707886"/>
            <a:chOff x="4235958" y="2906185"/>
            <a:chExt cx="3439413" cy="707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tângulo 37"/>
                <p:cNvSpPr/>
                <p:nvPr/>
              </p:nvSpPr>
              <p:spPr>
                <a:xfrm>
                  <a:off x="4235958" y="2906185"/>
                  <a:ext cx="1466696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>
                    <a:defRPr/>
                  </a:pPr>
                  <a:r>
                    <a:rPr lang="pt-BR" sz="2000" i="1" dirty="0">
                      <a:solidFill>
                        <a:srgbClr val="000000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E</a:t>
                  </a:r>
                  <a:r>
                    <a:rPr lang="en-US" sz="2000" i="1" dirty="0" err="1">
                      <a:solidFill>
                        <a:srgbClr val="000000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rro</a:t>
                  </a:r>
                  <a:endParaRPr lang="en-US" sz="2000" i="1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  <a:p>
                  <a:pPr algn="r">
                    <a:defRPr/>
                  </a:pPr>
                  <a:r>
                    <a:rPr lang="en-US" sz="2000" dirty="0">
                      <a:solidFill>
                        <a:srgbClr val="000000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rgbClr val="000000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1−</m:t>
                      </m:r>
                      <m:r>
                        <a:rPr lang="en-US" sz="2000" i="1" dirty="0" smtClean="0">
                          <a:solidFill>
                            <a:srgbClr val="000000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𝐴𝑐𝑢𝑟</m:t>
                      </m:r>
                      <m:r>
                        <a:rPr lang="en-US" sz="2000" i="1" dirty="0" smtClean="0">
                          <a:solidFill>
                            <a:srgbClr val="000000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á</m:t>
                      </m:r>
                      <m:r>
                        <a:rPr lang="en-US" sz="2000" i="1" dirty="0" smtClean="0">
                          <a:solidFill>
                            <a:srgbClr val="000000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𝑐𝑖𝑎</m:t>
                      </m:r>
                    </m:oMath>
                  </a14:m>
                  <a:r>
                    <a:rPr lang="en-US" sz="2000" dirty="0">
                      <a:solidFill>
                        <a:srgbClr val="000000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)</a:t>
                  </a:r>
                  <a:endParaRPr lang="pt-BR" sz="20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38" name="Retângulo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5958" y="2906185"/>
                  <a:ext cx="1466696" cy="70788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685" t="-5172" r="-3356" b="-1465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ixaDeTexto 38"/>
                <p:cNvSpPr txBox="1"/>
                <p:nvPr/>
              </p:nvSpPr>
              <p:spPr>
                <a:xfrm>
                  <a:off x="5702654" y="2974483"/>
                  <a:ext cx="1972717" cy="5231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charset="0"/>
                              </a:rPr>
                              <m:t>𝐹𝑃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𝐹𝑁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charset="0"/>
                              </a:rPr>
                              <m:t>𝑉𝑃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𝐹𝑃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𝑉𝑁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charset="0"/>
                              </a:rPr>
                              <m:t>𝐹𝑁</m:t>
                            </m:r>
                          </m:den>
                        </m:f>
                      </m:oMath>
                    </m:oMathPara>
                  </a14:m>
                  <a:endParaRPr lang="pt-BR" sz="1800" dirty="0"/>
                </a:p>
              </p:txBody>
            </p:sp>
          </mc:Choice>
          <mc:Fallback xmlns="">
            <p:sp>
              <p:nvSpPr>
                <p:cNvPr id="39" name="CaixaDeTexto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654" y="2974483"/>
                  <a:ext cx="1972717" cy="52315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/>
              <p:cNvSpPr txBox="1"/>
              <p:nvPr/>
            </p:nvSpPr>
            <p:spPr>
              <a:xfrm>
                <a:off x="4629170" y="5407439"/>
                <a:ext cx="2486129" cy="745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lang="bg-BG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charset="0"/>
                                </a:rPr>
                                <m:t>𝑃𝑟𝑒𝑐𝑖𝑠𝑖𝑜𝑛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bg-BG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charset="0"/>
                                </a:rPr>
                                <m:t>𝑅𝑒𝑐𝑎𝑙𝑙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42" name="CaixaDeTexto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70" y="5407439"/>
                <a:ext cx="2486129" cy="74565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>
                <a:cs typeface="+mj-cs"/>
              </a:rPr>
              <a:t>Gráficos ROC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525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1000" y="1676400"/>
                <a:ext cx="8382000" cy="3544887"/>
              </a:xfrm>
            </p:spPr>
            <p:txBody>
              <a:bodyPr/>
              <a:lstStyle/>
              <a:p>
                <a:pPr eaLnBrk="1" hangingPunct="1">
                  <a:defRPr/>
                </a:pPr>
                <a:r>
                  <a:rPr lang="pt-BR" sz="2800" dirty="0">
                    <a:cs typeface="+mn-cs"/>
                  </a:rPr>
                  <a:t>Do inglês, </a:t>
                </a:r>
                <a:r>
                  <a:rPr lang="pt-BR" sz="2800" i="1" dirty="0" err="1">
                    <a:cs typeface="+mn-cs"/>
                  </a:rPr>
                  <a:t>Receiver</a:t>
                </a:r>
                <a:r>
                  <a:rPr lang="pt-BR" sz="2800" i="1" dirty="0">
                    <a:cs typeface="+mn-cs"/>
                  </a:rPr>
                  <a:t> </a:t>
                </a:r>
                <a:r>
                  <a:rPr lang="pt-BR" sz="2800" i="1" dirty="0" err="1">
                    <a:cs typeface="+mn-cs"/>
                  </a:rPr>
                  <a:t>Operating</a:t>
                </a:r>
                <a:r>
                  <a:rPr lang="pt-BR" sz="2800" i="1" dirty="0">
                    <a:cs typeface="+mn-cs"/>
                  </a:rPr>
                  <a:t> </a:t>
                </a:r>
                <a:r>
                  <a:rPr lang="pt-BR" sz="2800" i="1" dirty="0" err="1">
                    <a:cs typeface="+mn-cs"/>
                  </a:rPr>
                  <a:t>Characteristics</a:t>
                </a:r>
                <a:r>
                  <a:rPr lang="pt-BR" sz="2400" dirty="0">
                    <a:cs typeface="+mn-cs"/>
                  </a:rPr>
                  <a:t> </a:t>
                </a:r>
              </a:p>
              <a:p>
                <a:pPr eaLnBrk="1" hangingPunct="1">
                  <a:defRPr/>
                </a:pPr>
                <a:r>
                  <a:rPr lang="pt-BR" sz="2800" dirty="0">
                    <a:cs typeface="+mn-cs"/>
                  </a:rPr>
                  <a:t>Medida de desempenho originária da área de processamento de sinais</a:t>
                </a:r>
              </a:p>
              <a:p>
                <a:pPr lvl="1" eaLnBrk="1" hangingPunct="1">
                  <a:defRPr/>
                </a:pPr>
                <a:r>
                  <a:rPr lang="pt-BR" sz="2000" dirty="0"/>
                  <a:t>Muito utilizada na </a:t>
                </a:r>
                <a:r>
                  <a:rPr lang="en-US" sz="2000" dirty="0" err="1"/>
                  <a:t>área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médica</a:t>
                </a:r>
                <a:r>
                  <a:rPr lang="en-US" sz="2000" dirty="0"/>
                  <a:t> (e </a:t>
                </a:r>
                <a:r>
                  <a:rPr lang="en-US" sz="2000" dirty="0" err="1"/>
                  <a:t>na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biologia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em</a:t>
                </a:r>
                <a:r>
                  <a:rPr lang="en-US" sz="2000" dirty="0"/>
                  <a:t> </a:t>
                </a:r>
                <a:r>
                  <a:rPr lang="en-US" sz="2000" dirty="0" err="1"/>
                  <a:t>geral</a:t>
                </a:r>
                <a:r>
                  <a:rPr lang="en-US" sz="2000" dirty="0"/>
                  <a:t>)</a:t>
                </a:r>
                <a:endParaRPr lang="pt-BR" sz="2000" dirty="0"/>
              </a:p>
              <a:p>
                <a:pPr lvl="1" eaLnBrk="1" hangingPunct="1">
                  <a:defRPr/>
                </a:pPr>
                <a:r>
                  <a:rPr lang="pt-BR" sz="2000" dirty="0"/>
                  <a:t>Mostra relação entre custo (TFP, Erro do Tipo </a:t>
                </a:r>
                <a:r>
                  <a:rPr lang="pt-BR" sz="2000" dirty="0" err="1"/>
                  <a:t>I</a:t>
                </a:r>
                <a:r>
                  <a:rPr lang="pt-BR" sz="2000" dirty="0"/>
                  <a:t>) e benefício (TVP, </a:t>
                </a:r>
                <a:r>
                  <a:rPr lang="pt-BR" sz="2000" i="1" dirty="0"/>
                  <a:t>Recall</a:t>
                </a:r>
                <a:r>
                  <a:rPr lang="pt-BR" sz="2000" dirty="0"/>
                  <a:t>)</a:t>
                </a:r>
              </a:p>
              <a:p>
                <a:pPr lvl="1" eaLnBrk="1" hangingPunct="1">
                  <a:defRPr/>
                </a:pPr>
                <a:r>
                  <a:rPr lang="pt-BR" sz="2000" dirty="0"/>
                  <a:t>Lembre-se que:</a:t>
                </a:r>
              </a:p>
              <a:p>
                <a:pPr lvl="2" eaLnBrk="1" hangingPunct="1">
                  <a:defRPr/>
                </a:pPr>
                <a:r>
                  <a:rPr lang="pt-BR" sz="1800" dirty="0"/>
                  <a:t>TFP </a:t>
                </a:r>
                <a:r>
                  <a:rPr lang="en-US" sz="1800" dirty="0" err="1"/>
                  <a:t>é</a:t>
                </a:r>
                <a:r>
                  <a:rPr lang="en-US" sz="1800" dirty="0"/>
                  <a:t> a taxa de </a:t>
                </a:r>
                <a:r>
                  <a:rPr lang="en-US" sz="1800" dirty="0" err="1"/>
                  <a:t>alarmes</a:t>
                </a:r>
                <a:r>
                  <a:rPr lang="en-US" sz="1800" dirty="0"/>
                  <a:t> </a:t>
                </a:r>
                <a:r>
                  <a:rPr lang="en-US" sz="1800" dirty="0" err="1"/>
                  <a:t>falsos</a:t>
                </a:r>
                <a:r>
                  <a:rPr lang="en-US" sz="1800" dirty="0"/>
                  <a:t> (</a:t>
                </a:r>
                <a:r>
                  <a:rPr lang="en-US" sz="1800" dirty="0" err="1"/>
                  <a:t>erros</a:t>
                </a:r>
                <a:r>
                  <a:rPr lang="en-US" sz="1800" dirty="0"/>
                  <a:t> </a:t>
                </a:r>
                <a:r>
                  <a:rPr lang="en-US" sz="1800" dirty="0" err="1"/>
                  <a:t>na</a:t>
                </a:r>
                <a:r>
                  <a:rPr lang="en-US" sz="1800" dirty="0"/>
                  <a:t> </a:t>
                </a:r>
                <a:r>
                  <a:rPr lang="en-US" sz="1800" dirty="0" err="1"/>
                  <a:t>classe</a:t>
                </a:r>
                <a:r>
                  <a:rPr lang="en-US" sz="1800" dirty="0"/>
                  <a:t> </a:t>
                </a:r>
                <a:r>
                  <a:rPr lang="en-US" sz="1800" dirty="0" err="1"/>
                  <a:t>negativa</a:t>
                </a:r>
                <a:r>
                  <a:rPr lang="en-US" sz="1800" dirty="0"/>
                  <a:t>, </a:t>
                </a:r>
                <a:r>
                  <a:rPr lang="en-US" sz="1800" dirty="0" err="1"/>
                  <a:t>Erro</a:t>
                </a:r>
                <a:r>
                  <a:rPr lang="en-US" sz="1800" dirty="0"/>
                  <a:t> do </a:t>
                </a:r>
                <a:r>
                  <a:rPr lang="en-US" sz="1800" dirty="0" err="1"/>
                  <a:t>Tipo</a:t>
                </a:r>
                <a:r>
                  <a:rPr lang="en-US" sz="1800" dirty="0"/>
                  <a:t> I)</a:t>
                </a:r>
              </a:p>
              <a:p>
                <a:pPr lvl="2" eaLnBrk="1" hangingPunct="1">
                  <a:defRPr/>
                </a:pPr>
                <a:r>
                  <a:rPr lang="en-US" sz="1800" dirty="0"/>
                  <a:t>TVP </a:t>
                </a:r>
                <a:r>
                  <a:rPr lang="en-US" sz="1800" dirty="0" err="1"/>
                  <a:t>é</a:t>
                </a:r>
                <a:r>
                  <a:rPr lang="en-US" sz="1800" dirty="0"/>
                  <a:t> a taxa de </a:t>
                </a:r>
                <a:r>
                  <a:rPr lang="en-US" sz="1800" dirty="0" err="1"/>
                  <a:t>acertos</a:t>
                </a:r>
                <a:r>
                  <a:rPr lang="en-US" sz="1800" dirty="0"/>
                  <a:t> </a:t>
                </a:r>
                <a:r>
                  <a:rPr lang="en-US" sz="1800" dirty="0" err="1"/>
                  <a:t>na</a:t>
                </a:r>
                <a:r>
                  <a:rPr lang="en-US" sz="1800" dirty="0"/>
                  <a:t> </a:t>
                </a:r>
                <a:r>
                  <a:rPr lang="en-US" sz="1800" dirty="0" err="1"/>
                  <a:t>classe</a:t>
                </a:r>
                <a:r>
                  <a:rPr lang="en-US" sz="1800" dirty="0"/>
                  <a:t> </a:t>
                </a:r>
                <a:r>
                  <a:rPr lang="en-US" sz="1800" dirty="0" err="1"/>
                  <a:t>positiva</a:t>
                </a:r>
                <a:r>
                  <a:rPr lang="en-US" sz="1800" dirty="0"/>
                  <a:t> (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charset="0"/>
                      </a:rPr>
                      <m:t>1 –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Erro</a:t>
                </a:r>
                <a:r>
                  <a:rPr lang="en-US" sz="1800" dirty="0"/>
                  <a:t> do </a:t>
                </a:r>
                <a:r>
                  <a:rPr lang="en-US" sz="1800" dirty="0" err="1"/>
                  <a:t>Tipo</a:t>
                </a:r>
                <a:r>
                  <a:rPr lang="en-US" sz="1800" dirty="0"/>
                  <a:t> II)</a:t>
                </a:r>
                <a:endParaRPr lang="pt-BR" sz="1800" dirty="0"/>
              </a:p>
            </p:txBody>
          </p:sp>
        </mc:Choice>
        <mc:Fallback xmlns="">
          <p:sp>
            <p:nvSpPr>
              <p:cNvPr id="18452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676400"/>
                <a:ext cx="8382000" cy="3544887"/>
              </a:xfrm>
              <a:blipFill rotWithShape="0">
                <a:blip r:embed="rId2"/>
                <a:stretch>
                  <a:fillRect l="-1309" t="-1546" b="-32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74240-3ACC-4940-88CB-1B0BB0480DC5}" type="slidenum">
              <a:rPr lang="pt-BR"/>
              <a:pPr>
                <a:defRPr/>
              </a:pPr>
              <a:t>49</a:t>
            </a:fld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36ADA6-8F13-F540-8E3D-150C5058A09F}" type="slidenum">
              <a:rPr lang="pt-BR" altLang="pt-BR"/>
              <a:pPr/>
              <a:t>5</a:t>
            </a:fld>
            <a:endParaRPr lang="pt-BR" altLang="pt-BR"/>
          </a:p>
        </p:txBody>
      </p:sp>
      <p:sp>
        <p:nvSpPr>
          <p:cNvPr id="1775618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Protocolos para </a:t>
            </a:r>
            <a:br>
              <a:rPr lang="pt-BR" altLang="pt-BR" dirty="0"/>
            </a:br>
            <a:r>
              <a:rPr lang="pt-BR" altLang="pt-BR" dirty="0"/>
              <a:t>Avaliação de Desempenho</a:t>
            </a:r>
          </a:p>
        </p:txBody>
      </p:sp>
      <p:sp>
        <p:nvSpPr>
          <p:cNvPr id="1775619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457200" y="1798637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sz="2800" dirty="0"/>
              <a:t>Existem diferentes protocolos para realizar a separação dos dados disponíveis em conjuntos de treinamento e teste</a:t>
            </a:r>
          </a:p>
          <a:p>
            <a:pPr lvl="1">
              <a:lnSpc>
                <a:spcPct val="90000"/>
              </a:lnSpc>
            </a:pPr>
            <a:r>
              <a:rPr lang="pt-BR" altLang="pt-BR" sz="2400" i="1" dirty="0" err="1"/>
              <a:t>Holdout</a:t>
            </a:r>
            <a:endParaRPr lang="pt-BR" altLang="pt-BR" sz="2400" i="1" dirty="0"/>
          </a:p>
          <a:p>
            <a:pPr lvl="1">
              <a:lnSpc>
                <a:spcPct val="90000"/>
              </a:lnSpc>
            </a:pPr>
            <a:r>
              <a:rPr lang="pt-BR" altLang="pt-BR" sz="2400" i="1" dirty="0" err="1"/>
              <a:t>Random</a:t>
            </a:r>
            <a:r>
              <a:rPr lang="pt-BR" altLang="pt-BR" sz="2400" i="1" dirty="0"/>
              <a:t> </a:t>
            </a:r>
            <a:r>
              <a:rPr lang="pt-BR" altLang="pt-BR" sz="2400" i="1" dirty="0" err="1"/>
              <a:t>Subsampling</a:t>
            </a:r>
            <a:endParaRPr lang="pt-BR" altLang="pt-BR" sz="2400" i="1" dirty="0"/>
          </a:p>
          <a:p>
            <a:pPr lvl="1">
              <a:lnSpc>
                <a:spcPct val="90000"/>
              </a:lnSpc>
            </a:pPr>
            <a:r>
              <a:rPr lang="pt-BR" altLang="pt-BR" sz="2400" i="1" dirty="0"/>
              <a:t>Cross-</a:t>
            </a:r>
            <a:r>
              <a:rPr lang="pt-BR" altLang="pt-BR" sz="2400" i="1" dirty="0" err="1"/>
              <a:t>Validation</a:t>
            </a:r>
            <a:endParaRPr lang="pt-BR" altLang="pt-BR" sz="2400" i="1" dirty="0"/>
          </a:p>
          <a:p>
            <a:pPr lvl="2">
              <a:lnSpc>
                <a:spcPct val="90000"/>
              </a:lnSpc>
            </a:pPr>
            <a:r>
              <a:rPr lang="pt-BR" altLang="pt-BR" sz="1800" i="1" dirty="0" err="1"/>
              <a:t>Leave</a:t>
            </a:r>
            <a:r>
              <a:rPr lang="pt-BR" altLang="pt-BR" sz="1800" i="1" dirty="0"/>
              <a:t>-</a:t>
            </a:r>
            <a:r>
              <a:rPr lang="pt-BR" altLang="pt-BR" sz="1800" i="1" dirty="0" err="1"/>
              <a:t>one</a:t>
            </a:r>
            <a:r>
              <a:rPr lang="pt-BR" altLang="pt-BR" sz="1800" i="1" dirty="0"/>
              <a:t>-out</a:t>
            </a:r>
          </a:p>
          <a:p>
            <a:pPr lvl="1">
              <a:lnSpc>
                <a:spcPct val="90000"/>
              </a:lnSpc>
            </a:pPr>
            <a:r>
              <a:rPr lang="pt-BR" altLang="pt-BR" sz="2400" i="1" dirty="0" err="1"/>
              <a:t>Bootstrap</a:t>
            </a:r>
            <a:endParaRPr lang="pt-BR" altLang="pt-BR" sz="2400" i="1" dirty="0"/>
          </a:p>
        </p:txBody>
      </p:sp>
    </p:spTree>
    <p:extLst>
      <p:ext uri="{BB962C8B-B14F-4D97-AF65-F5344CB8AC3E}">
        <p14:creationId xmlns:p14="http://schemas.microsoft.com/office/powerpoint/2010/main" val="1028921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371600" y="2378172"/>
            <a:ext cx="6603875" cy="4479828"/>
            <a:chOff x="1514807" y="2374870"/>
            <a:chExt cx="6603875" cy="4479828"/>
          </a:xfrm>
        </p:grpSpPr>
        <p:sp>
          <p:nvSpPr>
            <p:cNvPr id="40" name="Oval 3"/>
            <p:cNvSpPr>
              <a:spLocks noChangeAspect="1" noChangeArrowheads="1"/>
            </p:cNvSpPr>
            <p:nvPr/>
          </p:nvSpPr>
          <p:spPr bwMode="auto">
            <a:xfrm>
              <a:off x="3662142" y="4632325"/>
              <a:ext cx="304800" cy="304800"/>
            </a:xfrm>
            <a:prstGeom prst="ellipse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defRPr/>
              </a:pPr>
              <a:endParaRPr lang="en-US" sz="2000">
                <a:solidFill>
                  <a:srgbClr val="000000"/>
                </a:solidFill>
                <a:latin typeface="Tahoma" charset="0"/>
                <a:cs typeface="+mn-cs"/>
              </a:endParaRPr>
            </a:p>
          </p:txBody>
        </p:sp>
        <p:sp>
          <p:nvSpPr>
            <p:cNvPr id="41" name="Oval 4"/>
            <p:cNvSpPr>
              <a:spLocks noChangeAspect="1" noChangeArrowheads="1"/>
            </p:cNvSpPr>
            <p:nvPr/>
          </p:nvSpPr>
          <p:spPr bwMode="auto">
            <a:xfrm>
              <a:off x="4576542" y="3641725"/>
              <a:ext cx="304800" cy="3048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defRPr/>
              </a:pPr>
              <a:endParaRPr lang="en-US" sz="2000">
                <a:solidFill>
                  <a:srgbClr val="000000"/>
                </a:solidFill>
                <a:latin typeface="Tahoma" charset="0"/>
                <a:cs typeface="+mn-cs"/>
              </a:endParaRPr>
            </a:p>
          </p:txBody>
        </p:sp>
        <p:sp>
          <p:nvSpPr>
            <p:cNvPr id="42" name="Oval 5"/>
            <p:cNvSpPr>
              <a:spLocks noChangeAspect="1" noChangeArrowheads="1"/>
            </p:cNvSpPr>
            <p:nvPr/>
          </p:nvSpPr>
          <p:spPr bwMode="auto">
            <a:xfrm>
              <a:off x="3281142" y="3946525"/>
              <a:ext cx="304800" cy="304800"/>
            </a:xfrm>
            <a:prstGeom prst="ellipse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defRPr/>
              </a:pPr>
              <a:endParaRPr lang="en-US" sz="2000">
                <a:solidFill>
                  <a:srgbClr val="000000"/>
                </a:solidFill>
                <a:latin typeface="Tahoma" charset="0"/>
                <a:cs typeface="+mn-cs"/>
              </a:endParaRPr>
            </a:p>
          </p:txBody>
        </p:sp>
        <p:sp>
          <p:nvSpPr>
            <p:cNvPr id="43" name="Text Box 6"/>
            <p:cNvSpPr txBox="1">
              <a:spLocks noChangeArrowheads="1"/>
            </p:cNvSpPr>
            <p:nvPr/>
          </p:nvSpPr>
          <p:spPr bwMode="auto">
            <a:xfrm>
              <a:off x="4283785" y="6454588"/>
              <a:ext cx="607859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pt-BR" sz="2000">
                  <a:solidFill>
                    <a:srgbClr val="000000"/>
                  </a:solidFill>
                  <a:latin typeface="Tahoma" charset="0"/>
                  <a:cs typeface="+mn-cs"/>
                </a:rPr>
                <a:t>TFP</a:t>
              </a:r>
              <a:endParaRPr lang="pt-BR" sz="2000" dirty="0">
                <a:solidFill>
                  <a:srgbClr val="000000"/>
                </a:solidFill>
                <a:latin typeface="Tahoma" charset="0"/>
                <a:cs typeface="+mn-cs"/>
              </a:endParaRPr>
            </a:p>
          </p:txBody>
        </p:sp>
        <p:sp>
          <p:nvSpPr>
            <p:cNvPr id="44" name="Rectangle 7"/>
            <p:cNvSpPr>
              <a:spLocks noChangeArrowheads="1"/>
            </p:cNvSpPr>
            <p:nvPr/>
          </p:nvSpPr>
          <p:spPr bwMode="auto">
            <a:xfrm>
              <a:off x="2290542" y="2803525"/>
              <a:ext cx="4572000" cy="3429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defRPr/>
              </a:pPr>
              <a:endParaRPr lang="en-US" sz="2000">
                <a:solidFill>
                  <a:srgbClr val="000000"/>
                </a:solidFill>
                <a:latin typeface="Tahoma" charset="0"/>
                <a:cs typeface="+mn-cs"/>
              </a:endParaRPr>
            </a:p>
          </p:txBody>
        </p:sp>
        <p:sp>
          <p:nvSpPr>
            <p:cNvPr id="45" name="Line 8"/>
            <p:cNvSpPr>
              <a:spLocks noChangeShapeType="1"/>
            </p:cNvSpPr>
            <p:nvPr/>
          </p:nvSpPr>
          <p:spPr bwMode="auto">
            <a:xfrm flipH="1">
              <a:off x="2290542" y="3489325"/>
              <a:ext cx="457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>
                <a:defRPr/>
              </a:pPr>
              <a:endParaRPr lang="en-US" sz="2000">
                <a:solidFill>
                  <a:srgbClr val="000000"/>
                </a:solidFill>
                <a:latin typeface="Tahoma" charset="0"/>
                <a:cs typeface="+mn-cs"/>
              </a:endParaRPr>
            </a:p>
          </p:txBody>
        </p:sp>
        <p:sp>
          <p:nvSpPr>
            <p:cNvPr id="46" name="Line 9"/>
            <p:cNvSpPr>
              <a:spLocks noChangeShapeType="1"/>
            </p:cNvSpPr>
            <p:nvPr/>
          </p:nvSpPr>
          <p:spPr bwMode="auto">
            <a:xfrm flipH="1">
              <a:off x="2290542" y="4175125"/>
              <a:ext cx="457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>
                <a:defRPr/>
              </a:pPr>
              <a:endParaRPr lang="en-US" sz="2000">
                <a:solidFill>
                  <a:srgbClr val="000000"/>
                </a:solidFill>
                <a:latin typeface="Tahoma" charset="0"/>
                <a:cs typeface="+mn-cs"/>
              </a:endParaRPr>
            </a:p>
          </p:txBody>
        </p:sp>
        <p:sp>
          <p:nvSpPr>
            <p:cNvPr id="47" name="Line 10"/>
            <p:cNvSpPr>
              <a:spLocks noChangeShapeType="1"/>
            </p:cNvSpPr>
            <p:nvPr/>
          </p:nvSpPr>
          <p:spPr bwMode="auto">
            <a:xfrm flipH="1">
              <a:off x="2290542" y="4860925"/>
              <a:ext cx="457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>
                <a:defRPr/>
              </a:pPr>
              <a:endParaRPr lang="en-US" sz="2000">
                <a:solidFill>
                  <a:srgbClr val="000000"/>
                </a:solidFill>
                <a:latin typeface="Tahoma" charset="0"/>
                <a:cs typeface="+mn-cs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 flipH="1">
              <a:off x="2290542" y="5546725"/>
              <a:ext cx="457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>
                <a:defRPr/>
              </a:pPr>
              <a:endParaRPr lang="en-US" sz="2000">
                <a:solidFill>
                  <a:srgbClr val="000000"/>
                </a:solidFill>
                <a:latin typeface="Tahoma" charset="0"/>
                <a:cs typeface="+mn-cs"/>
              </a:endParaRPr>
            </a:p>
          </p:txBody>
        </p:sp>
        <p:sp>
          <p:nvSpPr>
            <p:cNvPr id="52" name="Text Box 15"/>
            <p:cNvSpPr txBox="1">
              <a:spLocks noChangeArrowheads="1"/>
            </p:cNvSpPr>
            <p:nvPr/>
          </p:nvSpPr>
          <p:spPr bwMode="auto">
            <a:xfrm rot="16214040">
              <a:off x="874257" y="4130685"/>
              <a:ext cx="1681209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pt-BR" sz="2000" dirty="0">
                  <a:solidFill>
                    <a:srgbClr val="000000"/>
                  </a:solidFill>
                  <a:latin typeface="Tahoma" charset="0"/>
                  <a:cs typeface="+mn-cs"/>
                </a:rPr>
                <a:t>TVP (Recall)</a:t>
              </a:r>
            </a:p>
          </p:txBody>
        </p:sp>
        <p:sp>
          <p:nvSpPr>
            <p:cNvPr id="53" name="Line 16"/>
            <p:cNvSpPr>
              <a:spLocks noChangeShapeType="1"/>
            </p:cNvSpPr>
            <p:nvPr/>
          </p:nvSpPr>
          <p:spPr bwMode="auto">
            <a:xfrm flipV="1">
              <a:off x="2290542" y="2803525"/>
              <a:ext cx="4572000" cy="3429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>
                <a:defRPr/>
              </a:pPr>
              <a:endParaRPr lang="en-US" sz="2000">
                <a:solidFill>
                  <a:srgbClr val="000000"/>
                </a:solidFill>
                <a:latin typeface="Tahoma" charset="0"/>
                <a:cs typeface="+mn-cs"/>
              </a:endParaRPr>
            </a:p>
          </p:txBody>
        </p:sp>
        <p:sp>
          <p:nvSpPr>
            <p:cNvPr id="54" name="Line 17"/>
            <p:cNvSpPr>
              <a:spLocks noChangeShapeType="1"/>
            </p:cNvSpPr>
            <p:nvPr/>
          </p:nvSpPr>
          <p:spPr bwMode="auto">
            <a:xfrm>
              <a:off x="3204942" y="2803525"/>
              <a:ext cx="0" cy="3429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>
                <a:defRPr/>
              </a:pPr>
              <a:endParaRPr lang="en-US" sz="2000">
                <a:solidFill>
                  <a:srgbClr val="000000"/>
                </a:solidFill>
                <a:latin typeface="Tahoma" charset="0"/>
                <a:cs typeface="+mn-cs"/>
              </a:endParaRPr>
            </a:p>
          </p:txBody>
        </p:sp>
        <p:sp>
          <p:nvSpPr>
            <p:cNvPr id="55" name="Line 18"/>
            <p:cNvSpPr>
              <a:spLocks noChangeShapeType="1"/>
            </p:cNvSpPr>
            <p:nvPr/>
          </p:nvSpPr>
          <p:spPr bwMode="auto">
            <a:xfrm>
              <a:off x="4119342" y="2803525"/>
              <a:ext cx="0" cy="3429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>
                <a:defRPr/>
              </a:pPr>
              <a:endParaRPr lang="en-US" sz="2000">
                <a:solidFill>
                  <a:srgbClr val="000000"/>
                </a:solidFill>
                <a:latin typeface="Tahoma" charset="0"/>
                <a:cs typeface="+mn-cs"/>
              </a:endParaRPr>
            </a:p>
          </p:txBody>
        </p:sp>
        <p:sp>
          <p:nvSpPr>
            <p:cNvPr id="56" name="Line 19"/>
            <p:cNvSpPr>
              <a:spLocks noChangeShapeType="1"/>
            </p:cNvSpPr>
            <p:nvPr/>
          </p:nvSpPr>
          <p:spPr bwMode="auto">
            <a:xfrm>
              <a:off x="5033742" y="2803525"/>
              <a:ext cx="0" cy="3429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>
                <a:defRPr/>
              </a:pPr>
              <a:endParaRPr lang="en-US" sz="2000">
                <a:solidFill>
                  <a:srgbClr val="000000"/>
                </a:solidFill>
                <a:latin typeface="Tahoma" charset="0"/>
                <a:cs typeface="+mn-cs"/>
              </a:endParaRPr>
            </a:p>
          </p:txBody>
        </p:sp>
        <p:sp>
          <p:nvSpPr>
            <p:cNvPr id="57" name="Line 20"/>
            <p:cNvSpPr>
              <a:spLocks noChangeShapeType="1"/>
            </p:cNvSpPr>
            <p:nvPr/>
          </p:nvSpPr>
          <p:spPr bwMode="auto">
            <a:xfrm>
              <a:off x="5948142" y="2803525"/>
              <a:ext cx="0" cy="3429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l">
                <a:defRPr/>
              </a:pPr>
              <a:endParaRPr lang="en-US" sz="2000">
                <a:solidFill>
                  <a:srgbClr val="000000"/>
                </a:solidFill>
                <a:latin typeface="Tahoma" charset="0"/>
                <a:cs typeface="+mn-cs"/>
              </a:endParaRPr>
            </a:p>
          </p:txBody>
        </p:sp>
        <p:sp>
          <p:nvSpPr>
            <p:cNvPr id="59" name="Text Box 26"/>
            <p:cNvSpPr txBox="1">
              <a:spLocks noChangeArrowheads="1"/>
            </p:cNvSpPr>
            <p:nvPr/>
          </p:nvSpPr>
          <p:spPr bwMode="auto">
            <a:xfrm>
              <a:off x="1985742" y="6213475"/>
              <a:ext cx="5181600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pt-BR" sz="1000">
                  <a:solidFill>
                    <a:srgbClr val="000000"/>
                  </a:solidFill>
                  <a:latin typeface="Tahoma" charset="0"/>
                  <a:cs typeface="+mn-cs"/>
                </a:rPr>
                <a:t>     0.0                  0.2                   0.4                   0.6                   0.8                  1.0         </a:t>
              </a:r>
            </a:p>
          </p:txBody>
        </p:sp>
        <p:sp>
          <p:nvSpPr>
            <p:cNvPr id="60" name="Text Box 27"/>
            <p:cNvSpPr txBox="1">
              <a:spLocks noChangeArrowheads="1"/>
            </p:cNvSpPr>
            <p:nvPr/>
          </p:nvSpPr>
          <p:spPr bwMode="auto">
            <a:xfrm>
              <a:off x="6901682" y="6471859"/>
              <a:ext cx="12170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pt-BR" sz="900" dirty="0">
                  <a:solidFill>
                    <a:srgbClr val="000000"/>
                  </a:solidFill>
                  <a:latin typeface="Tahoma" charset="0"/>
                  <a:cs typeface="+mn-cs"/>
                </a:rPr>
                <a:t>Robert </a:t>
              </a:r>
              <a:r>
                <a:rPr lang="pt-BR" sz="900" dirty="0" err="1">
                  <a:solidFill>
                    <a:srgbClr val="000000"/>
                  </a:solidFill>
                  <a:latin typeface="Tahoma" charset="0"/>
                  <a:cs typeface="+mn-cs"/>
                </a:rPr>
                <a:t>Holte</a:t>
              </a:r>
              <a:endParaRPr lang="pt-BR" sz="900" dirty="0">
                <a:solidFill>
                  <a:srgbClr val="000000"/>
                </a:solidFill>
                <a:latin typeface="Tahoma" charset="0"/>
                <a:cs typeface="+mn-cs"/>
              </a:endParaRPr>
            </a:p>
            <a:p>
              <a:pPr algn="l">
                <a:defRPr/>
              </a:pPr>
              <a:r>
                <a:rPr lang="pt-BR" sz="900" dirty="0" err="1">
                  <a:solidFill>
                    <a:srgbClr val="000000"/>
                  </a:solidFill>
                  <a:latin typeface="Tahoma" charset="0"/>
                  <a:cs typeface="+mn-cs"/>
                </a:rPr>
                <a:t>University</a:t>
              </a:r>
              <a:r>
                <a:rPr lang="pt-BR" sz="900" dirty="0">
                  <a:solidFill>
                    <a:srgbClr val="000000"/>
                  </a:solidFill>
                  <a:latin typeface="Tahoma" charset="0"/>
                  <a:cs typeface="+mn-cs"/>
                </a:rPr>
                <a:t> </a:t>
              </a:r>
              <a:r>
                <a:rPr lang="pt-BR" sz="900" dirty="0" err="1">
                  <a:solidFill>
                    <a:srgbClr val="000000"/>
                  </a:solidFill>
                  <a:latin typeface="Tahoma" charset="0"/>
                  <a:cs typeface="+mn-cs"/>
                </a:rPr>
                <a:t>of</a:t>
              </a:r>
              <a:r>
                <a:rPr lang="pt-BR" sz="900" dirty="0">
                  <a:solidFill>
                    <a:srgbClr val="000000"/>
                  </a:solidFill>
                  <a:latin typeface="Tahoma" charset="0"/>
                  <a:cs typeface="+mn-cs"/>
                </a:rPr>
                <a:t> Alberta</a:t>
              </a:r>
            </a:p>
          </p:txBody>
        </p:sp>
        <p:sp>
          <p:nvSpPr>
            <p:cNvPr id="61" name="Text Box 28"/>
            <p:cNvSpPr txBox="1">
              <a:spLocks noChangeArrowheads="1"/>
            </p:cNvSpPr>
            <p:nvPr/>
          </p:nvSpPr>
          <p:spPr bwMode="auto">
            <a:xfrm>
              <a:off x="1985742" y="2708275"/>
              <a:ext cx="422275" cy="3597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pt-BR" sz="1000">
                  <a:solidFill>
                    <a:srgbClr val="000000"/>
                  </a:solidFill>
                  <a:latin typeface="Tahoma" charset="0"/>
                  <a:cs typeface="+mn-cs"/>
                </a:rPr>
                <a:t>1.0</a:t>
              </a:r>
            </a:p>
            <a:p>
              <a:pPr algn="l">
                <a:defRPr/>
              </a:pPr>
              <a:endParaRPr lang="pt-BR" sz="1000">
                <a:solidFill>
                  <a:srgbClr val="000000"/>
                </a:solidFill>
                <a:latin typeface="Tahoma" charset="0"/>
                <a:cs typeface="+mn-cs"/>
              </a:endParaRPr>
            </a:p>
            <a:p>
              <a:pPr algn="l">
                <a:defRPr/>
              </a:pPr>
              <a:endParaRPr lang="pt-BR" sz="1000">
                <a:solidFill>
                  <a:srgbClr val="000000"/>
                </a:solidFill>
                <a:latin typeface="Tahoma" charset="0"/>
                <a:cs typeface="+mn-cs"/>
              </a:endParaRPr>
            </a:p>
            <a:p>
              <a:pPr algn="l">
                <a:defRPr/>
              </a:pPr>
              <a:endParaRPr lang="pt-BR" sz="1000">
                <a:solidFill>
                  <a:srgbClr val="000000"/>
                </a:solidFill>
                <a:latin typeface="Tahoma" charset="0"/>
                <a:cs typeface="+mn-cs"/>
              </a:endParaRPr>
            </a:p>
            <a:p>
              <a:pPr algn="l">
                <a:defRPr/>
              </a:pPr>
              <a:r>
                <a:rPr lang="pt-BR" sz="1000">
                  <a:solidFill>
                    <a:srgbClr val="000000"/>
                  </a:solidFill>
                  <a:latin typeface="Tahoma" charset="0"/>
                  <a:cs typeface="+mn-cs"/>
                </a:rPr>
                <a:t>0.8</a:t>
              </a:r>
            </a:p>
            <a:p>
              <a:pPr algn="l">
                <a:defRPr/>
              </a:pPr>
              <a:endParaRPr lang="pt-BR" sz="1000">
                <a:solidFill>
                  <a:srgbClr val="000000"/>
                </a:solidFill>
                <a:latin typeface="Tahoma" charset="0"/>
                <a:cs typeface="+mn-cs"/>
              </a:endParaRPr>
            </a:p>
            <a:p>
              <a:pPr algn="l">
                <a:defRPr/>
              </a:pPr>
              <a:endParaRPr lang="pt-BR" sz="1000">
                <a:solidFill>
                  <a:srgbClr val="000000"/>
                </a:solidFill>
                <a:latin typeface="Tahoma" charset="0"/>
                <a:cs typeface="+mn-cs"/>
              </a:endParaRPr>
            </a:p>
            <a:p>
              <a:pPr algn="l">
                <a:defRPr/>
              </a:pPr>
              <a:endParaRPr lang="pt-BR" sz="1000">
                <a:solidFill>
                  <a:srgbClr val="000000"/>
                </a:solidFill>
                <a:latin typeface="Tahoma" charset="0"/>
                <a:cs typeface="+mn-cs"/>
              </a:endParaRPr>
            </a:p>
            <a:p>
              <a:pPr algn="l">
                <a:defRPr/>
              </a:pPr>
              <a:endParaRPr lang="pt-BR" sz="1000">
                <a:solidFill>
                  <a:srgbClr val="000000"/>
                </a:solidFill>
                <a:latin typeface="Tahoma" charset="0"/>
                <a:cs typeface="+mn-cs"/>
              </a:endParaRPr>
            </a:p>
            <a:p>
              <a:pPr algn="l">
                <a:defRPr/>
              </a:pPr>
              <a:r>
                <a:rPr lang="pt-BR" sz="1000">
                  <a:solidFill>
                    <a:srgbClr val="000000"/>
                  </a:solidFill>
                  <a:latin typeface="Tahoma" charset="0"/>
                  <a:cs typeface="+mn-cs"/>
                </a:rPr>
                <a:t>0.6</a:t>
              </a:r>
            </a:p>
            <a:p>
              <a:pPr algn="l">
                <a:defRPr/>
              </a:pPr>
              <a:endParaRPr lang="pt-BR" sz="1000">
                <a:solidFill>
                  <a:srgbClr val="000000"/>
                </a:solidFill>
                <a:latin typeface="Tahoma" charset="0"/>
                <a:cs typeface="+mn-cs"/>
              </a:endParaRPr>
            </a:p>
            <a:p>
              <a:pPr algn="l">
                <a:defRPr/>
              </a:pPr>
              <a:endParaRPr lang="pt-BR" sz="1000">
                <a:solidFill>
                  <a:srgbClr val="000000"/>
                </a:solidFill>
                <a:latin typeface="Tahoma" charset="0"/>
                <a:cs typeface="+mn-cs"/>
              </a:endParaRPr>
            </a:p>
            <a:p>
              <a:pPr algn="l">
                <a:defRPr/>
              </a:pPr>
              <a:endParaRPr lang="pt-BR" sz="1000">
                <a:solidFill>
                  <a:srgbClr val="000000"/>
                </a:solidFill>
                <a:latin typeface="Tahoma" charset="0"/>
                <a:cs typeface="+mn-cs"/>
              </a:endParaRPr>
            </a:p>
            <a:p>
              <a:pPr algn="l">
                <a:defRPr/>
              </a:pPr>
              <a:r>
                <a:rPr lang="pt-BR" sz="1000">
                  <a:solidFill>
                    <a:srgbClr val="000000"/>
                  </a:solidFill>
                  <a:latin typeface="Tahoma" charset="0"/>
                  <a:cs typeface="+mn-cs"/>
                </a:rPr>
                <a:t>0.4</a:t>
              </a:r>
            </a:p>
            <a:p>
              <a:pPr algn="l">
                <a:defRPr/>
              </a:pPr>
              <a:endParaRPr lang="pt-BR" sz="1000">
                <a:solidFill>
                  <a:srgbClr val="000000"/>
                </a:solidFill>
                <a:latin typeface="Tahoma" charset="0"/>
                <a:cs typeface="+mn-cs"/>
              </a:endParaRPr>
            </a:p>
            <a:p>
              <a:pPr algn="l">
                <a:defRPr/>
              </a:pPr>
              <a:endParaRPr lang="pt-BR" sz="1000">
                <a:solidFill>
                  <a:srgbClr val="000000"/>
                </a:solidFill>
                <a:latin typeface="Tahoma" charset="0"/>
                <a:cs typeface="+mn-cs"/>
              </a:endParaRPr>
            </a:p>
            <a:p>
              <a:pPr algn="l">
                <a:defRPr/>
              </a:pPr>
              <a:endParaRPr lang="pt-BR" sz="1000">
                <a:solidFill>
                  <a:srgbClr val="000000"/>
                </a:solidFill>
                <a:latin typeface="Tahoma" charset="0"/>
                <a:cs typeface="+mn-cs"/>
              </a:endParaRPr>
            </a:p>
            <a:p>
              <a:pPr algn="l">
                <a:defRPr/>
              </a:pPr>
              <a:endParaRPr lang="pt-BR" sz="1000">
                <a:solidFill>
                  <a:srgbClr val="000000"/>
                </a:solidFill>
                <a:latin typeface="Tahoma" charset="0"/>
                <a:cs typeface="+mn-cs"/>
              </a:endParaRPr>
            </a:p>
            <a:p>
              <a:pPr algn="l">
                <a:defRPr/>
              </a:pPr>
              <a:r>
                <a:rPr lang="pt-BR" sz="1000">
                  <a:solidFill>
                    <a:srgbClr val="000000"/>
                  </a:solidFill>
                  <a:latin typeface="Tahoma" charset="0"/>
                  <a:cs typeface="+mn-cs"/>
                </a:rPr>
                <a:t>0.2</a:t>
              </a:r>
            </a:p>
            <a:p>
              <a:pPr algn="l">
                <a:defRPr/>
              </a:pPr>
              <a:endParaRPr lang="pt-BR" sz="1000">
                <a:solidFill>
                  <a:srgbClr val="000000"/>
                </a:solidFill>
                <a:latin typeface="Tahoma" charset="0"/>
                <a:cs typeface="+mn-cs"/>
              </a:endParaRPr>
            </a:p>
            <a:p>
              <a:pPr algn="l">
                <a:defRPr/>
              </a:pPr>
              <a:endParaRPr lang="pt-BR" sz="1000">
                <a:solidFill>
                  <a:srgbClr val="000000"/>
                </a:solidFill>
                <a:latin typeface="Tahoma" charset="0"/>
                <a:cs typeface="+mn-cs"/>
              </a:endParaRPr>
            </a:p>
            <a:p>
              <a:pPr algn="l">
                <a:defRPr/>
              </a:pPr>
              <a:endParaRPr lang="pt-BR" sz="1000">
                <a:solidFill>
                  <a:srgbClr val="000000"/>
                </a:solidFill>
                <a:latin typeface="Tahoma" charset="0"/>
                <a:cs typeface="+mn-cs"/>
              </a:endParaRPr>
            </a:p>
            <a:p>
              <a:pPr algn="l">
                <a:defRPr/>
              </a:pPr>
              <a:r>
                <a:rPr lang="pt-BR" sz="1000">
                  <a:solidFill>
                    <a:srgbClr val="000000"/>
                  </a:solidFill>
                  <a:latin typeface="Tahoma" charset="0"/>
                  <a:cs typeface="+mn-cs"/>
                </a:rPr>
                <a:t>0.0</a:t>
              </a:r>
            </a:p>
          </p:txBody>
        </p:sp>
        <p:sp>
          <p:nvSpPr>
            <p:cNvPr id="62" name="Text Box 6"/>
            <p:cNvSpPr txBox="1">
              <a:spLocks noChangeArrowheads="1"/>
            </p:cNvSpPr>
            <p:nvPr/>
          </p:nvSpPr>
          <p:spPr bwMode="auto">
            <a:xfrm>
              <a:off x="4202951" y="2374870"/>
              <a:ext cx="678391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pt-BR" sz="2000">
                  <a:solidFill>
                    <a:srgbClr val="000000"/>
                  </a:solidFill>
                  <a:latin typeface="Tahoma" charset="0"/>
                  <a:cs typeface="+mn-cs"/>
                </a:rPr>
                <a:t>ROC</a:t>
              </a:r>
              <a:endParaRPr lang="pt-BR" sz="2000" dirty="0">
                <a:solidFill>
                  <a:srgbClr val="000000"/>
                </a:solidFill>
                <a:latin typeface="Tahoma" charset="0"/>
                <a:cs typeface="+mn-cs"/>
              </a:endParaRPr>
            </a:p>
          </p:txBody>
        </p:sp>
      </p:grpSp>
      <p:sp>
        <p:nvSpPr>
          <p:cNvPr id="1846275" name="Rectangle 3"/>
          <p:cNvSpPr>
            <a:spLocks noGrp="1" noChangeArrowheads="1"/>
          </p:cNvSpPr>
          <p:nvPr>
            <p:ph idx="1"/>
          </p:nvPr>
        </p:nvSpPr>
        <p:spPr>
          <a:xfrm>
            <a:off x="94724" y="22225"/>
            <a:ext cx="8229600" cy="609600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pt-BR" dirty="0">
                <a:cs typeface="+mn-cs"/>
              </a:rPr>
              <a:t>Imagine a </a:t>
            </a:r>
            <a:r>
              <a:rPr lang="pt-BR" dirty="0" err="1">
                <a:cs typeface="+mn-cs"/>
              </a:rPr>
              <a:t>exist</a:t>
            </a:r>
            <a:r>
              <a:rPr lang="en-US" dirty="0" err="1">
                <a:cs typeface="+mn-cs"/>
              </a:rPr>
              <a:t>ência</a:t>
            </a:r>
            <a:r>
              <a:rPr lang="en-US" dirty="0">
                <a:cs typeface="+mn-cs"/>
              </a:rPr>
              <a:t> de </a:t>
            </a:r>
            <a:r>
              <a:rPr lang="en-US" dirty="0" err="1">
                <a:cs typeface="+mn-cs"/>
              </a:rPr>
              <a:t>três</a:t>
            </a:r>
            <a:r>
              <a:rPr lang="en-US" dirty="0">
                <a:cs typeface="+mn-cs"/>
              </a:rPr>
              <a:t> </a:t>
            </a:r>
            <a:r>
              <a:rPr lang="en-US" dirty="0" err="1">
                <a:cs typeface="+mn-cs"/>
              </a:rPr>
              <a:t>modelos</a:t>
            </a:r>
            <a:r>
              <a:rPr lang="en-US" dirty="0">
                <a:cs typeface="+mn-cs"/>
              </a:rPr>
              <a:t>:</a:t>
            </a:r>
            <a:endParaRPr lang="pt-BR" dirty="0">
              <a:cs typeface="+mn-cs"/>
            </a:endParaRPr>
          </a:p>
          <a:p>
            <a:pPr eaLnBrk="1" hangingPunct="1">
              <a:defRPr/>
            </a:pPr>
            <a:endParaRPr lang="pt-BR" dirty="0">
              <a:cs typeface="+mn-cs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7075F1-AFDB-DE4A-869D-4D92D059E11D}" type="slidenum">
              <a:rPr lang="pt-BR"/>
              <a:pPr>
                <a:defRPr/>
              </a:pPr>
              <a:t>50</a:t>
            </a:fld>
            <a:endParaRPr lang="pt-BR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900558"/>
              </p:ext>
            </p:extLst>
          </p:nvPr>
        </p:nvGraphicFramePr>
        <p:xfrm>
          <a:off x="183776" y="762000"/>
          <a:ext cx="2133600" cy="14985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9533"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Modelo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53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53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TVP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737428"/>
              </p:ext>
            </p:extLst>
          </p:nvPr>
        </p:nvGraphicFramePr>
        <p:xfrm>
          <a:off x="2990324" y="762000"/>
          <a:ext cx="2133600" cy="14985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9533"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Modelo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53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53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TVP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Tabela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217021"/>
              </p:ext>
            </p:extLst>
          </p:nvPr>
        </p:nvGraphicFramePr>
        <p:xfrm>
          <a:off x="6290982" y="761999"/>
          <a:ext cx="2133600" cy="1498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9533"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Modelo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53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533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TVP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" name="Oval 12"/>
          <p:cNvSpPr>
            <a:spLocks noChangeAspect="1" noChangeArrowheads="1"/>
          </p:cNvSpPr>
          <p:nvPr/>
        </p:nvSpPr>
        <p:spPr bwMode="auto">
          <a:xfrm>
            <a:off x="3366535" y="4712142"/>
            <a:ext cx="304800" cy="304800"/>
          </a:xfrm>
          <a:prstGeom prst="ellipse">
            <a:avLst/>
          </a:prstGeom>
          <a:solidFill>
            <a:schemeClr val="accent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50" name="Oval 13"/>
          <p:cNvSpPr>
            <a:spLocks noChangeAspect="1" noChangeArrowheads="1"/>
          </p:cNvSpPr>
          <p:nvPr/>
        </p:nvSpPr>
        <p:spPr bwMode="auto">
          <a:xfrm>
            <a:off x="4280935" y="3681540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51" name="Oval 14"/>
          <p:cNvSpPr>
            <a:spLocks noChangeAspect="1" noChangeArrowheads="1"/>
          </p:cNvSpPr>
          <p:nvPr/>
        </p:nvSpPr>
        <p:spPr bwMode="auto">
          <a:xfrm>
            <a:off x="2909335" y="4025713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46282" name="Oval 10"/>
          <p:cNvSpPr>
            <a:spLocks noChangeAspect="1" noChangeArrowheads="1"/>
          </p:cNvSpPr>
          <p:nvPr/>
        </p:nvSpPr>
        <p:spPr bwMode="auto">
          <a:xfrm>
            <a:off x="126100" y="1565275"/>
            <a:ext cx="304800" cy="304800"/>
          </a:xfrm>
          <a:prstGeom prst="ellipse">
            <a:avLst/>
          </a:prstGeom>
          <a:solidFill>
            <a:schemeClr val="accent3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46283" name="Oval 11"/>
          <p:cNvSpPr>
            <a:spLocks noChangeAspect="1" noChangeArrowheads="1"/>
          </p:cNvSpPr>
          <p:nvPr/>
        </p:nvSpPr>
        <p:spPr bwMode="auto">
          <a:xfrm>
            <a:off x="2895600" y="1589087"/>
            <a:ext cx="304800" cy="3048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46284" name="Oval 12"/>
          <p:cNvSpPr>
            <a:spLocks noChangeAspect="1" noChangeArrowheads="1"/>
          </p:cNvSpPr>
          <p:nvPr/>
        </p:nvSpPr>
        <p:spPr bwMode="auto">
          <a:xfrm>
            <a:off x="6172200" y="1589087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410490" y="2895600"/>
            <a:ext cx="1646910" cy="684415"/>
            <a:chOff x="410490" y="2895600"/>
            <a:chExt cx="1646910" cy="684415"/>
          </a:xfrm>
        </p:grpSpPr>
        <p:sp>
          <p:nvSpPr>
            <p:cNvPr id="5" name="CaixaDeTexto 4"/>
            <p:cNvSpPr txBox="1"/>
            <p:nvPr/>
          </p:nvSpPr>
          <p:spPr>
            <a:xfrm>
              <a:off x="410490" y="2995240"/>
              <a:ext cx="880369" cy="58477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pt-BR" sz="1600" dirty="0">
                  <a:latin typeface="Calibri" charset="0"/>
                  <a:ea typeface="Calibri" charset="0"/>
                  <a:cs typeface="Calibri" charset="0"/>
                </a:rPr>
                <a:t>Modelo </a:t>
              </a:r>
            </a:p>
            <a:p>
              <a:r>
                <a:rPr lang="pt-BR" sz="1600" dirty="0">
                  <a:latin typeface="Calibri" charset="0"/>
                  <a:ea typeface="Calibri" charset="0"/>
                  <a:cs typeface="Calibri" charset="0"/>
                </a:rPr>
                <a:t>Ideal</a:t>
              </a:r>
            </a:p>
          </p:txBody>
        </p:sp>
        <p:cxnSp>
          <p:nvCxnSpPr>
            <p:cNvPr id="7" name="Conector de Seta Reta 6"/>
            <p:cNvCxnSpPr>
              <a:stCxn id="5" idx="3"/>
            </p:cNvCxnSpPr>
            <p:nvPr/>
          </p:nvCxnSpPr>
          <p:spPr>
            <a:xfrm flipV="1">
              <a:off x="1290859" y="2895600"/>
              <a:ext cx="766541" cy="392028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o 62"/>
          <p:cNvGrpSpPr/>
          <p:nvPr/>
        </p:nvGrpSpPr>
        <p:grpSpPr>
          <a:xfrm>
            <a:off x="89712" y="5693923"/>
            <a:ext cx="1805278" cy="1077218"/>
            <a:chOff x="89712" y="5693923"/>
            <a:chExt cx="1805278" cy="1077218"/>
          </a:xfrm>
        </p:grpSpPr>
        <p:sp>
          <p:nvSpPr>
            <p:cNvPr id="70" name="CaixaDeTexto 69"/>
            <p:cNvSpPr txBox="1"/>
            <p:nvPr/>
          </p:nvSpPr>
          <p:spPr>
            <a:xfrm>
              <a:off x="89712" y="5693923"/>
              <a:ext cx="1244251" cy="107721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pt-BR" sz="1600" dirty="0">
                  <a:latin typeface="Calibri" charset="0"/>
                  <a:ea typeface="Calibri" charset="0"/>
                  <a:cs typeface="Calibri" charset="0"/>
                </a:rPr>
                <a:t>Modelo que </a:t>
              </a:r>
            </a:p>
            <a:p>
              <a:r>
                <a:rPr lang="pt-BR" sz="1600" dirty="0" err="1">
                  <a:latin typeface="Calibri" charset="0"/>
                  <a:ea typeface="Calibri" charset="0"/>
                  <a:cs typeface="Calibri" charset="0"/>
                </a:rPr>
                <a:t>s</a:t>
              </a:r>
              <a:r>
                <a:rPr lang="en-US" sz="1600" dirty="0" err="1">
                  <a:latin typeface="Calibri" charset="0"/>
                  <a:ea typeface="Calibri" charset="0"/>
                  <a:cs typeface="Calibri" charset="0"/>
                </a:rPr>
                <a:t>ó</a:t>
              </a:r>
              <a:r>
                <a:rPr lang="en-US" sz="1600" dirty="0"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sz="1600" dirty="0" err="1">
                  <a:latin typeface="Calibri" charset="0"/>
                  <a:ea typeface="Calibri" charset="0"/>
                  <a:cs typeface="Calibri" charset="0"/>
                </a:rPr>
                <a:t>prevê</a:t>
              </a:r>
              <a:r>
                <a:rPr lang="en-US" sz="1600" dirty="0">
                  <a:latin typeface="Calibri" charset="0"/>
                  <a:ea typeface="Calibri" charset="0"/>
                  <a:cs typeface="Calibri" charset="0"/>
                </a:rPr>
                <a:t> </a:t>
              </a:r>
            </a:p>
            <a:p>
              <a:r>
                <a:rPr lang="en-US" sz="1600" dirty="0">
                  <a:latin typeface="Calibri" charset="0"/>
                  <a:ea typeface="Calibri" charset="0"/>
                  <a:cs typeface="Calibri" charset="0"/>
                </a:rPr>
                <a:t>a </a:t>
              </a:r>
              <a:r>
                <a:rPr lang="en-US" sz="1600" dirty="0" err="1">
                  <a:latin typeface="Calibri" charset="0"/>
                  <a:ea typeface="Calibri" charset="0"/>
                  <a:cs typeface="Calibri" charset="0"/>
                </a:rPr>
                <a:t>classe</a:t>
              </a:r>
              <a:r>
                <a:rPr lang="en-US" sz="1600" dirty="0">
                  <a:latin typeface="Calibri" charset="0"/>
                  <a:ea typeface="Calibri" charset="0"/>
                  <a:cs typeface="Calibri" charset="0"/>
                </a:rPr>
                <a:t> </a:t>
              </a:r>
            </a:p>
            <a:p>
              <a:r>
                <a:rPr lang="en-US" sz="1600" dirty="0" err="1">
                  <a:latin typeface="Calibri" charset="0"/>
                  <a:ea typeface="Calibri" charset="0"/>
                  <a:cs typeface="Calibri" charset="0"/>
                </a:rPr>
                <a:t>negativa</a:t>
              </a:r>
              <a:endParaRPr lang="pt-BR" sz="16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72" name="Conector de Seta Reta 71"/>
            <p:cNvCxnSpPr>
              <a:stCxn id="70" idx="3"/>
            </p:cNvCxnSpPr>
            <p:nvPr/>
          </p:nvCxnSpPr>
          <p:spPr>
            <a:xfrm flipV="1">
              <a:off x="1333963" y="6202868"/>
              <a:ext cx="561027" cy="29664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upo 76"/>
          <p:cNvGrpSpPr/>
          <p:nvPr/>
        </p:nvGrpSpPr>
        <p:grpSpPr>
          <a:xfrm>
            <a:off x="6758475" y="2559798"/>
            <a:ext cx="1834712" cy="1077218"/>
            <a:chOff x="-500749" y="5693923"/>
            <a:chExt cx="1834712" cy="1077218"/>
          </a:xfrm>
        </p:grpSpPr>
        <p:sp>
          <p:nvSpPr>
            <p:cNvPr id="78" name="CaixaDeTexto 77"/>
            <p:cNvSpPr txBox="1"/>
            <p:nvPr/>
          </p:nvSpPr>
          <p:spPr>
            <a:xfrm>
              <a:off x="89712" y="5693923"/>
              <a:ext cx="1244251" cy="107721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pt-BR" sz="1600" dirty="0">
                  <a:latin typeface="Calibri" charset="0"/>
                  <a:ea typeface="Calibri" charset="0"/>
                  <a:cs typeface="Calibri" charset="0"/>
                </a:rPr>
                <a:t>Modelo que </a:t>
              </a:r>
            </a:p>
            <a:p>
              <a:r>
                <a:rPr lang="pt-BR" sz="1600" dirty="0" err="1">
                  <a:latin typeface="Calibri" charset="0"/>
                  <a:ea typeface="Calibri" charset="0"/>
                  <a:cs typeface="Calibri" charset="0"/>
                </a:rPr>
                <a:t>s</a:t>
              </a:r>
              <a:r>
                <a:rPr lang="en-US" sz="1600" dirty="0" err="1">
                  <a:latin typeface="Calibri" charset="0"/>
                  <a:ea typeface="Calibri" charset="0"/>
                  <a:cs typeface="Calibri" charset="0"/>
                </a:rPr>
                <a:t>ó</a:t>
              </a:r>
              <a:r>
                <a:rPr lang="en-US" sz="1600" dirty="0"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sz="1600" dirty="0" err="1">
                  <a:latin typeface="Calibri" charset="0"/>
                  <a:ea typeface="Calibri" charset="0"/>
                  <a:cs typeface="Calibri" charset="0"/>
                </a:rPr>
                <a:t>prevê</a:t>
              </a:r>
              <a:r>
                <a:rPr lang="en-US" sz="1600" dirty="0">
                  <a:latin typeface="Calibri" charset="0"/>
                  <a:ea typeface="Calibri" charset="0"/>
                  <a:cs typeface="Calibri" charset="0"/>
                </a:rPr>
                <a:t> </a:t>
              </a:r>
            </a:p>
            <a:p>
              <a:r>
                <a:rPr lang="en-US" sz="1600" dirty="0">
                  <a:latin typeface="Calibri" charset="0"/>
                  <a:ea typeface="Calibri" charset="0"/>
                  <a:cs typeface="Calibri" charset="0"/>
                </a:rPr>
                <a:t>a </a:t>
              </a:r>
              <a:r>
                <a:rPr lang="en-US" sz="1600" dirty="0" err="1">
                  <a:latin typeface="Calibri" charset="0"/>
                  <a:ea typeface="Calibri" charset="0"/>
                  <a:cs typeface="Calibri" charset="0"/>
                </a:rPr>
                <a:t>classe</a:t>
              </a:r>
              <a:r>
                <a:rPr lang="en-US" sz="1600" dirty="0">
                  <a:latin typeface="Calibri" charset="0"/>
                  <a:ea typeface="Calibri" charset="0"/>
                  <a:cs typeface="Calibri" charset="0"/>
                </a:rPr>
                <a:t> </a:t>
              </a:r>
            </a:p>
            <a:p>
              <a:r>
                <a:rPr lang="en-US" sz="1600" dirty="0" err="1">
                  <a:latin typeface="Calibri" charset="0"/>
                  <a:ea typeface="Calibri" charset="0"/>
                  <a:cs typeface="Calibri" charset="0"/>
                </a:rPr>
                <a:t>positiva</a:t>
              </a:r>
              <a:endParaRPr lang="pt-BR" sz="16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79" name="Conector de Seta Reta 78"/>
            <p:cNvCxnSpPr>
              <a:stCxn id="78" idx="1"/>
            </p:cNvCxnSpPr>
            <p:nvPr/>
          </p:nvCxnSpPr>
          <p:spPr>
            <a:xfrm flipH="1" flipV="1">
              <a:off x="-500749" y="5997953"/>
              <a:ext cx="590461" cy="234579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6295" name="Grupo 1846294"/>
          <p:cNvGrpSpPr/>
          <p:nvPr/>
        </p:nvGrpSpPr>
        <p:grpSpPr>
          <a:xfrm>
            <a:off x="3319143" y="3399327"/>
            <a:ext cx="5672457" cy="2231419"/>
            <a:chOff x="3319143" y="3399327"/>
            <a:chExt cx="5672457" cy="2231419"/>
          </a:xfrm>
        </p:grpSpPr>
        <p:grpSp>
          <p:nvGrpSpPr>
            <p:cNvPr id="82" name="Grupo 81"/>
            <p:cNvGrpSpPr/>
            <p:nvPr/>
          </p:nvGrpSpPr>
          <p:grpSpPr>
            <a:xfrm>
              <a:off x="6006483" y="3399327"/>
              <a:ext cx="2985117" cy="2231419"/>
              <a:chOff x="-829645" y="4445710"/>
              <a:chExt cx="2985117" cy="2231419"/>
            </a:xfrm>
          </p:grpSpPr>
          <p:sp>
            <p:nvSpPr>
              <p:cNvPr id="83" name="CaixaDeTexto 82"/>
              <p:cNvSpPr txBox="1"/>
              <p:nvPr/>
            </p:nvSpPr>
            <p:spPr>
              <a:xfrm>
                <a:off x="75551" y="5846132"/>
                <a:ext cx="2079921" cy="830997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pt-BR" sz="1600" dirty="0">
                    <a:latin typeface="Calibri" charset="0"/>
                    <a:ea typeface="Calibri" charset="0"/>
                    <a:cs typeface="Calibri" charset="0"/>
                  </a:rPr>
                  <a:t>Modelos</a:t>
                </a:r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 que </a:t>
                </a:r>
                <a:r>
                  <a:rPr lang="en-US" sz="1600" dirty="0" err="1">
                    <a:latin typeface="Calibri" charset="0"/>
                    <a:ea typeface="Calibri" charset="0"/>
                    <a:cs typeface="Calibri" charset="0"/>
                  </a:rPr>
                  <a:t>classificam</a:t>
                </a:r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</a:p>
              <a:p>
                <a:r>
                  <a:rPr lang="en-US" sz="1600" dirty="0" err="1">
                    <a:latin typeface="Calibri" charset="0"/>
                    <a:ea typeface="Calibri" charset="0"/>
                    <a:cs typeface="Calibri" charset="0"/>
                  </a:rPr>
                  <a:t>aleatoriamente</a:t>
                </a:r>
                <a:endParaRPr lang="pt-BR" sz="16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cxnSp>
            <p:nvCxnSpPr>
              <p:cNvPr id="84" name="Conector de Seta Reta 83"/>
              <p:cNvCxnSpPr>
                <a:stCxn id="83" idx="1"/>
              </p:cNvCxnSpPr>
              <p:nvPr/>
            </p:nvCxnSpPr>
            <p:spPr>
              <a:xfrm flipH="1" flipV="1">
                <a:off x="-829645" y="4445710"/>
                <a:ext cx="905196" cy="18159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</p:cxnSp>
        </p:grpSp>
        <p:cxnSp>
          <p:nvCxnSpPr>
            <p:cNvPr id="87" name="Conector de Seta Reta 86"/>
            <p:cNvCxnSpPr>
              <a:stCxn id="83" idx="1"/>
            </p:cNvCxnSpPr>
            <p:nvPr/>
          </p:nvCxnSpPr>
          <p:spPr>
            <a:xfrm flipH="1" flipV="1">
              <a:off x="4875613" y="4295467"/>
              <a:ext cx="2036066" cy="91978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90" name="Conector de Seta Reta 89"/>
            <p:cNvCxnSpPr>
              <a:stCxn id="83" idx="1"/>
            </p:cNvCxnSpPr>
            <p:nvPr/>
          </p:nvCxnSpPr>
          <p:spPr>
            <a:xfrm flipH="1">
              <a:off x="3319143" y="5215248"/>
              <a:ext cx="3592536" cy="22710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</a:t>
            </a:r>
            <a:r>
              <a:rPr lang="en-US" dirty="0" err="1"/>
              <a:t>áficos</a:t>
            </a:r>
            <a:r>
              <a:rPr lang="en-US" dirty="0"/>
              <a:t> ROC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pt-BR" sz="2800" dirty="0"/>
              <a:t>Resumindo:</a:t>
            </a:r>
          </a:p>
          <a:p>
            <a:pPr lvl="1"/>
            <a:r>
              <a:rPr lang="pt-BR" sz="2400" dirty="0"/>
              <a:t>Classificador </a:t>
            </a:r>
            <a:r>
              <a:rPr lang="pt-BR" sz="2400" b="1" dirty="0">
                <a:solidFill>
                  <a:schemeClr val="accent5"/>
                </a:solidFill>
              </a:rPr>
              <a:t>ideal</a:t>
            </a:r>
            <a:r>
              <a:rPr lang="pt-BR" sz="2400" dirty="0"/>
              <a:t> mais a </a:t>
            </a:r>
            <a:r>
              <a:rPr lang="pt-BR" sz="2400" b="1" dirty="0">
                <a:solidFill>
                  <a:schemeClr val="accent5"/>
                </a:solidFill>
              </a:rPr>
              <a:t>noroeste</a:t>
            </a:r>
          </a:p>
          <a:p>
            <a:pPr lvl="1"/>
            <a:r>
              <a:rPr lang="pt-BR" sz="2400" dirty="0"/>
              <a:t>Classificadores </a:t>
            </a:r>
            <a:r>
              <a:rPr lang="pt-BR" sz="2400" dirty="0" err="1"/>
              <a:t>pr</a:t>
            </a:r>
            <a:r>
              <a:rPr lang="en-US" sz="2400" dirty="0" err="1"/>
              <a:t>óximos</a:t>
            </a:r>
            <a:r>
              <a:rPr lang="en-US" sz="2400" dirty="0"/>
              <a:t> </a:t>
            </a:r>
            <a:r>
              <a:rPr lang="en-US" sz="2400" dirty="0" err="1"/>
              <a:t>ao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2"/>
                </a:solidFill>
              </a:rPr>
              <a:t>canto inferior </a:t>
            </a:r>
            <a:r>
              <a:rPr lang="en-US" sz="2400" b="1" dirty="0" err="1">
                <a:solidFill>
                  <a:schemeClr val="accent2"/>
                </a:solidFill>
              </a:rPr>
              <a:t>esquerdo</a:t>
            </a:r>
            <a:r>
              <a:rPr lang="en-US" sz="2400" dirty="0"/>
              <a:t> </a:t>
            </a:r>
            <a:r>
              <a:rPr lang="en-US" sz="2400" dirty="0" err="1"/>
              <a:t>são</a:t>
            </a:r>
            <a:r>
              <a:rPr lang="en-US" sz="2400" dirty="0"/>
              <a:t> </a:t>
            </a:r>
            <a:r>
              <a:rPr lang="en-US" sz="2400" b="1" dirty="0" err="1">
                <a:solidFill>
                  <a:schemeClr val="accent2"/>
                </a:solidFill>
              </a:rPr>
              <a:t>conservadores</a:t>
            </a:r>
            <a:endParaRPr lang="en-US" sz="2400" b="1" dirty="0">
              <a:solidFill>
                <a:schemeClr val="accent2"/>
              </a:solidFill>
            </a:endParaRPr>
          </a:p>
          <a:p>
            <a:pPr lvl="2"/>
            <a:r>
              <a:rPr lang="en-US" sz="2000" dirty="0" err="1"/>
              <a:t>Apenas</a:t>
            </a:r>
            <a:r>
              <a:rPr lang="en-US" sz="2000" dirty="0"/>
              <a:t> </a:t>
            </a:r>
            <a:r>
              <a:rPr lang="en-US" sz="2000" dirty="0" err="1"/>
              <a:t>detectam</a:t>
            </a:r>
            <a:r>
              <a:rPr lang="en-US" sz="2000" dirty="0"/>
              <a:t> a </a:t>
            </a:r>
            <a:r>
              <a:rPr lang="en-US" sz="2000" dirty="0" err="1"/>
              <a:t>classe</a:t>
            </a:r>
            <a:r>
              <a:rPr lang="en-US" sz="2000" dirty="0"/>
              <a:t> </a:t>
            </a:r>
            <a:r>
              <a:rPr lang="en-US" sz="2000" dirty="0" err="1"/>
              <a:t>positiva</a:t>
            </a:r>
            <a:r>
              <a:rPr lang="en-US" sz="2000" dirty="0"/>
              <a:t> com forte </a:t>
            </a:r>
            <a:r>
              <a:rPr lang="en-US" sz="2000" dirty="0" err="1"/>
              <a:t>evidência</a:t>
            </a:r>
            <a:endParaRPr lang="en-US" sz="2000" dirty="0"/>
          </a:p>
          <a:p>
            <a:pPr lvl="2"/>
            <a:r>
              <a:rPr lang="en-US" sz="2000" dirty="0" err="1"/>
              <a:t>Portanto</a:t>
            </a:r>
            <a:r>
              <a:rPr lang="en-US" sz="2000" dirty="0"/>
              <a:t>, </a:t>
            </a:r>
            <a:r>
              <a:rPr lang="en-US" sz="2000" dirty="0" err="1"/>
              <a:t>cometem</a:t>
            </a:r>
            <a:r>
              <a:rPr lang="en-US" sz="2000" dirty="0"/>
              <a:t> </a:t>
            </a:r>
            <a:r>
              <a:rPr lang="en-US" sz="2000" dirty="0" err="1"/>
              <a:t>poucos</a:t>
            </a:r>
            <a:r>
              <a:rPr lang="en-US" sz="2000" dirty="0"/>
              <a:t> FPs</a:t>
            </a:r>
          </a:p>
          <a:p>
            <a:pPr lvl="1"/>
            <a:r>
              <a:rPr lang="en-US" sz="2400" dirty="0" err="1"/>
              <a:t>Classificadores</a:t>
            </a:r>
            <a:r>
              <a:rPr lang="en-US" sz="2400" dirty="0"/>
              <a:t> </a:t>
            </a:r>
            <a:r>
              <a:rPr lang="en-US" sz="2400" dirty="0" err="1"/>
              <a:t>próximos</a:t>
            </a:r>
            <a:r>
              <a:rPr lang="en-US" sz="2400" dirty="0"/>
              <a:t> </a:t>
            </a:r>
            <a:r>
              <a:rPr lang="en-US" sz="2400" dirty="0" err="1"/>
              <a:t>ao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3"/>
                </a:solidFill>
              </a:rPr>
              <a:t>canto superior </a:t>
            </a:r>
            <a:r>
              <a:rPr lang="en-US" sz="2400" b="1" dirty="0" err="1">
                <a:solidFill>
                  <a:schemeClr val="accent3"/>
                </a:solidFill>
              </a:rPr>
              <a:t>direito</a:t>
            </a:r>
            <a:r>
              <a:rPr lang="en-US" sz="2400" dirty="0"/>
              <a:t> </a:t>
            </a:r>
            <a:r>
              <a:rPr lang="en-US" sz="2400" dirty="0" err="1"/>
              <a:t>são</a:t>
            </a:r>
            <a:r>
              <a:rPr lang="en-US" sz="2400" dirty="0"/>
              <a:t> </a:t>
            </a:r>
            <a:r>
              <a:rPr lang="en-US" sz="2400" b="1" dirty="0" err="1">
                <a:solidFill>
                  <a:schemeClr val="accent3"/>
                </a:solidFill>
              </a:rPr>
              <a:t>liberais</a:t>
            </a:r>
            <a:endParaRPr lang="en-US" sz="2400" b="1" dirty="0">
              <a:solidFill>
                <a:schemeClr val="accent3"/>
              </a:solidFill>
            </a:endParaRPr>
          </a:p>
          <a:p>
            <a:pPr lvl="2"/>
            <a:r>
              <a:rPr lang="en-US" sz="2000" dirty="0" err="1"/>
              <a:t>Detectam</a:t>
            </a:r>
            <a:r>
              <a:rPr lang="en-US" sz="2000" dirty="0"/>
              <a:t> a </a:t>
            </a:r>
            <a:r>
              <a:rPr lang="en-US" sz="2000" dirty="0" err="1"/>
              <a:t>classe</a:t>
            </a:r>
            <a:r>
              <a:rPr lang="en-US" sz="2000" dirty="0"/>
              <a:t> </a:t>
            </a:r>
            <a:r>
              <a:rPr lang="en-US" sz="2000" dirty="0" err="1"/>
              <a:t>positiva</a:t>
            </a:r>
            <a:r>
              <a:rPr lang="en-US" sz="2000" dirty="0"/>
              <a:t> com </a:t>
            </a:r>
            <a:r>
              <a:rPr lang="en-US" sz="2000" dirty="0" err="1"/>
              <a:t>pouca</a:t>
            </a:r>
            <a:r>
              <a:rPr lang="en-US" sz="2000" dirty="0"/>
              <a:t> </a:t>
            </a:r>
            <a:r>
              <a:rPr lang="en-US" sz="2000" dirty="0" err="1"/>
              <a:t>evidência</a:t>
            </a:r>
            <a:endParaRPr lang="en-US" sz="2000" dirty="0"/>
          </a:p>
          <a:p>
            <a:pPr lvl="2"/>
            <a:r>
              <a:rPr lang="en-US" sz="2000" dirty="0" err="1"/>
              <a:t>Correm</a:t>
            </a:r>
            <a:r>
              <a:rPr lang="en-US" sz="2000" dirty="0"/>
              <a:t> o </a:t>
            </a:r>
            <a:r>
              <a:rPr lang="en-US" sz="2000" dirty="0" err="1"/>
              <a:t>risco</a:t>
            </a:r>
            <a:r>
              <a:rPr lang="en-US" sz="2000" dirty="0"/>
              <a:t> de </a:t>
            </a:r>
            <a:r>
              <a:rPr lang="en-US" sz="2000" dirty="0" err="1"/>
              <a:t>alta</a:t>
            </a:r>
            <a:r>
              <a:rPr lang="en-US" sz="2000" dirty="0"/>
              <a:t> taxa de </a:t>
            </a:r>
            <a:r>
              <a:rPr lang="en-US" sz="2000" dirty="0" err="1"/>
              <a:t>alarme</a:t>
            </a:r>
            <a:r>
              <a:rPr lang="en-US" sz="2000" dirty="0"/>
              <a:t> </a:t>
            </a:r>
            <a:r>
              <a:rPr lang="en-US" sz="2000" dirty="0" err="1"/>
              <a:t>falso</a:t>
            </a:r>
            <a:endParaRPr lang="en-US" sz="2000" dirty="0"/>
          </a:p>
          <a:p>
            <a:pPr lvl="1"/>
            <a:r>
              <a:rPr lang="en-US" sz="2400" dirty="0" err="1"/>
              <a:t>Classificadores</a:t>
            </a:r>
            <a:r>
              <a:rPr lang="en-US" sz="2400" dirty="0"/>
              <a:t> </a:t>
            </a:r>
            <a:r>
              <a:rPr lang="en-US" sz="2400" dirty="0" err="1"/>
              <a:t>ao</a:t>
            </a:r>
            <a:r>
              <a:rPr lang="en-US" sz="2400" dirty="0"/>
              <a:t> </a:t>
            </a:r>
            <a:r>
              <a:rPr lang="en-US" sz="2400" b="1" dirty="0" err="1">
                <a:solidFill>
                  <a:schemeClr val="accent4"/>
                </a:solidFill>
              </a:rPr>
              <a:t>redor</a:t>
            </a:r>
            <a:r>
              <a:rPr lang="en-US" sz="2400" b="1" dirty="0">
                <a:solidFill>
                  <a:schemeClr val="accent4"/>
                </a:solidFill>
              </a:rPr>
              <a:t> da </a:t>
            </a:r>
            <a:r>
              <a:rPr lang="en-US" sz="2400" b="1" dirty="0" err="1">
                <a:solidFill>
                  <a:schemeClr val="accent4"/>
                </a:solidFill>
              </a:rPr>
              <a:t>linha</a:t>
            </a:r>
            <a:r>
              <a:rPr lang="en-US" sz="2400" b="1" dirty="0">
                <a:solidFill>
                  <a:schemeClr val="accent4"/>
                </a:solidFill>
              </a:rPr>
              <a:t> central</a:t>
            </a:r>
            <a:r>
              <a:rPr lang="en-US" sz="2400" dirty="0"/>
              <a:t> tem </a:t>
            </a:r>
            <a:r>
              <a:rPr lang="en-US" sz="2400" dirty="0" err="1"/>
              <a:t>comportamento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4"/>
                </a:solidFill>
              </a:rPr>
              <a:t>similar</a:t>
            </a:r>
            <a:r>
              <a:rPr lang="en-US" sz="2400" dirty="0"/>
              <a:t> </a:t>
            </a:r>
            <a:r>
              <a:rPr lang="en-US" sz="2400" dirty="0" err="1"/>
              <a:t>ao</a:t>
            </a:r>
            <a:r>
              <a:rPr lang="en-US" sz="2400" dirty="0"/>
              <a:t> </a:t>
            </a:r>
            <a:r>
              <a:rPr lang="en-US" sz="2400" dirty="0" err="1"/>
              <a:t>esperado</a:t>
            </a:r>
            <a:r>
              <a:rPr lang="en-US" sz="2400" dirty="0"/>
              <a:t> de </a:t>
            </a:r>
            <a:r>
              <a:rPr lang="en-US" sz="2400" b="1" dirty="0" err="1">
                <a:solidFill>
                  <a:schemeClr val="accent4"/>
                </a:solidFill>
              </a:rPr>
              <a:t>classificação</a:t>
            </a:r>
            <a:r>
              <a:rPr lang="en-US" sz="2400" b="1" dirty="0">
                <a:solidFill>
                  <a:schemeClr val="accent4"/>
                </a:solidFill>
              </a:rPr>
              <a:t> </a:t>
            </a:r>
            <a:r>
              <a:rPr lang="en-US" sz="2400" b="1" dirty="0" err="1">
                <a:solidFill>
                  <a:schemeClr val="accent4"/>
                </a:solidFill>
              </a:rPr>
              <a:t>aleatória</a:t>
            </a:r>
            <a:endParaRPr lang="pt-BR" sz="2400" b="1" dirty="0">
              <a:solidFill>
                <a:schemeClr val="accent4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CA1406-6C19-4543-AFC9-ECE099C7E894}" type="slidenum">
              <a:rPr lang="nb-NO" smtClean="0"/>
              <a:pPr>
                <a:defRPr/>
              </a:pPr>
              <a:t>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3674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>
                <a:cs typeface="+mj-cs"/>
              </a:rPr>
              <a:t>Gráficos ROC</a:t>
            </a:r>
          </a:p>
        </p:txBody>
      </p:sp>
      <p:sp>
        <p:nvSpPr>
          <p:cNvPr id="18503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pt-BR" sz="2800" dirty="0">
                <a:cs typeface="+mn-cs"/>
              </a:rPr>
              <a:t>Alguns modelos possuem </a:t>
            </a:r>
            <a:r>
              <a:rPr lang="pt-BR" sz="2800" b="1" dirty="0" err="1">
                <a:solidFill>
                  <a:schemeClr val="accent2"/>
                </a:solidFill>
                <a:cs typeface="+mn-cs"/>
              </a:rPr>
              <a:t>sa</a:t>
            </a:r>
            <a:r>
              <a:rPr lang="en-US" sz="2800" b="1" dirty="0" err="1">
                <a:solidFill>
                  <a:schemeClr val="accent2"/>
                </a:solidFill>
                <a:cs typeface="+mn-cs"/>
              </a:rPr>
              <a:t>ída</a:t>
            </a:r>
            <a:r>
              <a:rPr lang="en-US" sz="2800" b="1" dirty="0">
                <a:solidFill>
                  <a:schemeClr val="accent2"/>
                </a:solidFill>
                <a:cs typeface="+mn-cs"/>
              </a:rPr>
              <a:t> </a:t>
            </a:r>
            <a:r>
              <a:rPr lang="en-US" sz="2800" b="1" dirty="0" err="1">
                <a:solidFill>
                  <a:schemeClr val="accent2"/>
                </a:solidFill>
                <a:cs typeface="+mn-cs"/>
              </a:rPr>
              <a:t>discreta</a:t>
            </a:r>
            <a:endParaRPr lang="pt-BR" sz="2800" b="1" dirty="0">
              <a:solidFill>
                <a:schemeClr val="accent2"/>
              </a:solidFill>
              <a:cs typeface="+mn-cs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400" dirty="0" err="1"/>
              <a:t>Árvores</a:t>
            </a:r>
            <a:r>
              <a:rPr lang="en-US" sz="2400" dirty="0"/>
              <a:t> de </a:t>
            </a:r>
            <a:r>
              <a:rPr lang="en-US" sz="2400" dirty="0" err="1"/>
              <a:t>Decisão</a:t>
            </a:r>
            <a:r>
              <a:rPr lang="en-US" sz="2400" dirty="0"/>
              <a:t>, </a:t>
            </a:r>
            <a:r>
              <a:rPr lang="en-US" sz="2400" dirty="0" err="1"/>
              <a:t>regras</a:t>
            </a:r>
            <a:r>
              <a:rPr lang="en-US" sz="2400" dirty="0"/>
              <a:t>, SVMs</a:t>
            </a:r>
            <a:r>
              <a:rPr lang="is-IS" sz="2400" dirty="0"/>
              <a:t>…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is-IS" sz="2000" dirty="0"/>
              <a:t>Atribuem cada objeto a uma das classes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is-IS" sz="2000" dirty="0"/>
              <a:t>Produzem um </a:t>
            </a:r>
            <a:r>
              <a:rPr lang="en-US" sz="2000" b="1" dirty="0" err="1">
                <a:solidFill>
                  <a:schemeClr val="accent2"/>
                </a:solidFill>
              </a:rPr>
              <a:t>único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</a:rPr>
              <a:t>ponto</a:t>
            </a:r>
            <a:r>
              <a:rPr lang="en-US" sz="2000" b="1" dirty="0">
                <a:solidFill>
                  <a:schemeClr val="accent2"/>
                </a:solidFill>
              </a:rPr>
              <a:t> no </a:t>
            </a:r>
            <a:r>
              <a:rPr lang="en-US" sz="2000" b="1" dirty="0" err="1">
                <a:solidFill>
                  <a:schemeClr val="accent2"/>
                </a:solidFill>
              </a:rPr>
              <a:t>gráfico</a:t>
            </a:r>
            <a:r>
              <a:rPr lang="en-US" sz="2000" b="1" dirty="0">
                <a:solidFill>
                  <a:schemeClr val="accent2"/>
                </a:solidFill>
              </a:rPr>
              <a:t> ROC</a:t>
            </a:r>
            <a:endParaRPr lang="is-IS" sz="2000" b="1" dirty="0">
              <a:solidFill>
                <a:schemeClr val="accent2"/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pt-BR" sz="2800" dirty="0">
                <a:cs typeface="+mn-cs"/>
              </a:rPr>
              <a:t>Outros modelos geram como </a:t>
            </a:r>
            <a:r>
              <a:rPr lang="pt-BR" sz="2800" dirty="0" err="1">
                <a:cs typeface="+mn-cs"/>
              </a:rPr>
              <a:t>sa</a:t>
            </a:r>
            <a:r>
              <a:rPr lang="en-US" sz="2800" dirty="0" err="1">
                <a:cs typeface="+mn-cs"/>
              </a:rPr>
              <a:t>ída</a:t>
            </a:r>
            <a:r>
              <a:rPr lang="en-US" sz="2800" dirty="0">
                <a:cs typeface="+mn-cs"/>
              </a:rPr>
              <a:t> um </a:t>
            </a:r>
            <a:r>
              <a:rPr lang="en-US" sz="2800" b="1" dirty="0" err="1">
                <a:solidFill>
                  <a:schemeClr val="accent5"/>
                </a:solidFill>
                <a:cs typeface="+mn-cs"/>
              </a:rPr>
              <a:t>escore</a:t>
            </a:r>
            <a:r>
              <a:rPr lang="en-US" sz="2800" dirty="0">
                <a:solidFill>
                  <a:schemeClr val="accent5"/>
                </a:solidFill>
                <a:cs typeface="+mn-cs"/>
              </a:rPr>
              <a:t> </a:t>
            </a:r>
            <a:r>
              <a:rPr lang="en-US" sz="2800" dirty="0">
                <a:cs typeface="+mn-cs"/>
              </a:rPr>
              <a:t>(e.g., </a:t>
            </a:r>
            <a:r>
              <a:rPr lang="en-US" sz="2800" b="1" dirty="0" err="1">
                <a:solidFill>
                  <a:schemeClr val="accent5"/>
                </a:solidFill>
                <a:cs typeface="+mn-cs"/>
              </a:rPr>
              <a:t>probabilidade</a:t>
            </a:r>
            <a:r>
              <a:rPr lang="en-US" sz="2800" dirty="0">
                <a:cs typeface="+mn-cs"/>
              </a:rPr>
              <a:t>) </a:t>
            </a:r>
            <a:r>
              <a:rPr lang="en-US" sz="2800" dirty="0" err="1">
                <a:cs typeface="+mn-cs"/>
              </a:rPr>
              <a:t>associado</a:t>
            </a:r>
            <a:r>
              <a:rPr lang="en-US" sz="2800" dirty="0">
                <a:cs typeface="+mn-cs"/>
              </a:rPr>
              <a:t> a </a:t>
            </a:r>
            <a:r>
              <a:rPr lang="en-US" sz="2800" dirty="0" err="1">
                <a:cs typeface="+mn-cs"/>
              </a:rPr>
              <a:t>cada</a:t>
            </a:r>
            <a:r>
              <a:rPr lang="en-US" sz="2800" dirty="0">
                <a:cs typeface="+mn-cs"/>
              </a:rPr>
              <a:t> </a:t>
            </a:r>
            <a:r>
              <a:rPr lang="en-US" sz="2800" dirty="0" err="1">
                <a:cs typeface="+mn-cs"/>
              </a:rPr>
              <a:t>classe</a:t>
            </a:r>
            <a:endParaRPr lang="pt-BR" sz="2800" dirty="0">
              <a:cs typeface="+mn-cs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pt-BR" sz="2400" dirty="0"/>
              <a:t>Na</a:t>
            </a:r>
            <a:r>
              <a:rPr lang="en-US" sz="2400" dirty="0" err="1"/>
              <a:t>ï</a:t>
            </a:r>
            <a:r>
              <a:rPr lang="pt-BR" sz="2400" dirty="0" err="1"/>
              <a:t>ve</a:t>
            </a:r>
            <a:r>
              <a:rPr lang="pt-BR" sz="2400" dirty="0"/>
              <a:t> </a:t>
            </a:r>
            <a:r>
              <a:rPr lang="pt-BR" sz="2400" dirty="0" err="1"/>
              <a:t>Bayes</a:t>
            </a:r>
            <a:r>
              <a:rPr lang="pt-BR" sz="2400" dirty="0"/>
              <a:t>, Redes Neurais...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pt-BR" sz="2400" dirty="0"/>
              <a:t>Permitem gerar uma </a:t>
            </a:r>
            <a:r>
              <a:rPr lang="pt-BR" sz="2400" b="1" dirty="0">
                <a:solidFill>
                  <a:schemeClr val="accent5"/>
                </a:solidFill>
              </a:rPr>
              <a:t>curva no </a:t>
            </a:r>
            <a:r>
              <a:rPr lang="pt-BR" sz="2400" b="1" dirty="0" err="1">
                <a:solidFill>
                  <a:schemeClr val="accent5"/>
                </a:solidFill>
              </a:rPr>
              <a:t>gr</a:t>
            </a:r>
            <a:r>
              <a:rPr lang="en-US" sz="2400" b="1" dirty="0" err="1">
                <a:solidFill>
                  <a:schemeClr val="accent5"/>
                </a:solidFill>
              </a:rPr>
              <a:t>áfico</a:t>
            </a:r>
            <a:r>
              <a:rPr lang="en-US" sz="2400" b="1" dirty="0">
                <a:solidFill>
                  <a:schemeClr val="accent5"/>
                </a:solidFill>
              </a:rPr>
              <a:t> ROC</a:t>
            </a:r>
            <a:endParaRPr lang="pt-BR" sz="2400" b="1" dirty="0">
              <a:solidFill>
                <a:schemeClr val="accent5"/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pt-BR" sz="2800" dirty="0">
                <a:cs typeface="+mn-cs"/>
              </a:rPr>
              <a:t>Curvas ROC permitem uma </a:t>
            </a:r>
            <a:r>
              <a:rPr lang="pt-BR" sz="2800" b="1" dirty="0">
                <a:solidFill>
                  <a:schemeClr val="accent4"/>
                </a:solidFill>
                <a:cs typeface="+mn-cs"/>
              </a:rPr>
              <a:t>melhor comparação de classificadores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pt-BR" sz="2400" dirty="0"/>
              <a:t>São insensíveis a mudanças na distribuição das classes no conjunto de teste</a:t>
            </a:r>
          </a:p>
          <a:p>
            <a:pPr lvl="2" eaLnBrk="1" hangingPunct="1">
              <a:lnSpc>
                <a:spcPct val="90000"/>
              </a:lnSpc>
              <a:defRPr/>
            </a:pPr>
            <a:endParaRPr lang="pt-BR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258FEA-ADBE-4149-A399-50A72C2197F2}" type="slidenum">
              <a:rPr lang="pt-BR"/>
              <a:pPr>
                <a:defRPr/>
              </a:pPr>
              <a:t>52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>
                <a:cs typeface="+mj-cs"/>
              </a:rPr>
              <a:t>Curvas ROC</a:t>
            </a:r>
          </a:p>
        </p:txBody>
      </p:sp>
      <p:sp>
        <p:nvSpPr>
          <p:cNvPr id="185139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8382000" cy="4525963"/>
          </a:xfrm>
        </p:spPr>
        <p:txBody>
          <a:bodyPr/>
          <a:lstStyle/>
          <a:p>
            <a:pPr eaLnBrk="1" hangingPunct="1">
              <a:defRPr/>
            </a:pPr>
            <a:r>
              <a:rPr lang="pt-BR" dirty="0">
                <a:cs typeface="+mn-cs"/>
              </a:rPr>
              <a:t>Algoritmos que geram escores:</a:t>
            </a:r>
          </a:p>
          <a:p>
            <a:pPr lvl="1" eaLnBrk="1" hangingPunct="1">
              <a:defRPr/>
            </a:pPr>
            <a:r>
              <a:rPr lang="pt-BR" dirty="0"/>
              <a:t>Diferentes valores de </a:t>
            </a:r>
            <a:r>
              <a:rPr lang="pt-BR" b="1" dirty="0">
                <a:solidFill>
                  <a:schemeClr val="accent5"/>
                </a:solidFill>
              </a:rPr>
              <a:t>limiar</a:t>
            </a:r>
            <a:r>
              <a:rPr lang="pt-BR" i="1" dirty="0">
                <a:solidFill>
                  <a:schemeClr val="accent5"/>
                </a:solidFill>
              </a:rPr>
              <a:t> </a:t>
            </a:r>
            <a:r>
              <a:rPr lang="pt-BR" dirty="0"/>
              <a:t>para os escores associados à classe positiva podem ser utilizados para </a:t>
            </a:r>
            <a:r>
              <a:rPr lang="pt-BR" b="1" dirty="0">
                <a:solidFill>
                  <a:schemeClr val="accent5"/>
                </a:solidFill>
              </a:rPr>
              <a:t>gerar um classificador (modelo)</a:t>
            </a:r>
          </a:p>
          <a:p>
            <a:pPr lvl="2" eaLnBrk="1" hangingPunct="1">
              <a:defRPr/>
            </a:pPr>
            <a:r>
              <a:rPr lang="pt-BR" dirty="0"/>
              <a:t>Cada valor de limiar gera diferentes valores de TVP e TFP, correspondendo a um </a:t>
            </a:r>
            <a:r>
              <a:rPr lang="pt-BR" b="1" dirty="0">
                <a:solidFill>
                  <a:schemeClr val="accent2"/>
                </a:solidFill>
              </a:rPr>
              <a:t>ponto distinto</a:t>
            </a:r>
            <a:r>
              <a:rPr lang="pt-BR" dirty="0"/>
              <a:t> no gráfico ROC</a:t>
            </a:r>
          </a:p>
          <a:p>
            <a:pPr lvl="2" eaLnBrk="1" hangingPunct="1">
              <a:defRPr/>
            </a:pPr>
            <a:r>
              <a:rPr lang="pt-BR" dirty="0"/>
              <a:t>Ligação (</a:t>
            </a:r>
            <a:r>
              <a:rPr lang="pt-BR" b="1" dirty="0">
                <a:solidFill>
                  <a:schemeClr val="accent3"/>
                </a:solidFill>
              </a:rPr>
              <a:t>interpolação</a:t>
            </a:r>
            <a:r>
              <a:rPr lang="pt-BR" dirty="0"/>
              <a:t>) dos pontos gera uma curva ROC </a:t>
            </a:r>
          </a:p>
          <a:p>
            <a:pPr eaLnBrk="1" hangingPunct="1">
              <a:defRPr/>
            </a:pPr>
            <a:endParaRPr lang="pt-BR" dirty="0"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9DAD62-130A-E545-81AE-1999CBEFC3D3}" type="slidenum">
              <a:rPr lang="pt-BR"/>
              <a:pPr>
                <a:defRPr/>
              </a:pPr>
              <a:t>53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>
                <a:cs typeface="+mj-cs"/>
              </a:rPr>
              <a:t>Curvas ROC</a:t>
            </a:r>
          </a:p>
        </p:txBody>
      </p:sp>
      <p:sp>
        <p:nvSpPr>
          <p:cNvPr id="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9E0D0A-804C-1A44-8F4C-9CB87E10315F}" type="slidenum">
              <a:rPr lang="pt-BR"/>
              <a:pPr>
                <a:defRPr/>
              </a:pPr>
              <a:t>54</a:t>
            </a:fld>
            <a:endParaRPr lang="pt-BR"/>
          </a:p>
        </p:txBody>
      </p:sp>
      <p:sp>
        <p:nvSpPr>
          <p:cNvPr id="1852420" name="Freeform 4"/>
          <p:cNvSpPr>
            <a:spLocks/>
          </p:cNvSpPr>
          <p:nvPr/>
        </p:nvSpPr>
        <p:spPr bwMode="auto">
          <a:xfrm>
            <a:off x="7281863" y="6032500"/>
            <a:ext cx="34925" cy="100013"/>
          </a:xfrm>
          <a:custGeom>
            <a:avLst/>
            <a:gdLst>
              <a:gd name="T0" fmla="*/ 22 w 22"/>
              <a:gd name="T1" fmla="*/ 63 h 63"/>
              <a:gd name="T2" fmla="*/ 14 w 22"/>
              <a:gd name="T3" fmla="*/ 63 h 63"/>
              <a:gd name="T4" fmla="*/ 14 w 22"/>
              <a:gd name="T5" fmla="*/ 14 h 63"/>
              <a:gd name="T6" fmla="*/ 10 w 22"/>
              <a:gd name="T7" fmla="*/ 16 h 63"/>
              <a:gd name="T8" fmla="*/ 6 w 22"/>
              <a:gd name="T9" fmla="*/ 20 h 63"/>
              <a:gd name="T10" fmla="*/ 2 w 22"/>
              <a:gd name="T11" fmla="*/ 22 h 63"/>
              <a:gd name="T12" fmla="*/ 0 w 22"/>
              <a:gd name="T13" fmla="*/ 24 h 63"/>
              <a:gd name="T14" fmla="*/ 0 w 22"/>
              <a:gd name="T15" fmla="*/ 16 h 63"/>
              <a:gd name="T16" fmla="*/ 6 w 22"/>
              <a:gd name="T17" fmla="*/ 12 h 63"/>
              <a:gd name="T18" fmla="*/ 10 w 22"/>
              <a:gd name="T19" fmla="*/ 8 h 63"/>
              <a:gd name="T20" fmla="*/ 14 w 22"/>
              <a:gd name="T21" fmla="*/ 4 h 63"/>
              <a:gd name="T22" fmla="*/ 16 w 22"/>
              <a:gd name="T23" fmla="*/ 0 h 63"/>
              <a:gd name="T24" fmla="*/ 22 w 22"/>
              <a:gd name="T25" fmla="*/ 0 h 63"/>
              <a:gd name="T26" fmla="*/ 22 w 22"/>
              <a:gd name="T27" fmla="*/ 6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" h="63">
                <a:moveTo>
                  <a:pt x="22" y="63"/>
                </a:moveTo>
                <a:lnTo>
                  <a:pt x="14" y="63"/>
                </a:lnTo>
                <a:lnTo>
                  <a:pt x="14" y="14"/>
                </a:lnTo>
                <a:lnTo>
                  <a:pt x="10" y="16"/>
                </a:lnTo>
                <a:lnTo>
                  <a:pt x="6" y="20"/>
                </a:lnTo>
                <a:lnTo>
                  <a:pt x="2" y="22"/>
                </a:lnTo>
                <a:lnTo>
                  <a:pt x="0" y="24"/>
                </a:lnTo>
                <a:lnTo>
                  <a:pt x="0" y="16"/>
                </a:lnTo>
                <a:lnTo>
                  <a:pt x="6" y="12"/>
                </a:lnTo>
                <a:lnTo>
                  <a:pt x="10" y="8"/>
                </a:lnTo>
                <a:lnTo>
                  <a:pt x="14" y="4"/>
                </a:lnTo>
                <a:lnTo>
                  <a:pt x="16" y="0"/>
                </a:lnTo>
                <a:lnTo>
                  <a:pt x="22" y="0"/>
                </a:lnTo>
                <a:lnTo>
                  <a:pt x="22" y="6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21" name="Rectangle 5"/>
          <p:cNvSpPr>
            <a:spLocks noChangeArrowheads="1"/>
          </p:cNvSpPr>
          <p:nvPr/>
        </p:nvSpPr>
        <p:spPr bwMode="auto">
          <a:xfrm>
            <a:off x="7354888" y="6119813"/>
            <a:ext cx="12700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22" name="Freeform 6"/>
          <p:cNvSpPr>
            <a:spLocks noEditPoints="1"/>
          </p:cNvSpPr>
          <p:nvPr/>
        </p:nvSpPr>
        <p:spPr bwMode="auto">
          <a:xfrm>
            <a:off x="7386638" y="6032500"/>
            <a:ext cx="61912" cy="103188"/>
          </a:xfrm>
          <a:custGeom>
            <a:avLst/>
            <a:gdLst>
              <a:gd name="T0" fmla="*/ 0 w 39"/>
              <a:gd name="T1" fmla="*/ 33 h 65"/>
              <a:gd name="T2" fmla="*/ 0 w 39"/>
              <a:gd name="T3" fmla="*/ 22 h 65"/>
              <a:gd name="T4" fmla="*/ 2 w 39"/>
              <a:gd name="T5" fmla="*/ 14 h 65"/>
              <a:gd name="T6" fmla="*/ 3 w 39"/>
              <a:gd name="T7" fmla="*/ 8 h 65"/>
              <a:gd name="T8" fmla="*/ 7 w 39"/>
              <a:gd name="T9" fmla="*/ 4 h 65"/>
              <a:gd name="T10" fmla="*/ 13 w 39"/>
              <a:gd name="T11" fmla="*/ 2 h 65"/>
              <a:gd name="T12" fmla="*/ 19 w 39"/>
              <a:gd name="T13" fmla="*/ 0 h 65"/>
              <a:gd name="T14" fmla="*/ 23 w 39"/>
              <a:gd name="T15" fmla="*/ 0 h 65"/>
              <a:gd name="T16" fmla="*/ 29 w 39"/>
              <a:gd name="T17" fmla="*/ 2 h 65"/>
              <a:gd name="T18" fmla="*/ 31 w 39"/>
              <a:gd name="T19" fmla="*/ 4 h 65"/>
              <a:gd name="T20" fmla="*/ 35 w 39"/>
              <a:gd name="T21" fmla="*/ 8 h 65"/>
              <a:gd name="T22" fmla="*/ 37 w 39"/>
              <a:gd name="T23" fmla="*/ 12 h 65"/>
              <a:gd name="T24" fmla="*/ 39 w 39"/>
              <a:gd name="T25" fmla="*/ 18 h 65"/>
              <a:gd name="T26" fmla="*/ 39 w 39"/>
              <a:gd name="T27" fmla="*/ 24 h 65"/>
              <a:gd name="T28" fmla="*/ 39 w 39"/>
              <a:gd name="T29" fmla="*/ 33 h 65"/>
              <a:gd name="T30" fmla="*/ 39 w 39"/>
              <a:gd name="T31" fmla="*/ 43 h 65"/>
              <a:gd name="T32" fmla="*/ 37 w 39"/>
              <a:gd name="T33" fmla="*/ 51 h 65"/>
              <a:gd name="T34" fmla="*/ 35 w 39"/>
              <a:gd name="T35" fmla="*/ 57 h 65"/>
              <a:gd name="T36" fmla="*/ 31 w 39"/>
              <a:gd name="T37" fmla="*/ 61 h 65"/>
              <a:gd name="T38" fmla="*/ 25 w 39"/>
              <a:gd name="T39" fmla="*/ 63 h 65"/>
              <a:gd name="T40" fmla="*/ 19 w 39"/>
              <a:gd name="T41" fmla="*/ 65 h 65"/>
              <a:gd name="T42" fmla="*/ 13 w 39"/>
              <a:gd name="T43" fmla="*/ 63 h 65"/>
              <a:gd name="T44" fmla="*/ 9 w 39"/>
              <a:gd name="T45" fmla="*/ 61 h 65"/>
              <a:gd name="T46" fmla="*/ 5 w 39"/>
              <a:gd name="T47" fmla="*/ 59 h 65"/>
              <a:gd name="T48" fmla="*/ 2 w 39"/>
              <a:gd name="T49" fmla="*/ 53 h 65"/>
              <a:gd name="T50" fmla="*/ 0 w 39"/>
              <a:gd name="T51" fmla="*/ 43 h 65"/>
              <a:gd name="T52" fmla="*/ 0 w 39"/>
              <a:gd name="T53" fmla="*/ 33 h 65"/>
              <a:gd name="T54" fmla="*/ 7 w 39"/>
              <a:gd name="T55" fmla="*/ 33 h 65"/>
              <a:gd name="T56" fmla="*/ 7 w 39"/>
              <a:gd name="T57" fmla="*/ 41 h 65"/>
              <a:gd name="T58" fmla="*/ 9 w 39"/>
              <a:gd name="T59" fmla="*/ 49 h 65"/>
              <a:gd name="T60" fmla="*/ 11 w 39"/>
              <a:gd name="T61" fmla="*/ 53 h 65"/>
              <a:gd name="T62" fmla="*/ 15 w 39"/>
              <a:gd name="T63" fmla="*/ 57 h 65"/>
              <a:gd name="T64" fmla="*/ 19 w 39"/>
              <a:gd name="T65" fmla="*/ 57 h 65"/>
              <a:gd name="T66" fmla="*/ 23 w 39"/>
              <a:gd name="T67" fmla="*/ 57 h 65"/>
              <a:gd name="T68" fmla="*/ 27 w 39"/>
              <a:gd name="T69" fmla="*/ 53 h 65"/>
              <a:gd name="T70" fmla="*/ 29 w 39"/>
              <a:gd name="T71" fmla="*/ 49 h 65"/>
              <a:gd name="T72" fmla="*/ 31 w 39"/>
              <a:gd name="T73" fmla="*/ 41 h 65"/>
              <a:gd name="T74" fmla="*/ 31 w 39"/>
              <a:gd name="T75" fmla="*/ 33 h 65"/>
              <a:gd name="T76" fmla="*/ 31 w 39"/>
              <a:gd name="T77" fmla="*/ 24 h 65"/>
              <a:gd name="T78" fmla="*/ 29 w 39"/>
              <a:gd name="T79" fmla="*/ 16 h 65"/>
              <a:gd name="T80" fmla="*/ 27 w 39"/>
              <a:gd name="T81" fmla="*/ 12 h 65"/>
              <a:gd name="T82" fmla="*/ 25 w 39"/>
              <a:gd name="T83" fmla="*/ 8 h 65"/>
              <a:gd name="T84" fmla="*/ 19 w 39"/>
              <a:gd name="T85" fmla="*/ 8 h 65"/>
              <a:gd name="T86" fmla="*/ 15 w 39"/>
              <a:gd name="T87" fmla="*/ 8 h 65"/>
              <a:gd name="T88" fmla="*/ 11 w 39"/>
              <a:gd name="T89" fmla="*/ 12 h 65"/>
              <a:gd name="T90" fmla="*/ 9 w 39"/>
              <a:gd name="T91" fmla="*/ 16 h 65"/>
              <a:gd name="T92" fmla="*/ 7 w 39"/>
              <a:gd name="T93" fmla="*/ 24 h 65"/>
              <a:gd name="T94" fmla="*/ 7 w 39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9" h="65">
                <a:moveTo>
                  <a:pt x="0" y="33"/>
                </a:moveTo>
                <a:lnTo>
                  <a:pt x="0" y="22"/>
                </a:lnTo>
                <a:lnTo>
                  <a:pt x="2" y="14"/>
                </a:lnTo>
                <a:lnTo>
                  <a:pt x="3" y="8"/>
                </a:lnTo>
                <a:lnTo>
                  <a:pt x="7" y="4"/>
                </a:lnTo>
                <a:lnTo>
                  <a:pt x="13" y="2"/>
                </a:lnTo>
                <a:lnTo>
                  <a:pt x="19" y="0"/>
                </a:lnTo>
                <a:lnTo>
                  <a:pt x="23" y="0"/>
                </a:lnTo>
                <a:lnTo>
                  <a:pt x="29" y="2"/>
                </a:lnTo>
                <a:lnTo>
                  <a:pt x="31" y="4"/>
                </a:lnTo>
                <a:lnTo>
                  <a:pt x="35" y="8"/>
                </a:lnTo>
                <a:lnTo>
                  <a:pt x="37" y="12"/>
                </a:lnTo>
                <a:lnTo>
                  <a:pt x="39" y="18"/>
                </a:lnTo>
                <a:lnTo>
                  <a:pt x="39" y="24"/>
                </a:lnTo>
                <a:lnTo>
                  <a:pt x="39" y="33"/>
                </a:lnTo>
                <a:lnTo>
                  <a:pt x="39" y="43"/>
                </a:lnTo>
                <a:lnTo>
                  <a:pt x="37" y="51"/>
                </a:lnTo>
                <a:lnTo>
                  <a:pt x="35" y="57"/>
                </a:lnTo>
                <a:lnTo>
                  <a:pt x="31" y="61"/>
                </a:lnTo>
                <a:lnTo>
                  <a:pt x="25" y="63"/>
                </a:lnTo>
                <a:lnTo>
                  <a:pt x="19" y="65"/>
                </a:lnTo>
                <a:lnTo>
                  <a:pt x="13" y="63"/>
                </a:lnTo>
                <a:lnTo>
                  <a:pt x="9" y="61"/>
                </a:lnTo>
                <a:lnTo>
                  <a:pt x="5" y="59"/>
                </a:lnTo>
                <a:lnTo>
                  <a:pt x="2" y="53"/>
                </a:lnTo>
                <a:lnTo>
                  <a:pt x="0" y="43"/>
                </a:lnTo>
                <a:lnTo>
                  <a:pt x="0" y="33"/>
                </a:lnTo>
                <a:close/>
                <a:moveTo>
                  <a:pt x="7" y="33"/>
                </a:moveTo>
                <a:lnTo>
                  <a:pt x="7" y="41"/>
                </a:lnTo>
                <a:lnTo>
                  <a:pt x="9" y="49"/>
                </a:lnTo>
                <a:lnTo>
                  <a:pt x="11" y="53"/>
                </a:lnTo>
                <a:lnTo>
                  <a:pt x="15" y="57"/>
                </a:lnTo>
                <a:lnTo>
                  <a:pt x="19" y="57"/>
                </a:lnTo>
                <a:lnTo>
                  <a:pt x="23" y="57"/>
                </a:lnTo>
                <a:lnTo>
                  <a:pt x="27" y="53"/>
                </a:lnTo>
                <a:lnTo>
                  <a:pt x="29" y="49"/>
                </a:lnTo>
                <a:lnTo>
                  <a:pt x="31" y="41"/>
                </a:lnTo>
                <a:lnTo>
                  <a:pt x="31" y="33"/>
                </a:lnTo>
                <a:lnTo>
                  <a:pt x="31" y="24"/>
                </a:lnTo>
                <a:lnTo>
                  <a:pt x="29" y="16"/>
                </a:lnTo>
                <a:lnTo>
                  <a:pt x="27" y="12"/>
                </a:lnTo>
                <a:lnTo>
                  <a:pt x="25" y="8"/>
                </a:lnTo>
                <a:lnTo>
                  <a:pt x="19" y="8"/>
                </a:lnTo>
                <a:lnTo>
                  <a:pt x="15" y="8"/>
                </a:lnTo>
                <a:lnTo>
                  <a:pt x="11" y="12"/>
                </a:lnTo>
                <a:lnTo>
                  <a:pt x="9" y="16"/>
                </a:lnTo>
                <a:lnTo>
                  <a:pt x="7" y="24"/>
                </a:lnTo>
                <a:lnTo>
                  <a:pt x="7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23" name="Freeform 7"/>
          <p:cNvSpPr>
            <a:spLocks/>
          </p:cNvSpPr>
          <p:nvPr/>
        </p:nvSpPr>
        <p:spPr bwMode="auto">
          <a:xfrm>
            <a:off x="4481513" y="6289675"/>
            <a:ext cx="131762" cy="187325"/>
          </a:xfrm>
          <a:custGeom>
            <a:avLst/>
            <a:gdLst>
              <a:gd name="T0" fmla="*/ 32 w 83"/>
              <a:gd name="T1" fmla="*/ 6 h 118"/>
              <a:gd name="T2" fmla="*/ 32 w 83"/>
              <a:gd name="T3" fmla="*/ 55 h 118"/>
              <a:gd name="T4" fmla="*/ 50 w 83"/>
              <a:gd name="T5" fmla="*/ 55 h 118"/>
              <a:gd name="T6" fmla="*/ 55 w 83"/>
              <a:gd name="T7" fmla="*/ 55 h 118"/>
              <a:gd name="T8" fmla="*/ 59 w 83"/>
              <a:gd name="T9" fmla="*/ 53 h 118"/>
              <a:gd name="T10" fmla="*/ 61 w 83"/>
              <a:gd name="T11" fmla="*/ 51 h 118"/>
              <a:gd name="T12" fmla="*/ 63 w 83"/>
              <a:gd name="T13" fmla="*/ 49 h 118"/>
              <a:gd name="T14" fmla="*/ 65 w 83"/>
              <a:gd name="T15" fmla="*/ 45 h 118"/>
              <a:gd name="T16" fmla="*/ 67 w 83"/>
              <a:gd name="T17" fmla="*/ 39 h 118"/>
              <a:gd name="T18" fmla="*/ 69 w 83"/>
              <a:gd name="T19" fmla="*/ 39 h 118"/>
              <a:gd name="T20" fmla="*/ 69 w 83"/>
              <a:gd name="T21" fmla="*/ 77 h 118"/>
              <a:gd name="T22" fmla="*/ 67 w 83"/>
              <a:gd name="T23" fmla="*/ 77 h 118"/>
              <a:gd name="T24" fmla="*/ 67 w 83"/>
              <a:gd name="T25" fmla="*/ 71 h 118"/>
              <a:gd name="T26" fmla="*/ 65 w 83"/>
              <a:gd name="T27" fmla="*/ 67 h 118"/>
              <a:gd name="T28" fmla="*/ 63 w 83"/>
              <a:gd name="T29" fmla="*/ 65 h 118"/>
              <a:gd name="T30" fmla="*/ 59 w 83"/>
              <a:gd name="T31" fmla="*/ 63 h 118"/>
              <a:gd name="T32" fmla="*/ 55 w 83"/>
              <a:gd name="T33" fmla="*/ 61 h 118"/>
              <a:gd name="T34" fmla="*/ 50 w 83"/>
              <a:gd name="T35" fmla="*/ 61 h 118"/>
              <a:gd name="T36" fmla="*/ 32 w 83"/>
              <a:gd name="T37" fmla="*/ 61 h 118"/>
              <a:gd name="T38" fmla="*/ 32 w 83"/>
              <a:gd name="T39" fmla="*/ 98 h 118"/>
              <a:gd name="T40" fmla="*/ 32 w 83"/>
              <a:gd name="T41" fmla="*/ 106 h 118"/>
              <a:gd name="T42" fmla="*/ 32 w 83"/>
              <a:gd name="T43" fmla="*/ 110 h 118"/>
              <a:gd name="T44" fmla="*/ 34 w 83"/>
              <a:gd name="T45" fmla="*/ 112 h 118"/>
              <a:gd name="T46" fmla="*/ 36 w 83"/>
              <a:gd name="T47" fmla="*/ 114 h 118"/>
              <a:gd name="T48" fmla="*/ 40 w 83"/>
              <a:gd name="T49" fmla="*/ 116 h 118"/>
              <a:gd name="T50" fmla="*/ 44 w 83"/>
              <a:gd name="T51" fmla="*/ 116 h 118"/>
              <a:gd name="T52" fmla="*/ 48 w 83"/>
              <a:gd name="T53" fmla="*/ 116 h 118"/>
              <a:gd name="T54" fmla="*/ 48 w 83"/>
              <a:gd name="T55" fmla="*/ 118 h 118"/>
              <a:gd name="T56" fmla="*/ 0 w 83"/>
              <a:gd name="T57" fmla="*/ 118 h 118"/>
              <a:gd name="T58" fmla="*/ 0 w 83"/>
              <a:gd name="T59" fmla="*/ 116 h 118"/>
              <a:gd name="T60" fmla="*/ 4 w 83"/>
              <a:gd name="T61" fmla="*/ 116 h 118"/>
              <a:gd name="T62" fmla="*/ 8 w 83"/>
              <a:gd name="T63" fmla="*/ 116 h 118"/>
              <a:gd name="T64" fmla="*/ 12 w 83"/>
              <a:gd name="T65" fmla="*/ 114 h 118"/>
              <a:gd name="T66" fmla="*/ 14 w 83"/>
              <a:gd name="T67" fmla="*/ 112 h 118"/>
              <a:gd name="T68" fmla="*/ 14 w 83"/>
              <a:gd name="T69" fmla="*/ 108 h 118"/>
              <a:gd name="T70" fmla="*/ 16 w 83"/>
              <a:gd name="T71" fmla="*/ 104 h 118"/>
              <a:gd name="T72" fmla="*/ 16 w 83"/>
              <a:gd name="T73" fmla="*/ 98 h 118"/>
              <a:gd name="T74" fmla="*/ 16 w 83"/>
              <a:gd name="T75" fmla="*/ 21 h 118"/>
              <a:gd name="T76" fmla="*/ 16 w 83"/>
              <a:gd name="T77" fmla="*/ 13 h 118"/>
              <a:gd name="T78" fmla="*/ 14 w 83"/>
              <a:gd name="T79" fmla="*/ 8 h 118"/>
              <a:gd name="T80" fmla="*/ 14 w 83"/>
              <a:gd name="T81" fmla="*/ 6 h 118"/>
              <a:gd name="T82" fmla="*/ 12 w 83"/>
              <a:gd name="T83" fmla="*/ 4 h 118"/>
              <a:gd name="T84" fmla="*/ 8 w 83"/>
              <a:gd name="T85" fmla="*/ 2 h 118"/>
              <a:gd name="T86" fmla="*/ 4 w 83"/>
              <a:gd name="T87" fmla="*/ 2 h 118"/>
              <a:gd name="T88" fmla="*/ 0 w 83"/>
              <a:gd name="T89" fmla="*/ 2 h 118"/>
              <a:gd name="T90" fmla="*/ 0 w 83"/>
              <a:gd name="T91" fmla="*/ 0 h 118"/>
              <a:gd name="T92" fmla="*/ 81 w 83"/>
              <a:gd name="T93" fmla="*/ 0 h 118"/>
              <a:gd name="T94" fmla="*/ 83 w 83"/>
              <a:gd name="T95" fmla="*/ 27 h 118"/>
              <a:gd name="T96" fmla="*/ 79 w 83"/>
              <a:gd name="T97" fmla="*/ 27 h 118"/>
              <a:gd name="T98" fmla="*/ 77 w 83"/>
              <a:gd name="T99" fmla="*/ 19 h 118"/>
              <a:gd name="T100" fmla="*/ 75 w 83"/>
              <a:gd name="T101" fmla="*/ 15 h 118"/>
              <a:gd name="T102" fmla="*/ 73 w 83"/>
              <a:gd name="T103" fmla="*/ 10 h 118"/>
              <a:gd name="T104" fmla="*/ 69 w 83"/>
              <a:gd name="T105" fmla="*/ 8 h 118"/>
              <a:gd name="T106" fmla="*/ 63 w 83"/>
              <a:gd name="T107" fmla="*/ 6 h 118"/>
              <a:gd name="T108" fmla="*/ 57 w 83"/>
              <a:gd name="T109" fmla="*/ 6 h 118"/>
              <a:gd name="T110" fmla="*/ 32 w 83"/>
              <a:gd name="T111" fmla="*/ 6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3" h="118">
                <a:moveTo>
                  <a:pt x="32" y="6"/>
                </a:moveTo>
                <a:lnTo>
                  <a:pt x="32" y="55"/>
                </a:lnTo>
                <a:lnTo>
                  <a:pt x="50" y="55"/>
                </a:lnTo>
                <a:lnTo>
                  <a:pt x="55" y="55"/>
                </a:lnTo>
                <a:lnTo>
                  <a:pt x="59" y="53"/>
                </a:lnTo>
                <a:lnTo>
                  <a:pt x="61" y="51"/>
                </a:lnTo>
                <a:lnTo>
                  <a:pt x="63" y="49"/>
                </a:lnTo>
                <a:lnTo>
                  <a:pt x="65" y="45"/>
                </a:lnTo>
                <a:lnTo>
                  <a:pt x="67" y="39"/>
                </a:lnTo>
                <a:lnTo>
                  <a:pt x="69" y="39"/>
                </a:lnTo>
                <a:lnTo>
                  <a:pt x="69" y="77"/>
                </a:lnTo>
                <a:lnTo>
                  <a:pt x="67" y="77"/>
                </a:lnTo>
                <a:lnTo>
                  <a:pt x="67" y="71"/>
                </a:lnTo>
                <a:lnTo>
                  <a:pt x="65" y="67"/>
                </a:lnTo>
                <a:lnTo>
                  <a:pt x="63" y="65"/>
                </a:lnTo>
                <a:lnTo>
                  <a:pt x="59" y="63"/>
                </a:lnTo>
                <a:lnTo>
                  <a:pt x="55" y="61"/>
                </a:lnTo>
                <a:lnTo>
                  <a:pt x="50" y="61"/>
                </a:lnTo>
                <a:lnTo>
                  <a:pt x="32" y="61"/>
                </a:lnTo>
                <a:lnTo>
                  <a:pt x="32" y="98"/>
                </a:lnTo>
                <a:lnTo>
                  <a:pt x="32" y="106"/>
                </a:lnTo>
                <a:lnTo>
                  <a:pt x="32" y="110"/>
                </a:lnTo>
                <a:lnTo>
                  <a:pt x="34" y="112"/>
                </a:lnTo>
                <a:lnTo>
                  <a:pt x="36" y="114"/>
                </a:lnTo>
                <a:lnTo>
                  <a:pt x="40" y="116"/>
                </a:lnTo>
                <a:lnTo>
                  <a:pt x="44" y="116"/>
                </a:lnTo>
                <a:lnTo>
                  <a:pt x="48" y="116"/>
                </a:lnTo>
                <a:lnTo>
                  <a:pt x="48" y="118"/>
                </a:lnTo>
                <a:lnTo>
                  <a:pt x="0" y="118"/>
                </a:lnTo>
                <a:lnTo>
                  <a:pt x="0" y="116"/>
                </a:lnTo>
                <a:lnTo>
                  <a:pt x="4" y="116"/>
                </a:lnTo>
                <a:lnTo>
                  <a:pt x="8" y="116"/>
                </a:lnTo>
                <a:lnTo>
                  <a:pt x="12" y="114"/>
                </a:lnTo>
                <a:lnTo>
                  <a:pt x="14" y="112"/>
                </a:lnTo>
                <a:lnTo>
                  <a:pt x="14" y="108"/>
                </a:lnTo>
                <a:lnTo>
                  <a:pt x="16" y="104"/>
                </a:lnTo>
                <a:lnTo>
                  <a:pt x="16" y="98"/>
                </a:lnTo>
                <a:lnTo>
                  <a:pt x="16" y="21"/>
                </a:lnTo>
                <a:lnTo>
                  <a:pt x="16" y="13"/>
                </a:lnTo>
                <a:lnTo>
                  <a:pt x="14" y="8"/>
                </a:lnTo>
                <a:lnTo>
                  <a:pt x="14" y="6"/>
                </a:lnTo>
                <a:lnTo>
                  <a:pt x="12" y="4"/>
                </a:lnTo>
                <a:lnTo>
                  <a:pt x="8" y="2"/>
                </a:lnTo>
                <a:lnTo>
                  <a:pt x="4" y="2"/>
                </a:lnTo>
                <a:lnTo>
                  <a:pt x="0" y="2"/>
                </a:lnTo>
                <a:lnTo>
                  <a:pt x="0" y="0"/>
                </a:lnTo>
                <a:lnTo>
                  <a:pt x="81" y="0"/>
                </a:lnTo>
                <a:lnTo>
                  <a:pt x="83" y="27"/>
                </a:lnTo>
                <a:lnTo>
                  <a:pt x="79" y="27"/>
                </a:lnTo>
                <a:lnTo>
                  <a:pt x="77" y="19"/>
                </a:lnTo>
                <a:lnTo>
                  <a:pt x="75" y="15"/>
                </a:lnTo>
                <a:lnTo>
                  <a:pt x="73" y="10"/>
                </a:lnTo>
                <a:lnTo>
                  <a:pt x="69" y="8"/>
                </a:lnTo>
                <a:lnTo>
                  <a:pt x="63" y="6"/>
                </a:lnTo>
                <a:lnTo>
                  <a:pt x="57" y="6"/>
                </a:lnTo>
                <a:lnTo>
                  <a:pt x="32" y="6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24" name="Freeform 8"/>
          <p:cNvSpPr>
            <a:spLocks noEditPoints="1"/>
          </p:cNvSpPr>
          <p:nvPr/>
        </p:nvSpPr>
        <p:spPr bwMode="auto">
          <a:xfrm>
            <a:off x="4632325" y="6351588"/>
            <a:ext cx="109538" cy="125412"/>
          </a:xfrm>
          <a:custGeom>
            <a:avLst/>
            <a:gdLst>
              <a:gd name="T0" fmla="*/ 24 w 69"/>
              <a:gd name="T1" fmla="*/ 0 h 79"/>
              <a:gd name="T2" fmla="*/ 18 w 69"/>
              <a:gd name="T3" fmla="*/ 2 h 79"/>
              <a:gd name="T4" fmla="*/ 12 w 69"/>
              <a:gd name="T5" fmla="*/ 4 h 79"/>
              <a:gd name="T6" fmla="*/ 36 w 69"/>
              <a:gd name="T7" fmla="*/ 4 h 79"/>
              <a:gd name="T8" fmla="*/ 12 w 69"/>
              <a:gd name="T9" fmla="*/ 6 h 79"/>
              <a:gd name="T10" fmla="*/ 38 w 69"/>
              <a:gd name="T11" fmla="*/ 6 h 79"/>
              <a:gd name="T12" fmla="*/ 10 w 69"/>
              <a:gd name="T13" fmla="*/ 8 h 79"/>
              <a:gd name="T14" fmla="*/ 40 w 69"/>
              <a:gd name="T15" fmla="*/ 8 h 79"/>
              <a:gd name="T16" fmla="*/ 8 w 69"/>
              <a:gd name="T17" fmla="*/ 10 h 79"/>
              <a:gd name="T18" fmla="*/ 42 w 69"/>
              <a:gd name="T19" fmla="*/ 10 h 79"/>
              <a:gd name="T20" fmla="*/ 8 w 69"/>
              <a:gd name="T21" fmla="*/ 12 h 79"/>
              <a:gd name="T22" fmla="*/ 42 w 69"/>
              <a:gd name="T23" fmla="*/ 12 h 79"/>
              <a:gd name="T24" fmla="*/ 6 w 69"/>
              <a:gd name="T25" fmla="*/ 14 h 79"/>
              <a:gd name="T26" fmla="*/ 44 w 69"/>
              <a:gd name="T27" fmla="*/ 14 h 79"/>
              <a:gd name="T28" fmla="*/ 4 w 69"/>
              <a:gd name="T29" fmla="*/ 18 h 79"/>
              <a:gd name="T30" fmla="*/ 44 w 69"/>
              <a:gd name="T31" fmla="*/ 18 h 79"/>
              <a:gd name="T32" fmla="*/ 6 w 69"/>
              <a:gd name="T33" fmla="*/ 24 h 79"/>
              <a:gd name="T34" fmla="*/ 44 w 69"/>
              <a:gd name="T35" fmla="*/ 24 h 79"/>
              <a:gd name="T36" fmla="*/ 8 w 69"/>
              <a:gd name="T37" fmla="*/ 26 h 79"/>
              <a:gd name="T38" fmla="*/ 44 w 69"/>
              <a:gd name="T39" fmla="*/ 26 h 79"/>
              <a:gd name="T40" fmla="*/ 44 w 69"/>
              <a:gd name="T41" fmla="*/ 28 h 79"/>
              <a:gd name="T42" fmla="*/ 38 w 69"/>
              <a:gd name="T43" fmla="*/ 30 h 79"/>
              <a:gd name="T44" fmla="*/ 32 w 69"/>
              <a:gd name="T45" fmla="*/ 32 h 79"/>
              <a:gd name="T46" fmla="*/ 28 w 69"/>
              <a:gd name="T47" fmla="*/ 34 h 79"/>
              <a:gd name="T48" fmla="*/ 44 w 69"/>
              <a:gd name="T49" fmla="*/ 34 h 79"/>
              <a:gd name="T50" fmla="*/ 22 w 69"/>
              <a:gd name="T51" fmla="*/ 36 h 79"/>
              <a:gd name="T52" fmla="*/ 44 w 69"/>
              <a:gd name="T53" fmla="*/ 36 h 79"/>
              <a:gd name="T54" fmla="*/ 20 w 69"/>
              <a:gd name="T55" fmla="*/ 38 h 79"/>
              <a:gd name="T56" fmla="*/ 44 w 69"/>
              <a:gd name="T57" fmla="*/ 38 h 79"/>
              <a:gd name="T58" fmla="*/ 16 w 69"/>
              <a:gd name="T59" fmla="*/ 40 h 79"/>
              <a:gd name="T60" fmla="*/ 44 w 69"/>
              <a:gd name="T61" fmla="*/ 40 h 79"/>
              <a:gd name="T62" fmla="*/ 12 w 69"/>
              <a:gd name="T63" fmla="*/ 42 h 79"/>
              <a:gd name="T64" fmla="*/ 44 w 69"/>
              <a:gd name="T65" fmla="*/ 42 h 79"/>
              <a:gd name="T66" fmla="*/ 8 w 69"/>
              <a:gd name="T67" fmla="*/ 45 h 79"/>
              <a:gd name="T68" fmla="*/ 44 w 69"/>
              <a:gd name="T69" fmla="*/ 45 h 79"/>
              <a:gd name="T70" fmla="*/ 8 w 69"/>
              <a:gd name="T71" fmla="*/ 47 h 79"/>
              <a:gd name="T72" fmla="*/ 44 w 69"/>
              <a:gd name="T73" fmla="*/ 47 h 79"/>
              <a:gd name="T74" fmla="*/ 6 w 69"/>
              <a:gd name="T75" fmla="*/ 49 h 79"/>
              <a:gd name="T76" fmla="*/ 44 w 69"/>
              <a:gd name="T77" fmla="*/ 49 h 79"/>
              <a:gd name="T78" fmla="*/ 4 w 69"/>
              <a:gd name="T79" fmla="*/ 51 h 79"/>
              <a:gd name="T80" fmla="*/ 44 w 69"/>
              <a:gd name="T81" fmla="*/ 51 h 79"/>
              <a:gd name="T82" fmla="*/ 2 w 69"/>
              <a:gd name="T83" fmla="*/ 55 h 79"/>
              <a:gd name="T84" fmla="*/ 44 w 69"/>
              <a:gd name="T85" fmla="*/ 55 h 79"/>
              <a:gd name="T86" fmla="*/ 0 w 69"/>
              <a:gd name="T87" fmla="*/ 61 h 79"/>
              <a:gd name="T88" fmla="*/ 44 w 69"/>
              <a:gd name="T89" fmla="*/ 61 h 79"/>
              <a:gd name="T90" fmla="*/ 2 w 69"/>
              <a:gd name="T91" fmla="*/ 63 h 79"/>
              <a:gd name="T92" fmla="*/ 42 w 69"/>
              <a:gd name="T93" fmla="*/ 63 h 79"/>
              <a:gd name="T94" fmla="*/ 2 w 69"/>
              <a:gd name="T95" fmla="*/ 65 h 79"/>
              <a:gd name="T96" fmla="*/ 40 w 69"/>
              <a:gd name="T97" fmla="*/ 65 h 79"/>
              <a:gd name="T98" fmla="*/ 2 w 69"/>
              <a:gd name="T99" fmla="*/ 67 h 79"/>
              <a:gd name="T100" fmla="*/ 38 w 69"/>
              <a:gd name="T101" fmla="*/ 67 h 79"/>
              <a:gd name="T102" fmla="*/ 65 w 69"/>
              <a:gd name="T103" fmla="*/ 67 h 79"/>
              <a:gd name="T104" fmla="*/ 2 w 69"/>
              <a:gd name="T105" fmla="*/ 69 h 79"/>
              <a:gd name="T106" fmla="*/ 44 w 69"/>
              <a:gd name="T107" fmla="*/ 69 h 79"/>
              <a:gd name="T108" fmla="*/ 2 w 69"/>
              <a:gd name="T109" fmla="*/ 71 h 79"/>
              <a:gd name="T110" fmla="*/ 44 w 69"/>
              <a:gd name="T111" fmla="*/ 71 h 79"/>
              <a:gd name="T112" fmla="*/ 4 w 69"/>
              <a:gd name="T113" fmla="*/ 73 h 79"/>
              <a:gd name="T114" fmla="*/ 44 w 69"/>
              <a:gd name="T115" fmla="*/ 73 h 79"/>
              <a:gd name="T116" fmla="*/ 6 w 69"/>
              <a:gd name="T117" fmla="*/ 75 h 79"/>
              <a:gd name="T118" fmla="*/ 46 w 69"/>
              <a:gd name="T119" fmla="*/ 75 h 79"/>
              <a:gd name="T120" fmla="*/ 8 w 69"/>
              <a:gd name="T121" fmla="*/ 77 h 79"/>
              <a:gd name="T122" fmla="*/ 46 w 69"/>
              <a:gd name="T123" fmla="*/ 77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" h="79">
                <a:moveTo>
                  <a:pt x="24" y="0"/>
                </a:moveTo>
                <a:lnTo>
                  <a:pt x="42" y="0"/>
                </a:lnTo>
                <a:lnTo>
                  <a:pt x="42" y="2"/>
                </a:lnTo>
                <a:lnTo>
                  <a:pt x="24" y="2"/>
                </a:lnTo>
                <a:lnTo>
                  <a:pt x="24" y="0"/>
                </a:lnTo>
                <a:close/>
                <a:moveTo>
                  <a:pt x="18" y="2"/>
                </a:moveTo>
                <a:lnTo>
                  <a:pt x="50" y="2"/>
                </a:lnTo>
                <a:lnTo>
                  <a:pt x="50" y="4"/>
                </a:lnTo>
                <a:lnTo>
                  <a:pt x="18" y="4"/>
                </a:lnTo>
                <a:lnTo>
                  <a:pt x="18" y="2"/>
                </a:lnTo>
                <a:close/>
                <a:moveTo>
                  <a:pt x="12" y="4"/>
                </a:moveTo>
                <a:lnTo>
                  <a:pt x="26" y="4"/>
                </a:lnTo>
                <a:lnTo>
                  <a:pt x="26" y="6"/>
                </a:lnTo>
                <a:lnTo>
                  <a:pt x="12" y="6"/>
                </a:lnTo>
                <a:lnTo>
                  <a:pt x="12" y="4"/>
                </a:lnTo>
                <a:close/>
                <a:moveTo>
                  <a:pt x="36" y="4"/>
                </a:moveTo>
                <a:lnTo>
                  <a:pt x="52" y="4"/>
                </a:lnTo>
                <a:lnTo>
                  <a:pt x="52" y="6"/>
                </a:lnTo>
                <a:lnTo>
                  <a:pt x="36" y="6"/>
                </a:lnTo>
                <a:lnTo>
                  <a:pt x="36" y="4"/>
                </a:lnTo>
                <a:close/>
                <a:moveTo>
                  <a:pt x="12" y="6"/>
                </a:moveTo>
                <a:lnTo>
                  <a:pt x="22" y="6"/>
                </a:lnTo>
                <a:lnTo>
                  <a:pt x="22" y="8"/>
                </a:lnTo>
                <a:lnTo>
                  <a:pt x="12" y="8"/>
                </a:lnTo>
                <a:lnTo>
                  <a:pt x="12" y="6"/>
                </a:lnTo>
                <a:close/>
                <a:moveTo>
                  <a:pt x="38" y="6"/>
                </a:moveTo>
                <a:lnTo>
                  <a:pt x="54" y="6"/>
                </a:lnTo>
                <a:lnTo>
                  <a:pt x="54" y="8"/>
                </a:lnTo>
                <a:lnTo>
                  <a:pt x="38" y="8"/>
                </a:lnTo>
                <a:lnTo>
                  <a:pt x="38" y="6"/>
                </a:lnTo>
                <a:close/>
                <a:moveTo>
                  <a:pt x="10" y="8"/>
                </a:moveTo>
                <a:lnTo>
                  <a:pt x="22" y="8"/>
                </a:lnTo>
                <a:lnTo>
                  <a:pt x="22" y="10"/>
                </a:lnTo>
                <a:lnTo>
                  <a:pt x="10" y="10"/>
                </a:lnTo>
                <a:lnTo>
                  <a:pt x="10" y="8"/>
                </a:lnTo>
                <a:close/>
                <a:moveTo>
                  <a:pt x="40" y="8"/>
                </a:moveTo>
                <a:lnTo>
                  <a:pt x="55" y="8"/>
                </a:lnTo>
                <a:lnTo>
                  <a:pt x="55" y="10"/>
                </a:lnTo>
                <a:lnTo>
                  <a:pt x="40" y="10"/>
                </a:lnTo>
                <a:lnTo>
                  <a:pt x="40" y="8"/>
                </a:lnTo>
                <a:close/>
                <a:moveTo>
                  <a:pt x="8" y="10"/>
                </a:moveTo>
                <a:lnTo>
                  <a:pt x="20" y="10"/>
                </a:lnTo>
                <a:lnTo>
                  <a:pt x="20" y="12"/>
                </a:lnTo>
                <a:lnTo>
                  <a:pt x="8" y="12"/>
                </a:lnTo>
                <a:lnTo>
                  <a:pt x="8" y="10"/>
                </a:lnTo>
                <a:close/>
                <a:moveTo>
                  <a:pt x="42" y="10"/>
                </a:moveTo>
                <a:lnTo>
                  <a:pt x="55" y="10"/>
                </a:lnTo>
                <a:lnTo>
                  <a:pt x="55" y="12"/>
                </a:lnTo>
                <a:lnTo>
                  <a:pt x="42" y="12"/>
                </a:lnTo>
                <a:lnTo>
                  <a:pt x="42" y="10"/>
                </a:lnTo>
                <a:close/>
                <a:moveTo>
                  <a:pt x="8" y="12"/>
                </a:moveTo>
                <a:lnTo>
                  <a:pt x="20" y="12"/>
                </a:lnTo>
                <a:lnTo>
                  <a:pt x="20" y="14"/>
                </a:lnTo>
                <a:lnTo>
                  <a:pt x="8" y="14"/>
                </a:lnTo>
                <a:lnTo>
                  <a:pt x="8" y="12"/>
                </a:lnTo>
                <a:close/>
                <a:moveTo>
                  <a:pt x="42" y="12"/>
                </a:moveTo>
                <a:lnTo>
                  <a:pt x="57" y="12"/>
                </a:lnTo>
                <a:lnTo>
                  <a:pt x="57" y="14"/>
                </a:lnTo>
                <a:lnTo>
                  <a:pt x="42" y="14"/>
                </a:lnTo>
                <a:lnTo>
                  <a:pt x="42" y="12"/>
                </a:lnTo>
                <a:close/>
                <a:moveTo>
                  <a:pt x="6" y="14"/>
                </a:moveTo>
                <a:lnTo>
                  <a:pt x="18" y="14"/>
                </a:lnTo>
                <a:lnTo>
                  <a:pt x="18" y="18"/>
                </a:lnTo>
                <a:lnTo>
                  <a:pt x="6" y="18"/>
                </a:lnTo>
                <a:lnTo>
                  <a:pt x="6" y="14"/>
                </a:lnTo>
                <a:close/>
                <a:moveTo>
                  <a:pt x="44" y="14"/>
                </a:moveTo>
                <a:lnTo>
                  <a:pt x="57" y="14"/>
                </a:lnTo>
                <a:lnTo>
                  <a:pt x="57" y="18"/>
                </a:lnTo>
                <a:lnTo>
                  <a:pt x="44" y="18"/>
                </a:lnTo>
                <a:lnTo>
                  <a:pt x="44" y="14"/>
                </a:lnTo>
                <a:close/>
                <a:moveTo>
                  <a:pt x="4" y="18"/>
                </a:moveTo>
                <a:lnTo>
                  <a:pt x="18" y="18"/>
                </a:lnTo>
                <a:lnTo>
                  <a:pt x="18" y="24"/>
                </a:lnTo>
                <a:lnTo>
                  <a:pt x="4" y="24"/>
                </a:lnTo>
                <a:lnTo>
                  <a:pt x="4" y="18"/>
                </a:lnTo>
                <a:close/>
                <a:moveTo>
                  <a:pt x="44" y="18"/>
                </a:moveTo>
                <a:lnTo>
                  <a:pt x="57" y="18"/>
                </a:lnTo>
                <a:lnTo>
                  <a:pt x="57" y="24"/>
                </a:lnTo>
                <a:lnTo>
                  <a:pt x="44" y="24"/>
                </a:lnTo>
                <a:lnTo>
                  <a:pt x="44" y="18"/>
                </a:lnTo>
                <a:close/>
                <a:moveTo>
                  <a:pt x="6" y="24"/>
                </a:moveTo>
                <a:lnTo>
                  <a:pt x="18" y="24"/>
                </a:lnTo>
                <a:lnTo>
                  <a:pt x="18" y="26"/>
                </a:lnTo>
                <a:lnTo>
                  <a:pt x="6" y="26"/>
                </a:lnTo>
                <a:lnTo>
                  <a:pt x="6" y="24"/>
                </a:lnTo>
                <a:close/>
                <a:moveTo>
                  <a:pt x="44" y="24"/>
                </a:moveTo>
                <a:lnTo>
                  <a:pt x="57" y="24"/>
                </a:lnTo>
                <a:lnTo>
                  <a:pt x="57" y="26"/>
                </a:lnTo>
                <a:lnTo>
                  <a:pt x="44" y="26"/>
                </a:lnTo>
                <a:lnTo>
                  <a:pt x="44" y="24"/>
                </a:lnTo>
                <a:close/>
                <a:moveTo>
                  <a:pt x="8" y="26"/>
                </a:moveTo>
                <a:lnTo>
                  <a:pt x="14" y="26"/>
                </a:lnTo>
                <a:lnTo>
                  <a:pt x="14" y="28"/>
                </a:lnTo>
                <a:lnTo>
                  <a:pt x="8" y="28"/>
                </a:lnTo>
                <a:lnTo>
                  <a:pt x="8" y="26"/>
                </a:lnTo>
                <a:close/>
                <a:moveTo>
                  <a:pt x="44" y="26"/>
                </a:moveTo>
                <a:lnTo>
                  <a:pt x="57" y="26"/>
                </a:lnTo>
                <a:lnTo>
                  <a:pt x="57" y="28"/>
                </a:lnTo>
                <a:lnTo>
                  <a:pt x="44" y="28"/>
                </a:lnTo>
                <a:lnTo>
                  <a:pt x="44" y="26"/>
                </a:lnTo>
                <a:close/>
                <a:moveTo>
                  <a:pt x="44" y="28"/>
                </a:moveTo>
                <a:lnTo>
                  <a:pt x="57" y="28"/>
                </a:lnTo>
                <a:lnTo>
                  <a:pt x="57" y="30"/>
                </a:lnTo>
                <a:lnTo>
                  <a:pt x="44" y="30"/>
                </a:lnTo>
                <a:lnTo>
                  <a:pt x="44" y="28"/>
                </a:lnTo>
                <a:close/>
                <a:moveTo>
                  <a:pt x="38" y="30"/>
                </a:moveTo>
                <a:lnTo>
                  <a:pt x="57" y="30"/>
                </a:lnTo>
                <a:lnTo>
                  <a:pt x="57" y="32"/>
                </a:lnTo>
                <a:lnTo>
                  <a:pt x="38" y="32"/>
                </a:lnTo>
                <a:lnTo>
                  <a:pt x="38" y="30"/>
                </a:lnTo>
                <a:close/>
                <a:moveTo>
                  <a:pt x="32" y="32"/>
                </a:moveTo>
                <a:lnTo>
                  <a:pt x="57" y="32"/>
                </a:lnTo>
                <a:lnTo>
                  <a:pt x="57" y="34"/>
                </a:lnTo>
                <a:lnTo>
                  <a:pt x="32" y="34"/>
                </a:lnTo>
                <a:lnTo>
                  <a:pt x="32" y="32"/>
                </a:lnTo>
                <a:close/>
                <a:moveTo>
                  <a:pt x="28" y="34"/>
                </a:moveTo>
                <a:lnTo>
                  <a:pt x="40" y="34"/>
                </a:lnTo>
                <a:lnTo>
                  <a:pt x="40" y="36"/>
                </a:lnTo>
                <a:lnTo>
                  <a:pt x="28" y="36"/>
                </a:lnTo>
                <a:lnTo>
                  <a:pt x="28" y="34"/>
                </a:lnTo>
                <a:close/>
                <a:moveTo>
                  <a:pt x="44" y="34"/>
                </a:moveTo>
                <a:lnTo>
                  <a:pt x="57" y="34"/>
                </a:lnTo>
                <a:lnTo>
                  <a:pt x="57" y="36"/>
                </a:lnTo>
                <a:lnTo>
                  <a:pt x="44" y="36"/>
                </a:lnTo>
                <a:lnTo>
                  <a:pt x="44" y="34"/>
                </a:lnTo>
                <a:close/>
                <a:moveTo>
                  <a:pt x="22" y="36"/>
                </a:moveTo>
                <a:lnTo>
                  <a:pt x="36" y="36"/>
                </a:lnTo>
                <a:lnTo>
                  <a:pt x="36" y="38"/>
                </a:lnTo>
                <a:lnTo>
                  <a:pt x="22" y="38"/>
                </a:lnTo>
                <a:lnTo>
                  <a:pt x="22" y="36"/>
                </a:lnTo>
                <a:close/>
                <a:moveTo>
                  <a:pt x="44" y="36"/>
                </a:moveTo>
                <a:lnTo>
                  <a:pt x="57" y="36"/>
                </a:lnTo>
                <a:lnTo>
                  <a:pt x="57" y="38"/>
                </a:lnTo>
                <a:lnTo>
                  <a:pt x="44" y="38"/>
                </a:lnTo>
                <a:lnTo>
                  <a:pt x="44" y="36"/>
                </a:lnTo>
                <a:close/>
                <a:moveTo>
                  <a:pt x="20" y="38"/>
                </a:moveTo>
                <a:lnTo>
                  <a:pt x="30" y="38"/>
                </a:lnTo>
                <a:lnTo>
                  <a:pt x="30" y="40"/>
                </a:lnTo>
                <a:lnTo>
                  <a:pt x="20" y="40"/>
                </a:lnTo>
                <a:lnTo>
                  <a:pt x="20" y="38"/>
                </a:lnTo>
                <a:close/>
                <a:moveTo>
                  <a:pt x="44" y="38"/>
                </a:moveTo>
                <a:lnTo>
                  <a:pt x="57" y="38"/>
                </a:lnTo>
                <a:lnTo>
                  <a:pt x="57" y="40"/>
                </a:lnTo>
                <a:lnTo>
                  <a:pt x="44" y="40"/>
                </a:lnTo>
                <a:lnTo>
                  <a:pt x="44" y="38"/>
                </a:lnTo>
                <a:close/>
                <a:moveTo>
                  <a:pt x="16" y="40"/>
                </a:moveTo>
                <a:lnTo>
                  <a:pt x="28" y="40"/>
                </a:lnTo>
                <a:lnTo>
                  <a:pt x="28" y="42"/>
                </a:lnTo>
                <a:lnTo>
                  <a:pt x="16" y="42"/>
                </a:lnTo>
                <a:lnTo>
                  <a:pt x="16" y="40"/>
                </a:lnTo>
                <a:close/>
                <a:moveTo>
                  <a:pt x="44" y="40"/>
                </a:moveTo>
                <a:lnTo>
                  <a:pt x="57" y="40"/>
                </a:lnTo>
                <a:lnTo>
                  <a:pt x="57" y="42"/>
                </a:lnTo>
                <a:lnTo>
                  <a:pt x="44" y="42"/>
                </a:lnTo>
                <a:lnTo>
                  <a:pt x="44" y="40"/>
                </a:lnTo>
                <a:close/>
                <a:moveTo>
                  <a:pt x="12" y="42"/>
                </a:moveTo>
                <a:lnTo>
                  <a:pt x="26" y="42"/>
                </a:lnTo>
                <a:lnTo>
                  <a:pt x="26" y="45"/>
                </a:lnTo>
                <a:lnTo>
                  <a:pt x="12" y="45"/>
                </a:lnTo>
                <a:lnTo>
                  <a:pt x="12" y="42"/>
                </a:lnTo>
                <a:close/>
                <a:moveTo>
                  <a:pt x="44" y="42"/>
                </a:moveTo>
                <a:lnTo>
                  <a:pt x="57" y="42"/>
                </a:lnTo>
                <a:lnTo>
                  <a:pt x="57" y="45"/>
                </a:lnTo>
                <a:lnTo>
                  <a:pt x="44" y="45"/>
                </a:lnTo>
                <a:lnTo>
                  <a:pt x="44" y="42"/>
                </a:lnTo>
                <a:close/>
                <a:moveTo>
                  <a:pt x="8" y="45"/>
                </a:moveTo>
                <a:lnTo>
                  <a:pt x="22" y="45"/>
                </a:lnTo>
                <a:lnTo>
                  <a:pt x="22" y="47"/>
                </a:lnTo>
                <a:lnTo>
                  <a:pt x="8" y="47"/>
                </a:lnTo>
                <a:lnTo>
                  <a:pt x="8" y="45"/>
                </a:lnTo>
                <a:close/>
                <a:moveTo>
                  <a:pt x="44" y="45"/>
                </a:moveTo>
                <a:lnTo>
                  <a:pt x="57" y="45"/>
                </a:lnTo>
                <a:lnTo>
                  <a:pt x="57" y="47"/>
                </a:lnTo>
                <a:lnTo>
                  <a:pt x="44" y="47"/>
                </a:lnTo>
                <a:lnTo>
                  <a:pt x="44" y="45"/>
                </a:lnTo>
                <a:close/>
                <a:moveTo>
                  <a:pt x="8" y="47"/>
                </a:moveTo>
                <a:lnTo>
                  <a:pt x="18" y="47"/>
                </a:lnTo>
                <a:lnTo>
                  <a:pt x="18" y="49"/>
                </a:lnTo>
                <a:lnTo>
                  <a:pt x="8" y="49"/>
                </a:lnTo>
                <a:lnTo>
                  <a:pt x="8" y="47"/>
                </a:lnTo>
                <a:close/>
                <a:moveTo>
                  <a:pt x="44" y="47"/>
                </a:moveTo>
                <a:lnTo>
                  <a:pt x="57" y="47"/>
                </a:lnTo>
                <a:lnTo>
                  <a:pt x="57" y="49"/>
                </a:lnTo>
                <a:lnTo>
                  <a:pt x="44" y="49"/>
                </a:lnTo>
                <a:lnTo>
                  <a:pt x="44" y="47"/>
                </a:lnTo>
                <a:close/>
                <a:moveTo>
                  <a:pt x="6" y="49"/>
                </a:moveTo>
                <a:lnTo>
                  <a:pt x="18" y="49"/>
                </a:lnTo>
                <a:lnTo>
                  <a:pt x="18" y="51"/>
                </a:lnTo>
                <a:lnTo>
                  <a:pt x="6" y="51"/>
                </a:lnTo>
                <a:lnTo>
                  <a:pt x="6" y="49"/>
                </a:lnTo>
                <a:close/>
                <a:moveTo>
                  <a:pt x="44" y="49"/>
                </a:moveTo>
                <a:lnTo>
                  <a:pt x="57" y="49"/>
                </a:lnTo>
                <a:lnTo>
                  <a:pt x="57" y="51"/>
                </a:lnTo>
                <a:lnTo>
                  <a:pt x="44" y="51"/>
                </a:lnTo>
                <a:lnTo>
                  <a:pt x="44" y="49"/>
                </a:lnTo>
                <a:close/>
                <a:moveTo>
                  <a:pt x="4" y="51"/>
                </a:moveTo>
                <a:lnTo>
                  <a:pt x="16" y="51"/>
                </a:lnTo>
                <a:lnTo>
                  <a:pt x="16" y="55"/>
                </a:lnTo>
                <a:lnTo>
                  <a:pt x="4" y="55"/>
                </a:lnTo>
                <a:lnTo>
                  <a:pt x="4" y="51"/>
                </a:lnTo>
                <a:close/>
                <a:moveTo>
                  <a:pt x="44" y="51"/>
                </a:moveTo>
                <a:lnTo>
                  <a:pt x="57" y="51"/>
                </a:lnTo>
                <a:lnTo>
                  <a:pt x="57" y="55"/>
                </a:lnTo>
                <a:lnTo>
                  <a:pt x="44" y="55"/>
                </a:lnTo>
                <a:lnTo>
                  <a:pt x="44" y="51"/>
                </a:lnTo>
                <a:close/>
                <a:moveTo>
                  <a:pt x="2" y="55"/>
                </a:moveTo>
                <a:lnTo>
                  <a:pt x="16" y="55"/>
                </a:lnTo>
                <a:lnTo>
                  <a:pt x="16" y="61"/>
                </a:lnTo>
                <a:lnTo>
                  <a:pt x="2" y="61"/>
                </a:lnTo>
                <a:lnTo>
                  <a:pt x="2" y="55"/>
                </a:lnTo>
                <a:close/>
                <a:moveTo>
                  <a:pt x="44" y="55"/>
                </a:moveTo>
                <a:lnTo>
                  <a:pt x="57" y="55"/>
                </a:lnTo>
                <a:lnTo>
                  <a:pt x="57" y="61"/>
                </a:lnTo>
                <a:lnTo>
                  <a:pt x="44" y="61"/>
                </a:lnTo>
                <a:lnTo>
                  <a:pt x="44" y="55"/>
                </a:lnTo>
                <a:close/>
                <a:moveTo>
                  <a:pt x="0" y="61"/>
                </a:moveTo>
                <a:lnTo>
                  <a:pt x="16" y="61"/>
                </a:lnTo>
                <a:lnTo>
                  <a:pt x="16" y="63"/>
                </a:lnTo>
                <a:lnTo>
                  <a:pt x="0" y="63"/>
                </a:lnTo>
                <a:lnTo>
                  <a:pt x="0" y="61"/>
                </a:lnTo>
                <a:close/>
                <a:moveTo>
                  <a:pt x="44" y="61"/>
                </a:moveTo>
                <a:lnTo>
                  <a:pt x="57" y="61"/>
                </a:lnTo>
                <a:lnTo>
                  <a:pt x="57" y="63"/>
                </a:lnTo>
                <a:lnTo>
                  <a:pt x="44" y="63"/>
                </a:lnTo>
                <a:lnTo>
                  <a:pt x="44" y="61"/>
                </a:lnTo>
                <a:close/>
                <a:moveTo>
                  <a:pt x="2" y="63"/>
                </a:moveTo>
                <a:lnTo>
                  <a:pt x="18" y="63"/>
                </a:lnTo>
                <a:lnTo>
                  <a:pt x="18" y="65"/>
                </a:lnTo>
                <a:lnTo>
                  <a:pt x="2" y="65"/>
                </a:lnTo>
                <a:lnTo>
                  <a:pt x="2" y="63"/>
                </a:lnTo>
                <a:close/>
                <a:moveTo>
                  <a:pt x="42" y="63"/>
                </a:moveTo>
                <a:lnTo>
                  <a:pt x="57" y="63"/>
                </a:lnTo>
                <a:lnTo>
                  <a:pt x="57" y="65"/>
                </a:lnTo>
                <a:lnTo>
                  <a:pt x="42" y="65"/>
                </a:lnTo>
                <a:lnTo>
                  <a:pt x="42" y="63"/>
                </a:lnTo>
                <a:close/>
                <a:moveTo>
                  <a:pt x="2" y="65"/>
                </a:moveTo>
                <a:lnTo>
                  <a:pt x="18" y="65"/>
                </a:lnTo>
                <a:lnTo>
                  <a:pt x="18" y="67"/>
                </a:lnTo>
                <a:lnTo>
                  <a:pt x="2" y="67"/>
                </a:lnTo>
                <a:lnTo>
                  <a:pt x="2" y="65"/>
                </a:lnTo>
                <a:close/>
                <a:moveTo>
                  <a:pt x="40" y="65"/>
                </a:moveTo>
                <a:lnTo>
                  <a:pt x="57" y="65"/>
                </a:lnTo>
                <a:lnTo>
                  <a:pt x="57" y="67"/>
                </a:lnTo>
                <a:lnTo>
                  <a:pt x="40" y="67"/>
                </a:lnTo>
                <a:lnTo>
                  <a:pt x="40" y="65"/>
                </a:lnTo>
                <a:close/>
                <a:moveTo>
                  <a:pt x="2" y="67"/>
                </a:moveTo>
                <a:lnTo>
                  <a:pt x="20" y="67"/>
                </a:lnTo>
                <a:lnTo>
                  <a:pt x="20" y="69"/>
                </a:lnTo>
                <a:lnTo>
                  <a:pt x="2" y="69"/>
                </a:lnTo>
                <a:lnTo>
                  <a:pt x="2" y="67"/>
                </a:lnTo>
                <a:close/>
                <a:moveTo>
                  <a:pt x="38" y="67"/>
                </a:moveTo>
                <a:lnTo>
                  <a:pt x="59" y="67"/>
                </a:lnTo>
                <a:lnTo>
                  <a:pt x="59" y="69"/>
                </a:lnTo>
                <a:lnTo>
                  <a:pt x="38" y="69"/>
                </a:lnTo>
                <a:lnTo>
                  <a:pt x="38" y="67"/>
                </a:lnTo>
                <a:close/>
                <a:moveTo>
                  <a:pt x="65" y="67"/>
                </a:moveTo>
                <a:lnTo>
                  <a:pt x="69" y="67"/>
                </a:lnTo>
                <a:lnTo>
                  <a:pt x="69" y="69"/>
                </a:lnTo>
                <a:lnTo>
                  <a:pt x="65" y="69"/>
                </a:lnTo>
                <a:lnTo>
                  <a:pt x="65" y="67"/>
                </a:lnTo>
                <a:close/>
                <a:moveTo>
                  <a:pt x="2" y="69"/>
                </a:moveTo>
                <a:lnTo>
                  <a:pt x="42" y="69"/>
                </a:lnTo>
                <a:lnTo>
                  <a:pt x="42" y="71"/>
                </a:lnTo>
                <a:lnTo>
                  <a:pt x="2" y="71"/>
                </a:lnTo>
                <a:lnTo>
                  <a:pt x="2" y="69"/>
                </a:lnTo>
                <a:close/>
                <a:moveTo>
                  <a:pt x="44" y="69"/>
                </a:moveTo>
                <a:lnTo>
                  <a:pt x="69" y="69"/>
                </a:lnTo>
                <a:lnTo>
                  <a:pt x="69" y="71"/>
                </a:lnTo>
                <a:lnTo>
                  <a:pt x="44" y="71"/>
                </a:lnTo>
                <a:lnTo>
                  <a:pt x="44" y="69"/>
                </a:lnTo>
                <a:close/>
                <a:moveTo>
                  <a:pt x="2" y="71"/>
                </a:moveTo>
                <a:lnTo>
                  <a:pt x="40" y="71"/>
                </a:lnTo>
                <a:lnTo>
                  <a:pt x="40" y="73"/>
                </a:lnTo>
                <a:lnTo>
                  <a:pt x="2" y="73"/>
                </a:lnTo>
                <a:lnTo>
                  <a:pt x="2" y="71"/>
                </a:lnTo>
                <a:close/>
                <a:moveTo>
                  <a:pt x="44" y="71"/>
                </a:moveTo>
                <a:lnTo>
                  <a:pt x="67" y="71"/>
                </a:lnTo>
                <a:lnTo>
                  <a:pt x="67" y="73"/>
                </a:lnTo>
                <a:lnTo>
                  <a:pt x="44" y="73"/>
                </a:lnTo>
                <a:lnTo>
                  <a:pt x="44" y="71"/>
                </a:lnTo>
                <a:close/>
                <a:moveTo>
                  <a:pt x="4" y="73"/>
                </a:moveTo>
                <a:lnTo>
                  <a:pt x="36" y="73"/>
                </a:lnTo>
                <a:lnTo>
                  <a:pt x="36" y="75"/>
                </a:lnTo>
                <a:lnTo>
                  <a:pt x="4" y="75"/>
                </a:lnTo>
                <a:lnTo>
                  <a:pt x="4" y="73"/>
                </a:lnTo>
                <a:close/>
                <a:moveTo>
                  <a:pt x="44" y="73"/>
                </a:moveTo>
                <a:lnTo>
                  <a:pt x="65" y="73"/>
                </a:lnTo>
                <a:lnTo>
                  <a:pt x="65" y="75"/>
                </a:lnTo>
                <a:lnTo>
                  <a:pt x="44" y="75"/>
                </a:lnTo>
                <a:lnTo>
                  <a:pt x="44" y="73"/>
                </a:lnTo>
                <a:close/>
                <a:moveTo>
                  <a:pt x="6" y="75"/>
                </a:moveTo>
                <a:lnTo>
                  <a:pt x="34" y="75"/>
                </a:lnTo>
                <a:lnTo>
                  <a:pt x="34" y="77"/>
                </a:lnTo>
                <a:lnTo>
                  <a:pt x="6" y="77"/>
                </a:lnTo>
                <a:lnTo>
                  <a:pt x="6" y="75"/>
                </a:lnTo>
                <a:close/>
                <a:moveTo>
                  <a:pt x="46" y="75"/>
                </a:moveTo>
                <a:lnTo>
                  <a:pt x="63" y="75"/>
                </a:lnTo>
                <a:lnTo>
                  <a:pt x="63" y="77"/>
                </a:lnTo>
                <a:lnTo>
                  <a:pt x="46" y="77"/>
                </a:lnTo>
                <a:lnTo>
                  <a:pt x="46" y="75"/>
                </a:lnTo>
                <a:close/>
                <a:moveTo>
                  <a:pt x="8" y="77"/>
                </a:moveTo>
                <a:lnTo>
                  <a:pt x="32" y="77"/>
                </a:lnTo>
                <a:lnTo>
                  <a:pt x="32" y="79"/>
                </a:lnTo>
                <a:lnTo>
                  <a:pt x="8" y="79"/>
                </a:lnTo>
                <a:lnTo>
                  <a:pt x="8" y="77"/>
                </a:lnTo>
                <a:close/>
                <a:moveTo>
                  <a:pt x="46" y="77"/>
                </a:moveTo>
                <a:lnTo>
                  <a:pt x="61" y="77"/>
                </a:lnTo>
                <a:lnTo>
                  <a:pt x="61" y="79"/>
                </a:lnTo>
                <a:lnTo>
                  <a:pt x="46" y="79"/>
                </a:lnTo>
                <a:lnTo>
                  <a:pt x="46" y="7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25" name="Freeform 9"/>
          <p:cNvSpPr>
            <a:spLocks/>
          </p:cNvSpPr>
          <p:nvPr/>
        </p:nvSpPr>
        <p:spPr bwMode="auto">
          <a:xfrm>
            <a:off x="4757738" y="6283325"/>
            <a:ext cx="57150" cy="193675"/>
          </a:xfrm>
          <a:custGeom>
            <a:avLst/>
            <a:gdLst>
              <a:gd name="T0" fmla="*/ 26 w 36"/>
              <a:gd name="T1" fmla="*/ 0 h 122"/>
              <a:gd name="T2" fmla="*/ 26 w 36"/>
              <a:gd name="T3" fmla="*/ 104 h 122"/>
              <a:gd name="T4" fmla="*/ 26 w 36"/>
              <a:gd name="T5" fmla="*/ 110 h 122"/>
              <a:gd name="T6" fmla="*/ 26 w 36"/>
              <a:gd name="T7" fmla="*/ 114 h 122"/>
              <a:gd name="T8" fmla="*/ 28 w 36"/>
              <a:gd name="T9" fmla="*/ 116 h 122"/>
              <a:gd name="T10" fmla="*/ 28 w 36"/>
              <a:gd name="T11" fmla="*/ 118 h 122"/>
              <a:gd name="T12" fmla="*/ 32 w 36"/>
              <a:gd name="T13" fmla="*/ 120 h 122"/>
              <a:gd name="T14" fmla="*/ 36 w 36"/>
              <a:gd name="T15" fmla="*/ 120 h 122"/>
              <a:gd name="T16" fmla="*/ 36 w 36"/>
              <a:gd name="T17" fmla="*/ 122 h 122"/>
              <a:gd name="T18" fmla="*/ 0 w 36"/>
              <a:gd name="T19" fmla="*/ 122 h 122"/>
              <a:gd name="T20" fmla="*/ 0 w 36"/>
              <a:gd name="T21" fmla="*/ 120 h 122"/>
              <a:gd name="T22" fmla="*/ 4 w 36"/>
              <a:gd name="T23" fmla="*/ 120 h 122"/>
              <a:gd name="T24" fmla="*/ 6 w 36"/>
              <a:gd name="T25" fmla="*/ 118 h 122"/>
              <a:gd name="T26" fmla="*/ 8 w 36"/>
              <a:gd name="T27" fmla="*/ 118 h 122"/>
              <a:gd name="T28" fmla="*/ 10 w 36"/>
              <a:gd name="T29" fmla="*/ 114 h 122"/>
              <a:gd name="T30" fmla="*/ 10 w 36"/>
              <a:gd name="T31" fmla="*/ 110 h 122"/>
              <a:gd name="T32" fmla="*/ 10 w 36"/>
              <a:gd name="T33" fmla="*/ 104 h 122"/>
              <a:gd name="T34" fmla="*/ 10 w 36"/>
              <a:gd name="T35" fmla="*/ 33 h 122"/>
              <a:gd name="T36" fmla="*/ 10 w 36"/>
              <a:gd name="T37" fmla="*/ 25 h 122"/>
              <a:gd name="T38" fmla="*/ 10 w 36"/>
              <a:gd name="T39" fmla="*/ 19 h 122"/>
              <a:gd name="T40" fmla="*/ 10 w 36"/>
              <a:gd name="T41" fmla="*/ 14 h 122"/>
              <a:gd name="T42" fmla="*/ 10 w 36"/>
              <a:gd name="T43" fmla="*/ 12 h 122"/>
              <a:gd name="T44" fmla="*/ 8 w 36"/>
              <a:gd name="T45" fmla="*/ 10 h 122"/>
              <a:gd name="T46" fmla="*/ 8 w 36"/>
              <a:gd name="T47" fmla="*/ 8 h 122"/>
              <a:gd name="T48" fmla="*/ 6 w 36"/>
              <a:gd name="T49" fmla="*/ 8 h 122"/>
              <a:gd name="T50" fmla="*/ 4 w 36"/>
              <a:gd name="T51" fmla="*/ 8 h 122"/>
              <a:gd name="T52" fmla="*/ 2 w 36"/>
              <a:gd name="T53" fmla="*/ 10 h 122"/>
              <a:gd name="T54" fmla="*/ 0 w 36"/>
              <a:gd name="T55" fmla="*/ 8 h 122"/>
              <a:gd name="T56" fmla="*/ 22 w 36"/>
              <a:gd name="T57" fmla="*/ 0 h 122"/>
              <a:gd name="T58" fmla="*/ 26 w 36"/>
              <a:gd name="T59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" h="122">
                <a:moveTo>
                  <a:pt x="26" y="0"/>
                </a:moveTo>
                <a:lnTo>
                  <a:pt x="26" y="104"/>
                </a:lnTo>
                <a:lnTo>
                  <a:pt x="26" y="110"/>
                </a:lnTo>
                <a:lnTo>
                  <a:pt x="26" y="114"/>
                </a:lnTo>
                <a:lnTo>
                  <a:pt x="28" y="116"/>
                </a:lnTo>
                <a:lnTo>
                  <a:pt x="28" y="118"/>
                </a:lnTo>
                <a:lnTo>
                  <a:pt x="32" y="120"/>
                </a:lnTo>
                <a:lnTo>
                  <a:pt x="36" y="120"/>
                </a:lnTo>
                <a:lnTo>
                  <a:pt x="36" y="122"/>
                </a:lnTo>
                <a:lnTo>
                  <a:pt x="0" y="122"/>
                </a:lnTo>
                <a:lnTo>
                  <a:pt x="0" y="120"/>
                </a:lnTo>
                <a:lnTo>
                  <a:pt x="4" y="120"/>
                </a:lnTo>
                <a:lnTo>
                  <a:pt x="6" y="118"/>
                </a:lnTo>
                <a:lnTo>
                  <a:pt x="8" y="118"/>
                </a:lnTo>
                <a:lnTo>
                  <a:pt x="10" y="114"/>
                </a:lnTo>
                <a:lnTo>
                  <a:pt x="10" y="110"/>
                </a:lnTo>
                <a:lnTo>
                  <a:pt x="10" y="104"/>
                </a:lnTo>
                <a:lnTo>
                  <a:pt x="10" y="33"/>
                </a:lnTo>
                <a:lnTo>
                  <a:pt x="10" y="25"/>
                </a:lnTo>
                <a:lnTo>
                  <a:pt x="10" y="19"/>
                </a:lnTo>
                <a:lnTo>
                  <a:pt x="10" y="14"/>
                </a:lnTo>
                <a:lnTo>
                  <a:pt x="10" y="12"/>
                </a:lnTo>
                <a:lnTo>
                  <a:pt x="8" y="10"/>
                </a:lnTo>
                <a:lnTo>
                  <a:pt x="8" y="8"/>
                </a:lnTo>
                <a:lnTo>
                  <a:pt x="6" y="8"/>
                </a:lnTo>
                <a:lnTo>
                  <a:pt x="4" y="8"/>
                </a:lnTo>
                <a:lnTo>
                  <a:pt x="2" y="10"/>
                </a:lnTo>
                <a:lnTo>
                  <a:pt x="0" y="8"/>
                </a:lnTo>
                <a:lnTo>
                  <a:pt x="22" y="0"/>
                </a:lnTo>
                <a:lnTo>
                  <a:pt x="26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26" name="Freeform 10"/>
          <p:cNvSpPr>
            <a:spLocks/>
          </p:cNvSpPr>
          <p:nvPr/>
        </p:nvSpPr>
        <p:spPr bwMode="auto">
          <a:xfrm>
            <a:off x="4837113" y="6348413"/>
            <a:ext cx="80962" cy="128587"/>
          </a:xfrm>
          <a:custGeom>
            <a:avLst/>
            <a:gdLst>
              <a:gd name="T0" fmla="*/ 47 w 51"/>
              <a:gd name="T1" fmla="*/ 28 h 81"/>
              <a:gd name="T2" fmla="*/ 41 w 51"/>
              <a:gd name="T3" fmla="*/ 20 h 81"/>
              <a:gd name="T4" fmla="*/ 35 w 51"/>
              <a:gd name="T5" fmla="*/ 10 h 81"/>
              <a:gd name="T6" fmla="*/ 24 w 51"/>
              <a:gd name="T7" fmla="*/ 6 h 81"/>
              <a:gd name="T8" fmla="*/ 14 w 51"/>
              <a:gd name="T9" fmla="*/ 8 h 81"/>
              <a:gd name="T10" fmla="*/ 12 w 51"/>
              <a:gd name="T11" fmla="*/ 16 h 81"/>
              <a:gd name="T12" fmla="*/ 14 w 51"/>
              <a:gd name="T13" fmla="*/ 24 h 81"/>
              <a:gd name="T14" fmla="*/ 24 w 51"/>
              <a:gd name="T15" fmla="*/ 30 h 81"/>
              <a:gd name="T16" fmla="*/ 41 w 51"/>
              <a:gd name="T17" fmla="*/ 42 h 81"/>
              <a:gd name="T18" fmla="*/ 51 w 51"/>
              <a:gd name="T19" fmla="*/ 53 h 81"/>
              <a:gd name="T20" fmla="*/ 51 w 51"/>
              <a:gd name="T21" fmla="*/ 65 h 81"/>
              <a:gd name="T22" fmla="*/ 43 w 51"/>
              <a:gd name="T23" fmla="*/ 77 h 81"/>
              <a:gd name="T24" fmla="*/ 33 w 51"/>
              <a:gd name="T25" fmla="*/ 81 h 81"/>
              <a:gd name="T26" fmla="*/ 10 w 51"/>
              <a:gd name="T27" fmla="*/ 79 h 81"/>
              <a:gd name="T28" fmla="*/ 6 w 51"/>
              <a:gd name="T29" fmla="*/ 79 h 81"/>
              <a:gd name="T30" fmla="*/ 2 w 51"/>
              <a:gd name="T31" fmla="*/ 81 h 81"/>
              <a:gd name="T32" fmla="*/ 0 w 51"/>
              <a:gd name="T33" fmla="*/ 55 h 81"/>
              <a:gd name="T34" fmla="*/ 4 w 51"/>
              <a:gd name="T35" fmla="*/ 63 h 81"/>
              <a:gd name="T36" fmla="*/ 12 w 51"/>
              <a:gd name="T37" fmla="*/ 71 h 81"/>
              <a:gd name="T38" fmla="*/ 25 w 51"/>
              <a:gd name="T39" fmla="*/ 77 h 81"/>
              <a:gd name="T40" fmla="*/ 35 w 51"/>
              <a:gd name="T41" fmla="*/ 73 h 81"/>
              <a:gd name="T42" fmla="*/ 39 w 51"/>
              <a:gd name="T43" fmla="*/ 65 h 81"/>
              <a:gd name="T44" fmla="*/ 35 w 51"/>
              <a:gd name="T45" fmla="*/ 55 h 81"/>
              <a:gd name="T46" fmla="*/ 27 w 51"/>
              <a:gd name="T47" fmla="*/ 49 h 81"/>
              <a:gd name="T48" fmla="*/ 12 w 51"/>
              <a:gd name="T49" fmla="*/ 42 h 81"/>
              <a:gd name="T50" fmla="*/ 4 w 51"/>
              <a:gd name="T51" fmla="*/ 34 h 81"/>
              <a:gd name="T52" fmla="*/ 0 w 51"/>
              <a:gd name="T53" fmla="*/ 22 h 81"/>
              <a:gd name="T54" fmla="*/ 4 w 51"/>
              <a:gd name="T55" fmla="*/ 12 h 81"/>
              <a:gd name="T56" fmla="*/ 12 w 51"/>
              <a:gd name="T57" fmla="*/ 4 h 81"/>
              <a:gd name="T58" fmla="*/ 24 w 51"/>
              <a:gd name="T59" fmla="*/ 0 h 81"/>
              <a:gd name="T60" fmla="*/ 35 w 51"/>
              <a:gd name="T61" fmla="*/ 2 h 81"/>
              <a:gd name="T62" fmla="*/ 41 w 51"/>
              <a:gd name="T63" fmla="*/ 4 h 81"/>
              <a:gd name="T64" fmla="*/ 43 w 51"/>
              <a:gd name="T65" fmla="*/ 4 h 81"/>
              <a:gd name="T66" fmla="*/ 45 w 51"/>
              <a:gd name="T67" fmla="*/ 0 h 81"/>
              <a:gd name="T68" fmla="*/ 47 w 51"/>
              <a:gd name="T69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1" h="81">
                <a:moveTo>
                  <a:pt x="47" y="0"/>
                </a:moveTo>
                <a:lnTo>
                  <a:pt x="47" y="28"/>
                </a:lnTo>
                <a:lnTo>
                  <a:pt x="45" y="28"/>
                </a:lnTo>
                <a:lnTo>
                  <a:pt x="41" y="20"/>
                </a:lnTo>
                <a:lnTo>
                  <a:pt x="39" y="14"/>
                </a:lnTo>
                <a:lnTo>
                  <a:pt x="35" y="10"/>
                </a:lnTo>
                <a:lnTo>
                  <a:pt x="31" y="8"/>
                </a:lnTo>
                <a:lnTo>
                  <a:pt x="24" y="6"/>
                </a:lnTo>
                <a:lnTo>
                  <a:pt x="18" y="6"/>
                </a:lnTo>
                <a:lnTo>
                  <a:pt x="14" y="8"/>
                </a:lnTo>
                <a:lnTo>
                  <a:pt x="12" y="12"/>
                </a:lnTo>
                <a:lnTo>
                  <a:pt x="12" y="16"/>
                </a:lnTo>
                <a:lnTo>
                  <a:pt x="12" y="20"/>
                </a:lnTo>
                <a:lnTo>
                  <a:pt x="14" y="24"/>
                </a:lnTo>
                <a:lnTo>
                  <a:pt x="16" y="28"/>
                </a:lnTo>
                <a:lnTo>
                  <a:pt x="24" y="30"/>
                </a:lnTo>
                <a:lnTo>
                  <a:pt x="35" y="36"/>
                </a:lnTo>
                <a:lnTo>
                  <a:pt x="41" y="42"/>
                </a:lnTo>
                <a:lnTo>
                  <a:pt x="47" y="47"/>
                </a:lnTo>
                <a:lnTo>
                  <a:pt x="51" y="53"/>
                </a:lnTo>
                <a:lnTo>
                  <a:pt x="51" y="59"/>
                </a:lnTo>
                <a:lnTo>
                  <a:pt x="51" y="65"/>
                </a:lnTo>
                <a:lnTo>
                  <a:pt x="47" y="71"/>
                </a:lnTo>
                <a:lnTo>
                  <a:pt x="43" y="77"/>
                </a:lnTo>
                <a:lnTo>
                  <a:pt x="37" y="79"/>
                </a:lnTo>
                <a:lnTo>
                  <a:pt x="33" y="81"/>
                </a:lnTo>
                <a:lnTo>
                  <a:pt x="14" y="81"/>
                </a:lnTo>
                <a:lnTo>
                  <a:pt x="10" y="79"/>
                </a:lnTo>
                <a:lnTo>
                  <a:pt x="8" y="79"/>
                </a:lnTo>
                <a:lnTo>
                  <a:pt x="6" y="79"/>
                </a:lnTo>
                <a:lnTo>
                  <a:pt x="4" y="79"/>
                </a:lnTo>
                <a:lnTo>
                  <a:pt x="2" y="81"/>
                </a:lnTo>
                <a:lnTo>
                  <a:pt x="0" y="81"/>
                </a:lnTo>
                <a:lnTo>
                  <a:pt x="0" y="55"/>
                </a:lnTo>
                <a:lnTo>
                  <a:pt x="2" y="55"/>
                </a:lnTo>
                <a:lnTo>
                  <a:pt x="4" y="63"/>
                </a:lnTo>
                <a:lnTo>
                  <a:pt x="8" y="67"/>
                </a:lnTo>
                <a:lnTo>
                  <a:pt x="12" y="71"/>
                </a:lnTo>
                <a:lnTo>
                  <a:pt x="18" y="75"/>
                </a:lnTo>
                <a:lnTo>
                  <a:pt x="25" y="77"/>
                </a:lnTo>
                <a:lnTo>
                  <a:pt x="31" y="77"/>
                </a:lnTo>
                <a:lnTo>
                  <a:pt x="35" y="73"/>
                </a:lnTo>
                <a:lnTo>
                  <a:pt x="37" y="69"/>
                </a:lnTo>
                <a:lnTo>
                  <a:pt x="39" y="65"/>
                </a:lnTo>
                <a:lnTo>
                  <a:pt x="37" y="61"/>
                </a:lnTo>
                <a:lnTo>
                  <a:pt x="35" y="55"/>
                </a:lnTo>
                <a:lnTo>
                  <a:pt x="31" y="53"/>
                </a:lnTo>
                <a:lnTo>
                  <a:pt x="27" y="49"/>
                </a:lnTo>
                <a:lnTo>
                  <a:pt x="20" y="44"/>
                </a:lnTo>
                <a:lnTo>
                  <a:pt x="12" y="42"/>
                </a:lnTo>
                <a:lnTo>
                  <a:pt x="8" y="38"/>
                </a:lnTo>
                <a:lnTo>
                  <a:pt x="4" y="34"/>
                </a:lnTo>
                <a:lnTo>
                  <a:pt x="2" y="28"/>
                </a:lnTo>
                <a:lnTo>
                  <a:pt x="0" y="22"/>
                </a:lnTo>
                <a:lnTo>
                  <a:pt x="0" y="16"/>
                </a:lnTo>
                <a:lnTo>
                  <a:pt x="4" y="12"/>
                </a:lnTo>
                <a:lnTo>
                  <a:pt x="6" y="6"/>
                </a:lnTo>
                <a:lnTo>
                  <a:pt x="12" y="4"/>
                </a:lnTo>
                <a:lnTo>
                  <a:pt x="18" y="2"/>
                </a:lnTo>
                <a:lnTo>
                  <a:pt x="24" y="0"/>
                </a:lnTo>
                <a:lnTo>
                  <a:pt x="29" y="2"/>
                </a:lnTo>
                <a:lnTo>
                  <a:pt x="35" y="2"/>
                </a:lnTo>
                <a:lnTo>
                  <a:pt x="39" y="4"/>
                </a:lnTo>
                <a:lnTo>
                  <a:pt x="41" y="4"/>
                </a:lnTo>
                <a:lnTo>
                  <a:pt x="41" y="4"/>
                </a:lnTo>
                <a:lnTo>
                  <a:pt x="43" y="4"/>
                </a:lnTo>
                <a:lnTo>
                  <a:pt x="43" y="2"/>
                </a:lnTo>
                <a:lnTo>
                  <a:pt x="45" y="0"/>
                </a:lnTo>
                <a:lnTo>
                  <a:pt x="47" y="0"/>
                </a:lnTo>
                <a:lnTo>
                  <a:pt x="4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27" name="Freeform 11"/>
          <p:cNvSpPr>
            <a:spLocks noEditPoints="1"/>
          </p:cNvSpPr>
          <p:nvPr/>
        </p:nvSpPr>
        <p:spPr bwMode="auto">
          <a:xfrm>
            <a:off x="4937125" y="6351588"/>
            <a:ext cx="100013" cy="125412"/>
          </a:xfrm>
          <a:custGeom>
            <a:avLst/>
            <a:gdLst>
              <a:gd name="T0" fmla="*/ 24 w 63"/>
              <a:gd name="T1" fmla="*/ 2 h 79"/>
              <a:gd name="T2" fmla="*/ 50 w 63"/>
              <a:gd name="T3" fmla="*/ 4 h 79"/>
              <a:gd name="T4" fmla="*/ 30 w 63"/>
              <a:gd name="T5" fmla="*/ 4 h 79"/>
              <a:gd name="T6" fmla="*/ 34 w 63"/>
              <a:gd name="T7" fmla="*/ 4 h 79"/>
              <a:gd name="T8" fmla="*/ 34 w 63"/>
              <a:gd name="T9" fmla="*/ 4 h 79"/>
              <a:gd name="T10" fmla="*/ 14 w 63"/>
              <a:gd name="T11" fmla="*/ 8 h 79"/>
              <a:gd name="T12" fmla="*/ 56 w 63"/>
              <a:gd name="T13" fmla="*/ 8 h 79"/>
              <a:gd name="T14" fmla="*/ 22 w 63"/>
              <a:gd name="T15" fmla="*/ 8 h 79"/>
              <a:gd name="T16" fmla="*/ 40 w 63"/>
              <a:gd name="T17" fmla="*/ 8 h 79"/>
              <a:gd name="T18" fmla="*/ 40 w 63"/>
              <a:gd name="T19" fmla="*/ 8 h 79"/>
              <a:gd name="T20" fmla="*/ 10 w 63"/>
              <a:gd name="T21" fmla="*/ 12 h 79"/>
              <a:gd name="T22" fmla="*/ 60 w 63"/>
              <a:gd name="T23" fmla="*/ 12 h 79"/>
              <a:gd name="T24" fmla="*/ 16 w 63"/>
              <a:gd name="T25" fmla="*/ 12 h 79"/>
              <a:gd name="T26" fmla="*/ 44 w 63"/>
              <a:gd name="T27" fmla="*/ 12 h 79"/>
              <a:gd name="T28" fmla="*/ 44 w 63"/>
              <a:gd name="T29" fmla="*/ 12 h 79"/>
              <a:gd name="T30" fmla="*/ 6 w 63"/>
              <a:gd name="T31" fmla="*/ 16 h 79"/>
              <a:gd name="T32" fmla="*/ 61 w 63"/>
              <a:gd name="T33" fmla="*/ 16 h 79"/>
              <a:gd name="T34" fmla="*/ 14 w 63"/>
              <a:gd name="T35" fmla="*/ 16 h 79"/>
              <a:gd name="T36" fmla="*/ 46 w 63"/>
              <a:gd name="T37" fmla="*/ 16 h 79"/>
              <a:gd name="T38" fmla="*/ 46 w 63"/>
              <a:gd name="T39" fmla="*/ 16 h 79"/>
              <a:gd name="T40" fmla="*/ 4 w 63"/>
              <a:gd name="T41" fmla="*/ 22 h 79"/>
              <a:gd name="T42" fmla="*/ 63 w 63"/>
              <a:gd name="T43" fmla="*/ 22 h 79"/>
              <a:gd name="T44" fmla="*/ 12 w 63"/>
              <a:gd name="T45" fmla="*/ 22 h 79"/>
              <a:gd name="T46" fmla="*/ 46 w 63"/>
              <a:gd name="T47" fmla="*/ 22 h 79"/>
              <a:gd name="T48" fmla="*/ 46 w 63"/>
              <a:gd name="T49" fmla="*/ 22 h 79"/>
              <a:gd name="T50" fmla="*/ 2 w 63"/>
              <a:gd name="T51" fmla="*/ 30 h 79"/>
              <a:gd name="T52" fmla="*/ 12 w 63"/>
              <a:gd name="T53" fmla="*/ 42 h 79"/>
              <a:gd name="T54" fmla="*/ 14 w 63"/>
              <a:gd name="T55" fmla="*/ 42 h 79"/>
              <a:gd name="T56" fmla="*/ 0 w 63"/>
              <a:gd name="T57" fmla="*/ 47 h 79"/>
              <a:gd name="T58" fmla="*/ 0 w 63"/>
              <a:gd name="T59" fmla="*/ 47 h 79"/>
              <a:gd name="T60" fmla="*/ 0 w 63"/>
              <a:gd name="T61" fmla="*/ 51 h 79"/>
              <a:gd name="T62" fmla="*/ 63 w 63"/>
              <a:gd name="T63" fmla="*/ 51 h 79"/>
              <a:gd name="T64" fmla="*/ 18 w 63"/>
              <a:gd name="T65" fmla="*/ 51 h 79"/>
              <a:gd name="T66" fmla="*/ 61 w 63"/>
              <a:gd name="T67" fmla="*/ 51 h 79"/>
              <a:gd name="T68" fmla="*/ 61 w 63"/>
              <a:gd name="T69" fmla="*/ 51 h 79"/>
              <a:gd name="T70" fmla="*/ 2 w 63"/>
              <a:gd name="T71" fmla="*/ 57 h 79"/>
              <a:gd name="T72" fmla="*/ 63 w 63"/>
              <a:gd name="T73" fmla="*/ 57 h 79"/>
              <a:gd name="T74" fmla="*/ 20 w 63"/>
              <a:gd name="T75" fmla="*/ 57 h 79"/>
              <a:gd name="T76" fmla="*/ 58 w 63"/>
              <a:gd name="T77" fmla="*/ 57 h 79"/>
              <a:gd name="T78" fmla="*/ 58 w 63"/>
              <a:gd name="T79" fmla="*/ 57 h 79"/>
              <a:gd name="T80" fmla="*/ 4 w 63"/>
              <a:gd name="T81" fmla="*/ 61 h 79"/>
              <a:gd name="T82" fmla="*/ 61 w 63"/>
              <a:gd name="T83" fmla="*/ 61 h 79"/>
              <a:gd name="T84" fmla="*/ 26 w 63"/>
              <a:gd name="T85" fmla="*/ 61 h 79"/>
              <a:gd name="T86" fmla="*/ 54 w 63"/>
              <a:gd name="T87" fmla="*/ 61 h 79"/>
              <a:gd name="T88" fmla="*/ 54 w 63"/>
              <a:gd name="T89" fmla="*/ 61 h 79"/>
              <a:gd name="T90" fmla="*/ 6 w 63"/>
              <a:gd name="T91" fmla="*/ 65 h 79"/>
              <a:gd name="T92" fmla="*/ 60 w 63"/>
              <a:gd name="T93" fmla="*/ 65 h 79"/>
              <a:gd name="T94" fmla="*/ 32 w 63"/>
              <a:gd name="T95" fmla="*/ 65 h 79"/>
              <a:gd name="T96" fmla="*/ 46 w 63"/>
              <a:gd name="T97" fmla="*/ 65 h 79"/>
              <a:gd name="T98" fmla="*/ 46 w 63"/>
              <a:gd name="T99" fmla="*/ 65 h 79"/>
              <a:gd name="T100" fmla="*/ 10 w 63"/>
              <a:gd name="T101" fmla="*/ 69 h 79"/>
              <a:gd name="T102" fmla="*/ 56 w 63"/>
              <a:gd name="T103" fmla="*/ 71 h 79"/>
              <a:gd name="T104" fmla="*/ 54 w 63"/>
              <a:gd name="T105" fmla="*/ 71 h 79"/>
              <a:gd name="T106" fmla="*/ 14 w 63"/>
              <a:gd name="T107" fmla="*/ 73 h 79"/>
              <a:gd name="T108" fmla="*/ 14 w 63"/>
              <a:gd name="T109" fmla="*/ 73 h 79"/>
              <a:gd name="T110" fmla="*/ 16 w 63"/>
              <a:gd name="T111" fmla="*/ 77 h 79"/>
              <a:gd name="T112" fmla="*/ 48 w 63"/>
              <a:gd name="T113" fmla="*/ 7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3" h="79">
                <a:moveTo>
                  <a:pt x="24" y="0"/>
                </a:moveTo>
                <a:lnTo>
                  <a:pt x="42" y="0"/>
                </a:lnTo>
                <a:lnTo>
                  <a:pt x="42" y="2"/>
                </a:lnTo>
                <a:lnTo>
                  <a:pt x="24" y="2"/>
                </a:lnTo>
                <a:lnTo>
                  <a:pt x="24" y="0"/>
                </a:lnTo>
                <a:close/>
                <a:moveTo>
                  <a:pt x="20" y="2"/>
                </a:moveTo>
                <a:lnTo>
                  <a:pt x="50" y="2"/>
                </a:lnTo>
                <a:lnTo>
                  <a:pt x="50" y="4"/>
                </a:lnTo>
                <a:lnTo>
                  <a:pt x="20" y="4"/>
                </a:lnTo>
                <a:lnTo>
                  <a:pt x="20" y="2"/>
                </a:lnTo>
                <a:close/>
                <a:moveTo>
                  <a:pt x="16" y="4"/>
                </a:moveTo>
                <a:lnTo>
                  <a:pt x="30" y="4"/>
                </a:lnTo>
                <a:lnTo>
                  <a:pt x="30" y="6"/>
                </a:lnTo>
                <a:lnTo>
                  <a:pt x="16" y="6"/>
                </a:lnTo>
                <a:lnTo>
                  <a:pt x="16" y="4"/>
                </a:lnTo>
                <a:close/>
                <a:moveTo>
                  <a:pt x="34" y="4"/>
                </a:moveTo>
                <a:lnTo>
                  <a:pt x="54" y="4"/>
                </a:lnTo>
                <a:lnTo>
                  <a:pt x="54" y="6"/>
                </a:lnTo>
                <a:lnTo>
                  <a:pt x="34" y="6"/>
                </a:lnTo>
                <a:lnTo>
                  <a:pt x="34" y="4"/>
                </a:lnTo>
                <a:close/>
                <a:moveTo>
                  <a:pt x="14" y="6"/>
                </a:moveTo>
                <a:lnTo>
                  <a:pt x="24" y="6"/>
                </a:lnTo>
                <a:lnTo>
                  <a:pt x="24" y="8"/>
                </a:lnTo>
                <a:lnTo>
                  <a:pt x="14" y="8"/>
                </a:lnTo>
                <a:lnTo>
                  <a:pt x="14" y="6"/>
                </a:lnTo>
                <a:close/>
                <a:moveTo>
                  <a:pt x="38" y="6"/>
                </a:moveTo>
                <a:lnTo>
                  <a:pt x="56" y="6"/>
                </a:lnTo>
                <a:lnTo>
                  <a:pt x="56" y="8"/>
                </a:lnTo>
                <a:lnTo>
                  <a:pt x="38" y="8"/>
                </a:lnTo>
                <a:lnTo>
                  <a:pt x="38" y="6"/>
                </a:lnTo>
                <a:close/>
                <a:moveTo>
                  <a:pt x="12" y="8"/>
                </a:moveTo>
                <a:lnTo>
                  <a:pt x="22" y="8"/>
                </a:lnTo>
                <a:lnTo>
                  <a:pt x="22" y="10"/>
                </a:lnTo>
                <a:lnTo>
                  <a:pt x="12" y="10"/>
                </a:lnTo>
                <a:lnTo>
                  <a:pt x="12" y="8"/>
                </a:lnTo>
                <a:close/>
                <a:moveTo>
                  <a:pt x="40" y="8"/>
                </a:moveTo>
                <a:lnTo>
                  <a:pt x="58" y="8"/>
                </a:lnTo>
                <a:lnTo>
                  <a:pt x="58" y="10"/>
                </a:lnTo>
                <a:lnTo>
                  <a:pt x="40" y="10"/>
                </a:lnTo>
                <a:lnTo>
                  <a:pt x="40" y="8"/>
                </a:lnTo>
                <a:close/>
                <a:moveTo>
                  <a:pt x="10" y="10"/>
                </a:moveTo>
                <a:lnTo>
                  <a:pt x="18" y="10"/>
                </a:lnTo>
                <a:lnTo>
                  <a:pt x="18" y="12"/>
                </a:lnTo>
                <a:lnTo>
                  <a:pt x="10" y="12"/>
                </a:lnTo>
                <a:lnTo>
                  <a:pt x="10" y="10"/>
                </a:lnTo>
                <a:close/>
                <a:moveTo>
                  <a:pt x="42" y="10"/>
                </a:moveTo>
                <a:lnTo>
                  <a:pt x="60" y="10"/>
                </a:lnTo>
                <a:lnTo>
                  <a:pt x="60" y="12"/>
                </a:lnTo>
                <a:lnTo>
                  <a:pt x="42" y="12"/>
                </a:lnTo>
                <a:lnTo>
                  <a:pt x="42" y="10"/>
                </a:lnTo>
                <a:close/>
                <a:moveTo>
                  <a:pt x="8" y="12"/>
                </a:moveTo>
                <a:lnTo>
                  <a:pt x="16" y="12"/>
                </a:lnTo>
                <a:lnTo>
                  <a:pt x="16" y="14"/>
                </a:lnTo>
                <a:lnTo>
                  <a:pt x="8" y="14"/>
                </a:lnTo>
                <a:lnTo>
                  <a:pt x="8" y="12"/>
                </a:lnTo>
                <a:close/>
                <a:moveTo>
                  <a:pt x="44" y="12"/>
                </a:moveTo>
                <a:lnTo>
                  <a:pt x="60" y="12"/>
                </a:lnTo>
                <a:lnTo>
                  <a:pt x="60" y="14"/>
                </a:lnTo>
                <a:lnTo>
                  <a:pt x="44" y="14"/>
                </a:lnTo>
                <a:lnTo>
                  <a:pt x="44" y="12"/>
                </a:lnTo>
                <a:close/>
                <a:moveTo>
                  <a:pt x="6" y="14"/>
                </a:moveTo>
                <a:lnTo>
                  <a:pt x="14" y="14"/>
                </a:lnTo>
                <a:lnTo>
                  <a:pt x="14" y="16"/>
                </a:lnTo>
                <a:lnTo>
                  <a:pt x="6" y="16"/>
                </a:lnTo>
                <a:lnTo>
                  <a:pt x="6" y="14"/>
                </a:lnTo>
                <a:close/>
                <a:moveTo>
                  <a:pt x="44" y="14"/>
                </a:moveTo>
                <a:lnTo>
                  <a:pt x="61" y="14"/>
                </a:lnTo>
                <a:lnTo>
                  <a:pt x="61" y="16"/>
                </a:lnTo>
                <a:lnTo>
                  <a:pt x="44" y="16"/>
                </a:lnTo>
                <a:lnTo>
                  <a:pt x="44" y="14"/>
                </a:lnTo>
                <a:close/>
                <a:moveTo>
                  <a:pt x="4" y="16"/>
                </a:moveTo>
                <a:lnTo>
                  <a:pt x="14" y="16"/>
                </a:lnTo>
                <a:lnTo>
                  <a:pt x="14" y="18"/>
                </a:lnTo>
                <a:lnTo>
                  <a:pt x="4" y="18"/>
                </a:lnTo>
                <a:lnTo>
                  <a:pt x="4" y="16"/>
                </a:lnTo>
                <a:close/>
                <a:moveTo>
                  <a:pt x="46" y="16"/>
                </a:moveTo>
                <a:lnTo>
                  <a:pt x="61" y="16"/>
                </a:lnTo>
                <a:lnTo>
                  <a:pt x="61" y="18"/>
                </a:lnTo>
                <a:lnTo>
                  <a:pt x="46" y="18"/>
                </a:lnTo>
                <a:lnTo>
                  <a:pt x="46" y="16"/>
                </a:lnTo>
                <a:close/>
                <a:moveTo>
                  <a:pt x="4" y="18"/>
                </a:moveTo>
                <a:lnTo>
                  <a:pt x="12" y="18"/>
                </a:lnTo>
                <a:lnTo>
                  <a:pt x="12" y="22"/>
                </a:lnTo>
                <a:lnTo>
                  <a:pt x="4" y="22"/>
                </a:lnTo>
                <a:lnTo>
                  <a:pt x="4" y="18"/>
                </a:lnTo>
                <a:close/>
                <a:moveTo>
                  <a:pt x="46" y="18"/>
                </a:moveTo>
                <a:lnTo>
                  <a:pt x="63" y="18"/>
                </a:lnTo>
                <a:lnTo>
                  <a:pt x="63" y="22"/>
                </a:lnTo>
                <a:lnTo>
                  <a:pt x="46" y="22"/>
                </a:lnTo>
                <a:lnTo>
                  <a:pt x="46" y="18"/>
                </a:lnTo>
                <a:close/>
                <a:moveTo>
                  <a:pt x="2" y="22"/>
                </a:moveTo>
                <a:lnTo>
                  <a:pt x="12" y="22"/>
                </a:lnTo>
                <a:lnTo>
                  <a:pt x="12" y="24"/>
                </a:lnTo>
                <a:lnTo>
                  <a:pt x="2" y="24"/>
                </a:lnTo>
                <a:lnTo>
                  <a:pt x="2" y="22"/>
                </a:lnTo>
                <a:close/>
                <a:moveTo>
                  <a:pt x="46" y="22"/>
                </a:moveTo>
                <a:lnTo>
                  <a:pt x="63" y="22"/>
                </a:lnTo>
                <a:lnTo>
                  <a:pt x="63" y="24"/>
                </a:lnTo>
                <a:lnTo>
                  <a:pt x="46" y="24"/>
                </a:lnTo>
                <a:lnTo>
                  <a:pt x="46" y="22"/>
                </a:lnTo>
                <a:close/>
                <a:moveTo>
                  <a:pt x="2" y="24"/>
                </a:moveTo>
                <a:lnTo>
                  <a:pt x="63" y="24"/>
                </a:lnTo>
                <a:lnTo>
                  <a:pt x="63" y="30"/>
                </a:lnTo>
                <a:lnTo>
                  <a:pt x="2" y="30"/>
                </a:lnTo>
                <a:lnTo>
                  <a:pt x="2" y="24"/>
                </a:lnTo>
                <a:close/>
                <a:moveTo>
                  <a:pt x="0" y="30"/>
                </a:moveTo>
                <a:lnTo>
                  <a:pt x="12" y="30"/>
                </a:lnTo>
                <a:lnTo>
                  <a:pt x="12" y="42"/>
                </a:lnTo>
                <a:lnTo>
                  <a:pt x="0" y="42"/>
                </a:lnTo>
                <a:lnTo>
                  <a:pt x="0" y="30"/>
                </a:lnTo>
                <a:close/>
                <a:moveTo>
                  <a:pt x="0" y="42"/>
                </a:moveTo>
                <a:lnTo>
                  <a:pt x="14" y="42"/>
                </a:lnTo>
                <a:lnTo>
                  <a:pt x="14" y="47"/>
                </a:lnTo>
                <a:lnTo>
                  <a:pt x="0" y="47"/>
                </a:lnTo>
                <a:lnTo>
                  <a:pt x="0" y="42"/>
                </a:lnTo>
                <a:close/>
                <a:moveTo>
                  <a:pt x="0" y="47"/>
                </a:moveTo>
                <a:lnTo>
                  <a:pt x="16" y="47"/>
                </a:lnTo>
                <a:lnTo>
                  <a:pt x="16" y="49"/>
                </a:lnTo>
                <a:lnTo>
                  <a:pt x="0" y="49"/>
                </a:lnTo>
                <a:lnTo>
                  <a:pt x="0" y="47"/>
                </a:lnTo>
                <a:close/>
                <a:moveTo>
                  <a:pt x="0" y="49"/>
                </a:moveTo>
                <a:lnTo>
                  <a:pt x="16" y="49"/>
                </a:lnTo>
                <a:lnTo>
                  <a:pt x="16" y="51"/>
                </a:lnTo>
                <a:lnTo>
                  <a:pt x="0" y="51"/>
                </a:lnTo>
                <a:lnTo>
                  <a:pt x="0" y="49"/>
                </a:lnTo>
                <a:close/>
                <a:moveTo>
                  <a:pt x="61" y="49"/>
                </a:moveTo>
                <a:lnTo>
                  <a:pt x="63" y="49"/>
                </a:lnTo>
                <a:lnTo>
                  <a:pt x="63" y="51"/>
                </a:lnTo>
                <a:lnTo>
                  <a:pt x="61" y="51"/>
                </a:lnTo>
                <a:lnTo>
                  <a:pt x="61" y="49"/>
                </a:lnTo>
                <a:close/>
                <a:moveTo>
                  <a:pt x="0" y="51"/>
                </a:moveTo>
                <a:lnTo>
                  <a:pt x="18" y="51"/>
                </a:lnTo>
                <a:lnTo>
                  <a:pt x="18" y="55"/>
                </a:lnTo>
                <a:lnTo>
                  <a:pt x="0" y="55"/>
                </a:lnTo>
                <a:lnTo>
                  <a:pt x="0" y="51"/>
                </a:lnTo>
                <a:close/>
                <a:moveTo>
                  <a:pt x="61" y="51"/>
                </a:moveTo>
                <a:lnTo>
                  <a:pt x="63" y="51"/>
                </a:lnTo>
                <a:lnTo>
                  <a:pt x="63" y="55"/>
                </a:lnTo>
                <a:lnTo>
                  <a:pt x="61" y="55"/>
                </a:lnTo>
                <a:lnTo>
                  <a:pt x="61" y="51"/>
                </a:lnTo>
                <a:close/>
                <a:moveTo>
                  <a:pt x="2" y="55"/>
                </a:moveTo>
                <a:lnTo>
                  <a:pt x="20" y="55"/>
                </a:lnTo>
                <a:lnTo>
                  <a:pt x="20" y="57"/>
                </a:lnTo>
                <a:lnTo>
                  <a:pt x="2" y="57"/>
                </a:lnTo>
                <a:lnTo>
                  <a:pt x="2" y="55"/>
                </a:lnTo>
                <a:close/>
                <a:moveTo>
                  <a:pt x="60" y="55"/>
                </a:moveTo>
                <a:lnTo>
                  <a:pt x="63" y="55"/>
                </a:lnTo>
                <a:lnTo>
                  <a:pt x="63" y="57"/>
                </a:lnTo>
                <a:lnTo>
                  <a:pt x="60" y="57"/>
                </a:lnTo>
                <a:lnTo>
                  <a:pt x="60" y="55"/>
                </a:lnTo>
                <a:close/>
                <a:moveTo>
                  <a:pt x="2" y="57"/>
                </a:moveTo>
                <a:lnTo>
                  <a:pt x="20" y="57"/>
                </a:lnTo>
                <a:lnTo>
                  <a:pt x="20" y="59"/>
                </a:lnTo>
                <a:lnTo>
                  <a:pt x="2" y="59"/>
                </a:lnTo>
                <a:lnTo>
                  <a:pt x="2" y="57"/>
                </a:lnTo>
                <a:close/>
                <a:moveTo>
                  <a:pt x="58" y="57"/>
                </a:moveTo>
                <a:lnTo>
                  <a:pt x="61" y="57"/>
                </a:lnTo>
                <a:lnTo>
                  <a:pt x="61" y="59"/>
                </a:lnTo>
                <a:lnTo>
                  <a:pt x="58" y="59"/>
                </a:lnTo>
                <a:lnTo>
                  <a:pt x="58" y="57"/>
                </a:lnTo>
                <a:close/>
                <a:moveTo>
                  <a:pt x="4" y="59"/>
                </a:moveTo>
                <a:lnTo>
                  <a:pt x="24" y="59"/>
                </a:lnTo>
                <a:lnTo>
                  <a:pt x="24" y="61"/>
                </a:lnTo>
                <a:lnTo>
                  <a:pt x="4" y="61"/>
                </a:lnTo>
                <a:lnTo>
                  <a:pt x="4" y="59"/>
                </a:lnTo>
                <a:close/>
                <a:moveTo>
                  <a:pt x="56" y="59"/>
                </a:moveTo>
                <a:lnTo>
                  <a:pt x="61" y="59"/>
                </a:lnTo>
                <a:lnTo>
                  <a:pt x="61" y="61"/>
                </a:lnTo>
                <a:lnTo>
                  <a:pt x="56" y="61"/>
                </a:lnTo>
                <a:lnTo>
                  <a:pt x="56" y="59"/>
                </a:lnTo>
                <a:close/>
                <a:moveTo>
                  <a:pt x="4" y="61"/>
                </a:moveTo>
                <a:lnTo>
                  <a:pt x="26" y="61"/>
                </a:lnTo>
                <a:lnTo>
                  <a:pt x="26" y="63"/>
                </a:lnTo>
                <a:lnTo>
                  <a:pt x="4" y="63"/>
                </a:lnTo>
                <a:lnTo>
                  <a:pt x="4" y="61"/>
                </a:lnTo>
                <a:close/>
                <a:moveTo>
                  <a:pt x="54" y="61"/>
                </a:moveTo>
                <a:lnTo>
                  <a:pt x="60" y="61"/>
                </a:lnTo>
                <a:lnTo>
                  <a:pt x="60" y="63"/>
                </a:lnTo>
                <a:lnTo>
                  <a:pt x="54" y="63"/>
                </a:lnTo>
                <a:lnTo>
                  <a:pt x="54" y="61"/>
                </a:lnTo>
                <a:close/>
                <a:moveTo>
                  <a:pt x="6" y="63"/>
                </a:moveTo>
                <a:lnTo>
                  <a:pt x="30" y="63"/>
                </a:lnTo>
                <a:lnTo>
                  <a:pt x="30" y="65"/>
                </a:lnTo>
                <a:lnTo>
                  <a:pt x="6" y="65"/>
                </a:lnTo>
                <a:lnTo>
                  <a:pt x="6" y="63"/>
                </a:lnTo>
                <a:close/>
                <a:moveTo>
                  <a:pt x="52" y="63"/>
                </a:moveTo>
                <a:lnTo>
                  <a:pt x="60" y="63"/>
                </a:lnTo>
                <a:lnTo>
                  <a:pt x="60" y="65"/>
                </a:lnTo>
                <a:lnTo>
                  <a:pt x="52" y="65"/>
                </a:lnTo>
                <a:lnTo>
                  <a:pt x="52" y="63"/>
                </a:lnTo>
                <a:close/>
                <a:moveTo>
                  <a:pt x="8" y="65"/>
                </a:moveTo>
                <a:lnTo>
                  <a:pt x="32" y="65"/>
                </a:lnTo>
                <a:lnTo>
                  <a:pt x="32" y="67"/>
                </a:lnTo>
                <a:lnTo>
                  <a:pt x="8" y="67"/>
                </a:lnTo>
                <a:lnTo>
                  <a:pt x="8" y="65"/>
                </a:lnTo>
                <a:close/>
                <a:moveTo>
                  <a:pt x="46" y="65"/>
                </a:moveTo>
                <a:lnTo>
                  <a:pt x="58" y="65"/>
                </a:lnTo>
                <a:lnTo>
                  <a:pt x="58" y="67"/>
                </a:lnTo>
                <a:lnTo>
                  <a:pt x="46" y="67"/>
                </a:lnTo>
                <a:lnTo>
                  <a:pt x="46" y="65"/>
                </a:lnTo>
                <a:close/>
                <a:moveTo>
                  <a:pt x="10" y="67"/>
                </a:moveTo>
                <a:lnTo>
                  <a:pt x="58" y="67"/>
                </a:lnTo>
                <a:lnTo>
                  <a:pt x="58" y="69"/>
                </a:lnTo>
                <a:lnTo>
                  <a:pt x="10" y="69"/>
                </a:lnTo>
                <a:lnTo>
                  <a:pt x="10" y="67"/>
                </a:lnTo>
                <a:close/>
                <a:moveTo>
                  <a:pt x="10" y="69"/>
                </a:moveTo>
                <a:lnTo>
                  <a:pt x="56" y="69"/>
                </a:lnTo>
                <a:lnTo>
                  <a:pt x="56" y="71"/>
                </a:lnTo>
                <a:lnTo>
                  <a:pt x="10" y="71"/>
                </a:lnTo>
                <a:lnTo>
                  <a:pt x="10" y="69"/>
                </a:lnTo>
                <a:close/>
                <a:moveTo>
                  <a:pt x="12" y="71"/>
                </a:moveTo>
                <a:lnTo>
                  <a:pt x="54" y="71"/>
                </a:lnTo>
                <a:lnTo>
                  <a:pt x="54" y="73"/>
                </a:lnTo>
                <a:lnTo>
                  <a:pt x="12" y="73"/>
                </a:lnTo>
                <a:lnTo>
                  <a:pt x="12" y="71"/>
                </a:lnTo>
                <a:close/>
                <a:moveTo>
                  <a:pt x="14" y="73"/>
                </a:moveTo>
                <a:lnTo>
                  <a:pt x="52" y="73"/>
                </a:lnTo>
                <a:lnTo>
                  <a:pt x="52" y="75"/>
                </a:lnTo>
                <a:lnTo>
                  <a:pt x="14" y="75"/>
                </a:lnTo>
                <a:lnTo>
                  <a:pt x="14" y="73"/>
                </a:lnTo>
                <a:close/>
                <a:moveTo>
                  <a:pt x="16" y="75"/>
                </a:moveTo>
                <a:lnTo>
                  <a:pt x="50" y="75"/>
                </a:lnTo>
                <a:lnTo>
                  <a:pt x="50" y="77"/>
                </a:lnTo>
                <a:lnTo>
                  <a:pt x="16" y="77"/>
                </a:lnTo>
                <a:lnTo>
                  <a:pt x="16" y="75"/>
                </a:lnTo>
                <a:close/>
                <a:moveTo>
                  <a:pt x="20" y="77"/>
                </a:moveTo>
                <a:lnTo>
                  <a:pt x="48" y="77"/>
                </a:lnTo>
                <a:lnTo>
                  <a:pt x="48" y="79"/>
                </a:lnTo>
                <a:lnTo>
                  <a:pt x="20" y="79"/>
                </a:lnTo>
                <a:lnTo>
                  <a:pt x="20" y="7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28" name="Freeform 12"/>
          <p:cNvSpPr>
            <a:spLocks noEditPoints="1"/>
          </p:cNvSpPr>
          <p:nvPr/>
        </p:nvSpPr>
        <p:spPr bwMode="auto">
          <a:xfrm>
            <a:off x="5119688" y="6289675"/>
            <a:ext cx="138112" cy="187325"/>
          </a:xfrm>
          <a:custGeom>
            <a:avLst/>
            <a:gdLst>
              <a:gd name="T0" fmla="*/ 32 w 87"/>
              <a:gd name="T1" fmla="*/ 98 h 118"/>
              <a:gd name="T2" fmla="*/ 34 w 87"/>
              <a:gd name="T3" fmla="*/ 110 h 118"/>
              <a:gd name="T4" fmla="*/ 38 w 87"/>
              <a:gd name="T5" fmla="*/ 114 h 118"/>
              <a:gd name="T6" fmla="*/ 47 w 87"/>
              <a:gd name="T7" fmla="*/ 116 h 118"/>
              <a:gd name="T8" fmla="*/ 0 w 87"/>
              <a:gd name="T9" fmla="*/ 118 h 118"/>
              <a:gd name="T10" fmla="*/ 4 w 87"/>
              <a:gd name="T11" fmla="*/ 116 h 118"/>
              <a:gd name="T12" fmla="*/ 12 w 87"/>
              <a:gd name="T13" fmla="*/ 114 h 118"/>
              <a:gd name="T14" fmla="*/ 16 w 87"/>
              <a:gd name="T15" fmla="*/ 108 h 118"/>
              <a:gd name="T16" fmla="*/ 16 w 87"/>
              <a:gd name="T17" fmla="*/ 98 h 118"/>
              <a:gd name="T18" fmla="*/ 16 w 87"/>
              <a:gd name="T19" fmla="*/ 15 h 118"/>
              <a:gd name="T20" fmla="*/ 14 w 87"/>
              <a:gd name="T21" fmla="*/ 6 h 118"/>
              <a:gd name="T22" fmla="*/ 4 w 87"/>
              <a:gd name="T23" fmla="*/ 2 h 118"/>
              <a:gd name="T24" fmla="*/ 0 w 87"/>
              <a:gd name="T25" fmla="*/ 0 h 118"/>
              <a:gd name="T26" fmla="*/ 51 w 87"/>
              <a:gd name="T27" fmla="*/ 0 h 118"/>
              <a:gd name="T28" fmla="*/ 67 w 87"/>
              <a:gd name="T29" fmla="*/ 4 h 118"/>
              <a:gd name="T30" fmla="*/ 81 w 87"/>
              <a:gd name="T31" fmla="*/ 15 h 118"/>
              <a:gd name="T32" fmla="*/ 87 w 87"/>
              <a:gd name="T33" fmla="*/ 27 h 118"/>
              <a:gd name="T34" fmla="*/ 87 w 87"/>
              <a:gd name="T35" fmla="*/ 41 h 118"/>
              <a:gd name="T36" fmla="*/ 77 w 87"/>
              <a:gd name="T37" fmla="*/ 55 h 118"/>
              <a:gd name="T38" fmla="*/ 61 w 87"/>
              <a:gd name="T39" fmla="*/ 63 h 118"/>
              <a:gd name="T40" fmla="*/ 47 w 87"/>
              <a:gd name="T41" fmla="*/ 65 h 118"/>
              <a:gd name="T42" fmla="*/ 38 w 87"/>
              <a:gd name="T43" fmla="*/ 63 h 118"/>
              <a:gd name="T44" fmla="*/ 32 w 87"/>
              <a:gd name="T45" fmla="*/ 57 h 118"/>
              <a:gd name="T46" fmla="*/ 40 w 87"/>
              <a:gd name="T47" fmla="*/ 59 h 118"/>
              <a:gd name="T48" fmla="*/ 45 w 87"/>
              <a:gd name="T49" fmla="*/ 59 h 118"/>
              <a:gd name="T50" fmla="*/ 57 w 87"/>
              <a:gd name="T51" fmla="*/ 55 h 118"/>
              <a:gd name="T52" fmla="*/ 65 w 87"/>
              <a:gd name="T53" fmla="*/ 47 h 118"/>
              <a:gd name="T54" fmla="*/ 67 w 87"/>
              <a:gd name="T55" fmla="*/ 35 h 118"/>
              <a:gd name="T56" fmla="*/ 65 w 87"/>
              <a:gd name="T57" fmla="*/ 19 h 118"/>
              <a:gd name="T58" fmla="*/ 55 w 87"/>
              <a:gd name="T59" fmla="*/ 10 h 118"/>
              <a:gd name="T60" fmla="*/ 44 w 87"/>
              <a:gd name="T61" fmla="*/ 6 h 118"/>
              <a:gd name="T62" fmla="*/ 32 w 87"/>
              <a:gd name="T63" fmla="*/ 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7" h="118">
                <a:moveTo>
                  <a:pt x="32" y="63"/>
                </a:moveTo>
                <a:lnTo>
                  <a:pt x="32" y="98"/>
                </a:lnTo>
                <a:lnTo>
                  <a:pt x="32" y="104"/>
                </a:lnTo>
                <a:lnTo>
                  <a:pt x="34" y="110"/>
                </a:lnTo>
                <a:lnTo>
                  <a:pt x="34" y="112"/>
                </a:lnTo>
                <a:lnTo>
                  <a:pt x="38" y="114"/>
                </a:lnTo>
                <a:lnTo>
                  <a:pt x="44" y="116"/>
                </a:lnTo>
                <a:lnTo>
                  <a:pt x="47" y="116"/>
                </a:lnTo>
                <a:lnTo>
                  <a:pt x="47" y="118"/>
                </a:lnTo>
                <a:lnTo>
                  <a:pt x="0" y="118"/>
                </a:lnTo>
                <a:lnTo>
                  <a:pt x="0" y="116"/>
                </a:lnTo>
                <a:lnTo>
                  <a:pt x="4" y="116"/>
                </a:lnTo>
                <a:lnTo>
                  <a:pt x="8" y="116"/>
                </a:lnTo>
                <a:lnTo>
                  <a:pt x="12" y="114"/>
                </a:lnTo>
                <a:lnTo>
                  <a:pt x="14" y="110"/>
                </a:lnTo>
                <a:lnTo>
                  <a:pt x="16" y="108"/>
                </a:lnTo>
                <a:lnTo>
                  <a:pt x="16" y="104"/>
                </a:lnTo>
                <a:lnTo>
                  <a:pt x="16" y="98"/>
                </a:lnTo>
                <a:lnTo>
                  <a:pt x="16" y="21"/>
                </a:lnTo>
                <a:lnTo>
                  <a:pt x="16" y="15"/>
                </a:lnTo>
                <a:lnTo>
                  <a:pt x="16" y="8"/>
                </a:lnTo>
                <a:lnTo>
                  <a:pt x="14" y="6"/>
                </a:lnTo>
                <a:lnTo>
                  <a:pt x="10" y="4"/>
                </a:lnTo>
                <a:lnTo>
                  <a:pt x="4" y="2"/>
                </a:lnTo>
                <a:lnTo>
                  <a:pt x="0" y="2"/>
                </a:lnTo>
                <a:lnTo>
                  <a:pt x="0" y="0"/>
                </a:lnTo>
                <a:lnTo>
                  <a:pt x="42" y="0"/>
                </a:lnTo>
                <a:lnTo>
                  <a:pt x="51" y="0"/>
                </a:lnTo>
                <a:lnTo>
                  <a:pt x="59" y="2"/>
                </a:lnTo>
                <a:lnTo>
                  <a:pt x="67" y="4"/>
                </a:lnTo>
                <a:lnTo>
                  <a:pt x="75" y="8"/>
                </a:lnTo>
                <a:lnTo>
                  <a:pt x="81" y="15"/>
                </a:lnTo>
                <a:lnTo>
                  <a:pt x="85" y="21"/>
                </a:lnTo>
                <a:lnTo>
                  <a:pt x="87" y="27"/>
                </a:lnTo>
                <a:lnTo>
                  <a:pt x="87" y="33"/>
                </a:lnTo>
                <a:lnTo>
                  <a:pt x="87" y="41"/>
                </a:lnTo>
                <a:lnTo>
                  <a:pt x="83" y="49"/>
                </a:lnTo>
                <a:lnTo>
                  <a:pt x="77" y="55"/>
                </a:lnTo>
                <a:lnTo>
                  <a:pt x="71" y="61"/>
                </a:lnTo>
                <a:lnTo>
                  <a:pt x="61" y="63"/>
                </a:lnTo>
                <a:lnTo>
                  <a:pt x="51" y="65"/>
                </a:lnTo>
                <a:lnTo>
                  <a:pt x="47" y="65"/>
                </a:lnTo>
                <a:lnTo>
                  <a:pt x="44" y="63"/>
                </a:lnTo>
                <a:lnTo>
                  <a:pt x="38" y="63"/>
                </a:lnTo>
                <a:lnTo>
                  <a:pt x="32" y="63"/>
                </a:lnTo>
                <a:close/>
                <a:moveTo>
                  <a:pt x="32" y="57"/>
                </a:moveTo>
                <a:lnTo>
                  <a:pt x="36" y="59"/>
                </a:lnTo>
                <a:lnTo>
                  <a:pt x="40" y="59"/>
                </a:lnTo>
                <a:lnTo>
                  <a:pt x="44" y="59"/>
                </a:lnTo>
                <a:lnTo>
                  <a:pt x="45" y="59"/>
                </a:lnTo>
                <a:lnTo>
                  <a:pt x="51" y="59"/>
                </a:lnTo>
                <a:lnTo>
                  <a:pt x="57" y="55"/>
                </a:lnTo>
                <a:lnTo>
                  <a:pt x="61" y="53"/>
                </a:lnTo>
                <a:lnTo>
                  <a:pt x="65" y="47"/>
                </a:lnTo>
                <a:lnTo>
                  <a:pt x="67" y="41"/>
                </a:lnTo>
                <a:lnTo>
                  <a:pt x="67" y="35"/>
                </a:lnTo>
                <a:lnTo>
                  <a:pt x="67" y="27"/>
                </a:lnTo>
                <a:lnTo>
                  <a:pt x="65" y="19"/>
                </a:lnTo>
                <a:lnTo>
                  <a:pt x="61" y="15"/>
                </a:lnTo>
                <a:lnTo>
                  <a:pt x="55" y="10"/>
                </a:lnTo>
                <a:lnTo>
                  <a:pt x="49" y="6"/>
                </a:lnTo>
                <a:lnTo>
                  <a:pt x="44" y="6"/>
                </a:lnTo>
                <a:lnTo>
                  <a:pt x="38" y="6"/>
                </a:lnTo>
                <a:lnTo>
                  <a:pt x="32" y="8"/>
                </a:lnTo>
                <a:lnTo>
                  <a:pt x="32" y="5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29" name="Freeform 13"/>
          <p:cNvSpPr>
            <a:spLocks noEditPoints="1"/>
          </p:cNvSpPr>
          <p:nvPr/>
        </p:nvSpPr>
        <p:spPr bwMode="auto">
          <a:xfrm>
            <a:off x="5276850" y="6351588"/>
            <a:ext cx="115888" cy="125412"/>
          </a:xfrm>
          <a:custGeom>
            <a:avLst/>
            <a:gdLst>
              <a:gd name="T0" fmla="*/ 26 w 73"/>
              <a:gd name="T1" fmla="*/ 0 h 79"/>
              <a:gd name="T2" fmla="*/ 22 w 73"/>
              <a:gd name="T3" fmla="*/ 2 h 79"/>
              <a:gd name="T4" fmla="*/ 18 w 73"/>
              <a:gd name="T5" fmla="*/ 4 h 79"/>
              <a:gd name="T6" fmla="*/ 40 w 73"/>
              <a:gd name="T7" fmla="*/ 4 h 79"/>
              <a:gd name="T8" fmla="*/ 16 w 73"/>
              <a:gd name="T9" fmla="*/ 6 h 79"/>
              <a:gd name="T10" fmla="*/ 42 w 73"/>
              <a:gd name="T11" fmla="*/ 6 h 79"/>
              <a:gd name="T12" fmla="*/ 12 w 73"/>
              <a:gd name="T13" fmla="*/ 8 h 79"/>
              <a:gd name="T14" fmla="*/ 44 w 73"/>
              <a:gd name="T15" fmla="*/ 8 h 79"/>
              <a:gd name="T16" fmla="*/ 10 w 73"/>
              <a:gd name="T17" fmla="*/ 10 h 79"/>
              <a:gd name="T18" fmla="*/ 47 w 73"/>
              <a:gd name="T19" fmla="*/ 10 h 79"/>
              <a:gd name="T20" fmla="*/ 8 w 73"/>
              <a:gd name="T21" fmla="*/ 12 h 79"/>
              <a:gd name="T22" fmla="*/ 49 w 73"/>
              <a:gd name="T23" fmla="*/ 12 h 79"/>
              <a:gd name="T24" fmla="*/ 8 w 73"/>
              <a:gd name="T25" fmla="*/ 14 h 79"/>
              <a:gd name="T26" fmla="*/ 51 w 73"/>
              <a:gd name="T27" fmla="*/ 14 h 79"/>
              <a:gd name="T28" fmla="*/ 6 w 73"/>
              <a:gd name="T29" fmla="*/ 16 h 79"/>
              <a:gd name="T30" fmla="*/ 51 w 73"/>
              <a:gd name="T31" fmla="*/ 16 h 79"/>
              <a:gd name="T32" fmla="*/ 4 w 73"/>
              <a:gd name="T33" fmla="*/ 18 h 79"/>
              <a:gd name="T34" fmla="*/ 53 w 73"/>
              <a:gd name="T35" fmla="*/ 18 h 79"/>
              <a:gd name="T36" fmla="*/ 4 w 73"/>
              <a:gd name="T37" fmla="*/ 22 h 79"/>
              <a:gd name="T38" fmla="*/ 55 w 73"/>
              <a:gd name="T39" fmla="*/ 22 h 79"/>
              <a:gd name="T40" fmla="*/ 2 w 73"/>
              <a:gd name="T41" fmla="*/ 24 h 79"/>
              <a:gd name="T42" fmla="*/ 55 w 73"/>
              <a:gd name="T43" fmla="*/ 24 h 79"/>
              <a:gd name="T44" fmla="*/ 2 w 73"/>
              <a:gd name="T45" fmla="*/ 28 h 79"/>
              <a:gd name="T46" fmla="*/ 57 w 73"/>
              <a:gd name="T47" fmla="*/ 28 h 79"/>
              <a:gd name="T48" fmla="*/ 0 w 73"/>
              <a:gd name="T49" fmla="*/ 30 h 79"/>
              <a:gd name="T50" fmla="*/ 57 w 73"/>
              <a:gd name="T51" fmla="*/ 30 h 79"/>
              <a:gd name="T52" fmla="*/ 0 w 73"/>
              <a:gd name="T53" fmla="*/ 47 h 79"/>
              <a:gd name="T54" fmla="*/ 57 w 73"/>
              <a:gd name="T55" fmla="*/ 47 h 79"/>
              <a:gd name="T56" fmla="*/ 0 w 73"/>
              <a:gd name="T57" fmla="*/ 49 h 79"/>
              <a:gd name="T58" fmla="*/ 57 w 73"/>
              <a:gd name="T59" fmla="*/ 49 h 79"/>
              <a:gd name="T60" fmla="*/ 2 w 73"/>
              <a:gd name="T61" fmla="*/ 51 h 79"/>
              <a:gd name="T62" fmla="*/ 57 w 73"/>
              <a:gd name="T63" fmla="*/ 51 h 79"/>
              <a:gd name="T64" fmla="*/ 4 w 73"/>
              <a:gd name="T65" fmla="*/ 55 h 79"/>
              <a:gd name="T66" fmla="*/ 57 w 73"/>
              <a:gd name="T67" fmla="*/ 55 h 79"/>
              <a:gd name="T68" fmla="*/ 4 w 73"/>
              <a:gd name="T69" fmla="*/ 57 h 79"/>
              <a:gd name="T70" fmla="*/ 57 w 73"/>
              <a:gd name="T71" fmla="*/ 57 h 79"/>
              <a:gd name="T72" fmla="*/ 4 w 73"/>
              <a:gd name="T73" fmla="*/ 59 h 79"/>
              <a:gd name="T74" fmla="*/ 57 w 73"/>
              <a:gd name="T75" fmla="*/ 59 h 79"/>
              <a:gd name="T76" fmla="*/ 6 w 73"/>
              <a:gd name="T77" fmla="*/ 61 h 79"/>
              <a:gd name="T78" fmla="*/ 57 w 73"/>
              <a:gd name="T79" fmla="*/ 61 h 79"/>
              <a:gd name="T80" fmla="*/ 6 w 73"/>
              <a:gd name="T81" fmla="*/ 63 h 79"/>
              <a:gd name="T82" fmla="*/ 55 w 73"/>
              <a:gd name="T83" fmla="*/ 63 h 79"/>
              <a:gd name="T84" fmla="*/ 8 w 73"/>
              <a:gd name="T85" fmla="*/ 65 h 79"/>
              <a:gd name="T86" fmla="*/ 55 w 73"/>
              <a:gd name="T87" fmla="*/ 65 h 79"/>
              <a:gd name="T88" fmla="*/ 8 w 73"/>
              <a:gd name="T89" fmla="*/ 67 h 79"/>
              <a:gd name="T90" fmla="*/ 55 w 73"/>
              <a:gd name="T91" fmla="*/ 67 h 79"/>
              <a:gd name="T92" fmla="*/ 10 w 73"/>
              <a:gd name="T93" fmla="*/ 69 h 79"/>
              <a:gd name="T94" fmla="*/ 53 w 73"/>
              <a:gd name="T95" fmla="*/ 69 h 79"/>
              <a:gd name="T96" fmla="*/ 12 w 73"/>
              <a:gd name="T97" fmla="*/ 71 h 79"/>
              <a:gd name="T98" fmla="*/ 51 w 73"/>
              <a:gd name="T99" fmla="*/ 71 h 79"/>
              <a:gd name="T100" fmla="*/ 14 w 73"/>
              <a:gd name="T101" fmla="*/ 73 h 79"/>
              <a:gd name="T102" fmla="*/ 49 w 73"/>
              <a:gd name="T103" fmla="*/ 73 h 79"/>
              <a:gd name="T104" fmla="*/ 18 w 73"/>
              <a:gd name="T105" fmla="*/ 75 h 79"/>
              <a:gd name="T106" fmla="*/ 20 w 73"/>
              <a:gd name="T107" fmla="*/ 77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3" h="79">
                <a:moveTo>
                  <a:pt x="26" y="0"/>
                </a:moveTo>
                <a:lnTo>
                  <a:pt x="44" y="0"/>
                </a:lnTo>
                <a:lnTo>
                  <a:pt x="44" y="2"/>
                </a:lnTo>
                <a:lnTo>
                  <a:pt x="26" y="2"/>
                </a:lnTo>
                <a:lnTo>
                  <a:pt x="26" y="0"/>
                </a:lnTo>
                <a:close/>
                <a:moveTo>
                  <a:pt x="22" y="2"/>
                </a:moveTo>
                <a:lnTo>
                  <a:pt x="51" y="2"/>
                </a:lnTo>
                <a:lnTo>
                  <a:pt x="51" y="4"/>
                </a:lnTo>
                <a:lnTo>
                  <a:pt x="22" y="4"/>
                </a:lnTo>
                <a:lnTo>
                  <a:pt x="22" y="2"/>
                </a:lnTo>
                <a:close/>
                <a:moveTo>
                  <a:pt x="18" y="4"/>
                </a:moveTo>
                <a:lnTo>
                  <a:pt x="28" y="4"/>
                </a:lnTo>
                <a:lnTo>
                  <a:pt x="28" y="6"/>
                </a:lnTo>
                <a:lnTo>
                  <a:pt x="18" y="6"/>
                </a:lnTo>
                <a:lnTo>
                  <a:pt x="18" y="4"/>
                </a:lnTo>
                <a:close/>
                <a:moveTo>
                  <a:pt x="40" y="4"/>
                </a:moveTo>
                <a:lnTo>
                  <a:pt x="55" y="4"/>
                </a:lnTo>
                <a:lnTo>
                  <a:pt x="55" y="6"/>
                </a:lnTo>
                <a:lnTo>
                  <a:pt x="40" y="6"/>
                </a:lnTo>
                <a:lnTo>
                  <a:pt x="40" y="4"/>
                </a:lnTo>
                <a:close/>
                <a:moveTo>
                  <a:pt x="16" y="6"/>
                </a:moveTo>
                <a:lnTo>
                  <a:pt x="24" y="6"/>
                </a:lnTo>
                <a:lnTo>
                  <a:pt x="24" y="8"/>
                </a:lnTo>
                <a:lnTo>
                  <a:pt x="16" y="8"/>
                </a:lnTo>
                <a:lnTo>
                  <a:pt x="16" y="6"/>
                </a:lnTo>
                <a:close/>
                <a:moveTo>
                  <a:pt x="42" y="6"/>
                </a:moveTo>
                <a:lnTo>
                  <a:pt x="57" y="6"/>
                </a:lnTo>
                <a:lnTo>
                  <a:pt x="57" y="8"/>
                </a:lnTo>
                <a:lnTo>
                  <a:pt x="42" y="8"/>
                </a:lnTo>
                <a:lnTo>
                  <a:pt x="42" y="6"/>
                </a:lnTo>
                <a:close/>
                <a:moveTo>
                  <a:pt x="12" y="8"/>
                </a:moveTo>
                <a:lnTo>
                  <a:pt x="22" y="8"/>
                </a:lnTo>
                <a:lnTo>
                  <a:pt x="22" y="10"/>
                </a:lnTo>
                <a:lnTo>
                  <a:pt x="12" y="10"/>
                </a:lnTo>
                <a:lnTo>
                  <a:pt x="12" y="8"/>
                </a:lnTo>
                <a:close/>
                <a:moveTo>
                  <a:pt x="44" y="8"/>
                </a:moveTo>
                <a:lnTo>
                  <a:pt x="59" y="8"/>
                </a:lnTo>
                <a:lnTo>
                  <a:pt x="59" y="10"/>
                </a:lnTo>
                <a:lnTo>
                  <a:pt x="44" y="10"/>
                </a:lnTo>
                <a:lnTo>
                  <a:pt x="44" y="8"/>
                </a:lnTo>
                <a:close/>
                <a:moveTo>
                  <a:pt x="10" y="10"/>
                </a:moveTo>
                <a:lnTo>
                  <a:pt x="20" y="10"/>
                </a:lnTo>
                <a:lnTo>
                  <a:pt x="20" y="12"/>
                </a:lnTo>
                <a:lnTo>
                  <a:pt x="10" y="12"/>
                </a:lnTo>
                <a:lnTo>
                  <a:pt x="10" y="10"/>
                </a:lnTo>
                <a:close/>
                <a:moveTo>
                  <a:pt x="47" y="10"/>
                </a:moveTo>
                <a:lnTo>
                  <a:pt x="61" y="10"/>
                </a:lnTo>
                <a:lnTo>
                  <a:pt x="61" y="12"/>
                </a:lnTo>
                <a:lnTo>
                  <a:pt x="47" y="12"/>
                </a:lnTo>
                <a:lnTo>
                  <a:pt x="47" y="10"/>
                </a:lnTo>
                <a:close/>
                <a:moveTo>
                  <a:pt x="8" y="12"/>
                </a:moveTo>
                <a:lnTo>
                  <a:pt x="20" y="12"/>
                </a:lnTo>
                <a:lnTo>
                  <a:pt x="20" y="14"/>
                </a:lnTo>
                <a:lnTo>
                  <a:pt x="8" y="14"/>
                </a:lnTo>
                <a:lnTo>
                  <a:pt x="8" y="12"/>
                </a:lnTo>
                <a:close/>
                <a:moveTo>
                  <a:pt x="49" y="12"/>
                </a:moveTo>
                <a:lnTo>
                  <a:pt x="63" y="12"/>
                </a:lnTo>
                <a:lnTo>
                  <a:pt x="63" y="14"/>
                </a:lnTo>
                <a:lnTo>
                  <a:pt x="49" y="14"/>
                </a:lnTo>
                <a:lnTo>
                  <a:pt x="49" y="12"/>
                </a:lnTo>
                <a:close/>
                <a:moveTo>
                  <a:pt x="8" y="14"/>
                </a:moveTo>
                <a:lnTo>
                  <a:pt x="18" y="14"/>
                </a:lnTo>
                <a:lnTo>
                  <a:pt x="18" y="16"/>
                </a:lnTo>
                <a:lnTo>
                  <a:pt x="8" y="16"/>
                </a:lnTo>
                <a:lnTo>
                  <a:pt x="8" y="14"/>
                </a:lnTo>
                <a:close/>
                <a:moveTo>
                  <a:pt x="51" y="14"/>
                </a:moveTo>
                <a:lnTo>
                  <a:pt x="65" y="14"/>
                </a:lnTo>
                <a:lnTo>
                  <a:pt x="65" y="16"/>
                </a:lnTo>
                <a:lnTo>
                  <a:pt x="51" y="16"/>
                </a:lnTo>
                <a:lnTo>
                  <a:pt x="51" y="14"/>
                </a:lnTo>
                <a:close/>
                <a:moveTo>
                  <a:pt x="6" y="16"/>
                </a:moveTo>
                <a:lnTo>
                  <a:pt x="16" y="16"/>
                </a:lnTo>
                <a:lnTo>
                  <a:pt x="16" y="18"/>
                </a:lnTo>
                <a:lnTo>
                  <a:pt x="6" y="18"/>
                </a:lnTo>
                <a:lnTo>
                  <a:pt x="6" y="16"/>
                </a:lnTo>
                <a:close/>
                <a:moveTo>
                  <a:pt x="51" y="16"/>
                </a:moveTo>
                <a:lnTo>
                  <a:pt x="67" y="16"/>
                </a:lnTo>
                <a:lnTo>
                  <a:pt x="67" y="18"/>
                </a:lnTo>
                <a:lnTo>
                  <a:pt x="51" y="18"/>
                </a:lnTo>
                <a:lnTo>
                  <a:pt x="51" y="16"/>
                </a:lnTo>
                <a:close/>
                <a:moveTo>
                  <a:pt x="4" y="18"/>
                </a:moveTo>
                <a:lnTo>
                  <a:pt x="16" y="18"/>
                </a:lnTo>
                <a:lnTo>
                  <a:pt x="16" y="22"/>
                </a:lnTo>
                <a:lnTo>
                  <a:pt x="4" y="22"/>
                </a:lnTo>
                <a:lnTo>
                  <a:pt x="4" y="18"/>
                </a:lnTo>
                <a:close/>
                <a:moveTo>
                  <a:pt x="53" y="18"/>
                </a:moveTo>
                <a:lnTo>
                  <a:pt x="69" y="18"/>
                </a:lnTo>
                <a:lnTo>
                  <a:pt x="69" y="22"/>
                </a:lnTo>
                <a:lnTo>
                  <a:pt x="53" y="22"/>
                </a:lnTo>
                <a:lnTo>
                  <a:pt x="53" y="18"/>
                </a:lnTo>
                <a:close/>
                <a:moveTo>
                  <a:pt x="4" y="22"/>
                </a:moveTo>
                <a:lnTo>
                  <a:pt x="16" y="22"/>
                </a:lnTo>
                <a:lnTo>
                  <a:pt x="16" y="24"/>
                </a:lnTo>
                <a:lnTo>
                  <a:pt x="4" y="24"/>
                </a:lnTo>
                <a:lnTo>
                  <a:pt x="4" y="22"/>
                </a:lnTo>
                <a:close/>
                <a:moveTo>
                  <a:pt x="55" y="22"/>
                </a:moveTo>
                <a:lnTo>
                  <a:pt x="71" y="22"/>
                </a:lnTo>
                <a:lnTo>
                  <a:pt x="71" y="24"/>
                </a:lnTo>
                <a:lnTo>
                  <a:pt x="55" y="24"/>
                </a:lnTo>
                <a:lnTo>
                  <a:pt x="55" y="22"/>
                </a:lnTo>
                <a:close/>
                <a:moveTo>
                  <a:pt x="2" y="24"/>
                </a:moveTo>
                <a:lnTo>
                  <a:pt x="14" y="24"/>
                </a:lnTo>
                <a:lnTo>
                  <a:pt x="14" y="28"/>
                </a:lnTo>
                <a:lnTo>
                  <a:pt x="2" y="28"/>
                </a:lnTo>
                <a:lnTo>
                  <a:pt x="2" y="24"/>
                </a:lnTo>
                <a:close/>
                <a:moveTo>
                  <a:pt x="55" y="24"/>
                </a:moveTo>
                <a:lnTo>
                  <a:pt x="71" y="24"/>
                </a:lnTo>
                <a:lnTo>
                  <a:pt x="71" y="28"/>
                </a:lnTo>
                <a:lnTo>
                  <a:pt x="55" y="28"/>
                </a:lnTo>
                <a:lnTo>
                  <a:pt x="55" y="24"/>
                </a:lnTo>
                <a:close/>
                <a:moveTo>
                  <a:pt x="2" y="28"/>
                </a:moveTo>
                <a:lnTo>
                  <a:pt x="14" y="28"/>
                </a:lnTo>
                <a:lnTo>
                  <a:pt x="14" y="30"/>
                </a:lnTo>
                <a:lnTo>
                  <a:pt x="2" y="30"/>
                </a:lnTo>
                <a:lnTo>
                  <a:pt x="2" y="28"/>
                </a:lnTo>
                <a:close/>
                <a:moveTo>
                  <a:pt x="57" y="28"/>
                </a:moveTo>
                <a:lnTo>
                  <a:pt x="71" y="28"/>
                </a:lnTo>
                <a:lnTo>
                  <a:pt x="71" y="30"/>
                </a:lnTo>
                <a:lnTo>
                  <a:pt x="57" y="30"/>
                </a:lnTo>
                <a:lnTo>
                  <a:pt x="57" y="28"/>
                </a:lnTo>
                <a:close/>
                <a:moveTo>
                  <a:pt x="0" y="30"/>
                </a:moveTo>
                <a:lnTo>
                  <a:pt x="14" y="30"/>
                </a:lnTo>
                <a:lnTo>
                  <a:pt x="14" y="47"/>
                </a:lnTo>
                <a:lnTo>
                  <a:pt x="0" y="47"/>
                </a:lnTo>
                <a:lnTo>
                  <a:pt x="0" y="30"/>
                </a:lnTo>
                <a:close/>
                <a:moveTo>
                  <a:pt x="57" y="30"/>
                </a:moveTo>
                <a:lnTo>
                  <a:pt x="73" y="30"/>
                </a:lnTo>
                <a:lnTo>
                  <a:pt x="73" y="47"/>
                </a:lnTo>
                <a:lnTo>
                  <a:pt x="57" y="47"/>
                </a:lnTo>
                <a:lnTo>
                  <a:pt x="57" y="30"/>
                </a:lnTo>
                <a:close/>
                <a:moveTo>
                  <a:pt x="0" y="47"/>
                </a:moveTo>
                <a:lnTo>
                  <a:pt x="16" y="47"/>
                </a:lnTo>
                <a:lnTo>
                  <a:pt x="16" y="49"/>
                </a:lnTo>
                <a:lnTo>
                  <a:pt x="0" y="49"/>
                </a:lnTo>
                <a:lnTo>
                  <a:pt x="0" y="47"/>
                </a:lnTo>
                <a:close/>
                <a:moveTo>
                  <a:pt x="57" y="47"/>
                </a:moveTo>
                <a:lnTo>
                  <a:pt x="73" y="47"/>
                </a:lnTo>
                <a:lnTo>
                  <a:pt x="73" y="49"/>
                </a:lnTo>
                <a:lnTo>
                  <a:pt x="57" y="49"/>
                </a:lnTo>
                <a:lnTo>
                  <a:pt x="57" y="47"/>
                </a:lnTo>
                <a:close/>
                <a:moveTo>
                  <a:pt x="0" y="49"/>
                </a:moveTo>
                <a:lnTo>
                  <a:pt x="16" y="49"/>
                </a:lnTo>
                <a:lnTo>
                  <a:pt x="16" y="51"/>
                </a:lnTo>
                <a:lnTo>
                  <a:pt x="0" y="51"/>
                </a:lnTo>
                <a:lnTo>
                  <a:pt x="0" y="49"/>
                </a:lnTo>
                <a:close/>
                <a:moveTo>
                  <a:pt x="57" y="49"/>
                </a:moveTo>
                <a:lnTo>
                  <a:pt x="71" y="49"/>
                </a:lnTo>
                <a:lnTo>
                  <a:pt x="71" y="51"/>
                </a:lnTo>
                <a:lnTo>
                  <a:pt x="57" y="51"/>
                </a:lnTo>
                <a:lnTo>
                  <a:pt x="57" y="49"/>
                </a:lnTo>
                <a:close/>
                <a:moveTo>
                  <a:pt x="2" y="51"/>
                </a:moveTo>
                <a:lnTo>
                  <a:pt x="16" y="51"/>
                </a:lnTo>
                <a:lnTo>
                  <a:pt x="16" y="55"/>
                </a:lnTo>
                <a:lnTo>
                  <a:pt x="2" y="55"/>
                </a:lnTo>
                <a:lnTo>
                  <a:pt x="2" y="51"/>
                </a:lnTo>
                <a:close/>
                <a:moveTo>
                  <a:pt x="57" y="51"/>
                </a:moveTo>
                <a:lnTo>
                  <a:pt x="71" y="51"/>
                </a:lnTo>
                <a:lnTo>
                  <a:pt x="71" y="55"/>
                </a:lnTo>
                <a:lnTo>
                  <a:pt x="57" y="55"/>
                </a:lnTo>
                <a:lnTo>
                  <a:pt x="57" y="51"/>
                </a:lnTo>
                <a:close/>
                <a:moveTo>
                  <a:pt x="4" y="55"/>
                </a:moveTo>
                <a:lnTo>
                  <a:pt x="16" y="55"/>
                </a:lnTo>
                <a:lnTo>
                  <a:pt x="16" y="57"/>
                </a:lnTo>
                <a:lnTo>
                  <a:pt x="4" y="57"/>
                </a:lnTo>
                <a:lnTo>
                  <a:pt x="4" y="55"/>
                </a:lnTo>
                <a:close/>
                <a:moveTo>
                  <a:pt x="57" y="55"/>
                </a:moveTo>
                <a:lnTo>
                  <a:pt x="69" y="55"/>
                </a:lnTo>
                <a:lnTo>
                  <a:pt x="69" y="57"/>
                </a:lnTo>
                <a:lnTo>
                  <a:pt x="57" y="57"/>
                </a:lnTo>
                <a:lnTo>
                  <a:pt x="57" y="55"/>
                </a:lnTo>
                <a:close/>
                <a:moveTo>
                  <a:pt x="4" y="57"/>
                </a:moveTo>
                <a:lnTo>
                  <a:pt x="18" y="57"/>
                </a:lnTo>
                <a:lnTo>
                  <a:pt x="18" y="59"/>
                </a:lnTo>
                <a:lnTo>
                  <a:pt x="4" y="59"/>
                </a:lnTo>
                <a:lnTo>
                  <a:pt x="4" y="57"/>
                </a:lnTo>
                <a:close/>
                <a:moveTo>
                  <a:pt x="57" y="57"/>
                </a:moveTo>
                <a:lnTo>
                  <a:pt x="69" y="57"/>
                </a:lnTo>
                <a:lnTo>
                  <a:pt x="69" y="59"/>
                </a:lnTo>
                <a:lnTo>
                  <a:pt x="57" y="59"/>
                </a:lnTo>
                <a:lnTo>
                  <a:pt x="57" y="57"/>
                </a:lnTo>
                <a:close/>
                <a:moveTo>
                  <a:pt x="4" y="59"/>
                </a:moveTo>
                <a:lnTo>
                  <a:pt x="18" y="59"/>
                </a:lnTo>
                <a:lnTo>
                  <a:pt x="18" y="61"/>
                </a:lnTo>
                <a:lnTo>
                  <a:pt x="4" y="61"/>
                </a:lnTo>
                <a:lnTo>
                  <a:pt x="4" y="59"/>
                </a:lnTo>
                <a:close/>
                <a:moveTo>
                  <a:pt x="57" y="59"/>
                </a:moveTo>
                <a:lnTo>
                  <a:pt x="67" y="59"/>
                </a:lnTo>
                <a:lnTo>
                  <a:pt x="67" y="61"/>
                </a:lnTo>
                <a:lnTo>
                  <a:pt x="57" y="61"/>
                </a:lnTo>
                <a:lnTo>
                  <a:pt x="57" y="59"/>
                </a:lnTo>
                <a:close/>
                <a:moveTo>
                  <a:pt x="6" y="61"/>
                </a:moveTo>
                <a:lnTo>
                  <a:pt x="20" y="61"/>
                </a:lnTo>
                <a:lnTo>
                  <a:pt x="20" y="63"/>
                </a:lnTo>
                <a:lnTo>
                  <a:pt x="6" y="63"/>
                </a:lnTo>
                <a:lnTo>
                  <a:pt x="6" y="61"/>
                </a:lnTo>
                <a:close/>
                <a:moveTo>
                  <a:pt x="57" y="61"/>
                </a:moveTo>
                <a:lnTo>
                  <a:pt x="67" y="61"/>
                </a:lnTo>
                <a:lnTo>
                  <a:pt x="67" y="63"/>
                </a:lnTo>
                <a:lnTo>
                  <a:pt x="57" y="63"/>
                </a:lnTo>
                <a:lnTo>
                  <a:pt x="57" y="61"/>
                </a:lnTo>
                <a:close/>
                <a:moveTo>
                  <a:pt x="6" y="63"/>
                </a:moveTo>
                <a:lnTo>
                  <a:pt x="20" y="63"/>
                </a:lnTo>
                <a:lnTo>
                  <a:pt x="20" y="65"/>
                </a:lnTo>
                <a:lnTo>
                  <a:pt x="6" y="65"/>
                </a:lnTo>
                <a:lnTo>
                  <a:pt x="6" y="63"/>
                </a:lnTo>
                <a:close/>
                <a:moveTo>
                  <a:pt x="55" y="63"/>
                </a:moveTo>
                <a:lnTo>
                  <a:pt x="65" y="63"/>
                </a:lnTo>
                <a:lnTo>
                  <a:pt x="65" y="65"/>
                </a:lnTo>
                <a:lnTo>
                  <a:pt x="55" y="65"/>
                </a:lnTo>
                <a:lnTo>
                  <a:pt x="55" y="63"/>
                </a:lnTo>
                <a:close/>
                <a:moveTo>
                  <a:pt x="8" y="65"/>
                </a:moveTo>
                <a:lnTo>
                  <a:pt x="22" y="65"/>
                </a:lnTo>
                <a:lnTo>
                  <a:pt x="22" y="67"/>
                </a:lnTo>
                <a:lnTo>
                  <a:pt x="8" y="67"/>
                </a:lnTo>
                <a:lnTo>
                  <a:pt x="8" y="65"/>
                </a:lnTo>
                <a:close/>
                <a:moveTo>
                  <a:pt x="55" y="65"/>
                </a:moveTo>
                <a:lnTo>
                  <a:pt x="63" y="65"/>
                </a:lnTo>
                <a:lnTo>
                  <a:pt x="63" y="67"/>
                </a:lnTo>
                <a:lnTo>
                  <a:pt x="55" y="67"/>
                </a:lnTo>
                <a:lnTo>
                  <a:pt x="55" y="65"/>
                </a:lnTo>
                <a:close/>
                <a:moveTo>
                  <a:pt x="8" y="67"/>
                </a:moveTo>
                <a:lnTo>
                  <a:pt x="24" y="67"/>
                </a:lnTo>
                <a:lnTo>
                  <a:pt x="24" y="69"/>
                </a:lnTo>
                <a:lnTo>
                  <a:pt x="8" y="69"/>
                </a:lnTo>
                <a:lnTo>
                  <a:pt x="8" y="67"/>
                </a:lnTo>
                <a:close/>
                <a:moveTo>
                  <a:pt x="55" y="67"/>
                </a:moveTo>
                <a:lnTo>
                  <a:pt x="63" y="67"/>
                </a:lnTo>
                <a:lnTo>
                  <a:pt x="63" y="69"/>
                </a:lnTo>
                <a:lnTo>
                  <a:pt x="55" y="69"/>
                </a:lnTo>
                <a:lnTo>
                  <a:pt x="55" y="67"/>
                </a:lnTo>
                <a:close/>
                <a:moveTo>
                  <a:pt x="10" y="69"/>
                </a:moveTo>
                <a:lnTo>
                  <a:pt x="26" y="69"/>
                </a:lnTo>
                <a:lnTo>
                  <a:pt x="26" y="71"/>
                </a:lnTo>
                <a:lnTo>
                  <a:pt x="10" y="71"/>
                </a:lnTo>
                <a:lnTo>
                  <a:pt x="10" y="69"/>
                </a:lnTo>
                <a:close/>
                <a:moveTo>
                  <a:pt x="53" y="69"/>
                </a:moveTo>
                <a:lnTo>
                  <a:pt x="61" y="69"/>
                </a:lnTo>
                <a:lnTo>
                  <a:pt x="61" y="71"/>
                </a:lnTo>
                <a:lnTo>
                  <a:pt x="53" y="71"/>
                </a:lnTo>
                <a:lnTo>
                  <a:pt x="53" y="69"/>
                </a:lnTo>
                <a:close/>
                <a:moveTo>
                  <a:pt x="12" y="71"/>
                </a:moveTo>
                <a:lnTo>
                  <a:pt x="30" y="71"/>
                </a:lnTo>
                <a:lnTo>
                  <a:pt x="30" y="73"/>
                </a:lnTo>
                <a:lnTo>
                  <a:pt x="12" y="73"/>
                </a:lnTo>
                <a:lnTo>
                  <a:pt x="12" y="71"/>
                </a:lnTo>
                <a:close/>
                <a:moveTo>
                  <a:pt x="51" y="71"/>
                </a:moveTo>
                <a:lnTo>
                  <a:pt x="59" y="71"/>
                </a:lnTo>
                <a:lnTo>
                  <a:pt x="59" y="73"/>
                </a:lnTo>
                <a:lnTo>
                  <a:pt x="51" y="73"/>
                </a:lnTo>
                <a:lnTo>
                  <a:pt x="51" y="71"/>
                </a:lnTo>
                <a:close/>
                <a:moveTo>
                  <a:pt x="14" y="73"/>
                </a:moveTo>
                <a:lnTo>
                  <a:pt x="32" y="73"/>
                </a:lnTo>
                <a:lnTo>
                  <a:pt x="32" y="75"/>
                </a:lnTo>
                <a:lnTo>
                  <a:pt x="14" y="75"/>
                </a:lnTo>
                <a:lnTo>
                  <a:pt x="14" y="73"/>
                </a:lnTo>
                <a:close/>
                <a:moveTo>
                  <a:pt x="49" y="73"/>
                </a:moveTo>
                <a:lnTo>
                  <a:pt x="57" y="73"/>
                </a:lnTo>
                <a:lnTo>
                  <a:pt x="57" y="75"/>
                </a:lnTo>
                <a:lnTo>
                  <a:pt x="49" y="75"/>
                </a:lnTo>
                <a:lnTo>
                  <a:pt x="49" y="73"/>
                </a:lnTo>
                <a:close/>
                <a:moveTo>
                  <a:pt x="18" y="75"/>
                </a:moveTo>
                <a:lnTo>
                  <a:pt x="53" y="75"/>
                </a:lnTo>
                <a:lnTo>
                  <a:pt x="53" y="77"/>
                </a:lnTo>
                <a:lnTo>
                  <a:pt x="18" y="77"/>
                </a:lnTo>
                <a:lnTo>
                  <a:pt x="18" y="75"/>
                </a:lnTo>
                <a:close/>
                <a:moveTo>
                  <a:pt x="20" y="77"/>
                </a:moveTo>
                <a:lnTo>
                  <a:pt x="49" y="77"/>
                </a:lnTo>
                <a:lnTo>
                  <a:pt x="49" y="79"/>
                </a:lnTo>
                <a:lnTo>
                  <a:pt x="20" y="79"/>
                </a:lnTo>
                <a:lnTo>
                  <a:pt x="20" y="7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30" name="Freeform 14"/>
          <p:cNvSpPr>
            <a:spLocks/>
          </p:cNvSpPr>
          <p:nvPr/>
        </p:nvSpPr>
        <p:spPr bwMode="auto">
          <a:xfrm>
            <a:off x="5418138" y="6348413"/>
            <a:ext cx="82550" cy="128587"/>
          </a:xfrm>
          <a:custGeom>
            <a:avLst/>
            <a:gdLst>
              <a:gd name="T0" fmla="*/ 46 w 52"/>
              <a:gd name="T1" fmla="*/ 28 h 81"/>
              <a:gd name="T2" fmla="*/ 42 w 52"/>
              <a:gd name="T3" fmla="*/ 20 h 81"/>
              <a:gd name="T4" fmla="*/ 36 w 52"/>
              <a:gd name="T5" fmla="*/ 10 h 81"/>
              <a:gd name="T6" fmla="*/ 24 w 52"/>
              <a:gd name="T7" fmla="*/ 6 h 81"/>
              <a:gd name="T8" fmla="*/ 14 w 52"/>
              <a:gd name="T9" fmla="*/ 8 h 81"/>
              <a:gd name="T10" fmla="*/ 10 w 52"/>
              <a:gd name="T11" fmla="*/ 16 h 81"/>
              <a:gd name="T12" fmla="*/ 12 w 52"/>
              <a:gd name="T13" fmla="*/ 24 h 81"/>
              <a:gd name="T14" fmla="*/ 22 w 52"/>
              <a:gd name="T15" fmla="*/ 30 h 81"/>
              <a:gd name="T16" fmla="*/ 42 w 52"/>
              <a:gd name="T17" fmla="*/ 42 h 81"/>
              <a:gd name="T18" fmla="*/ 50 w 52"/>
              <a:gd name="T19" fmla="*/ 53 h 81"/>
              <a:gd name="T20" fmla="*/ 50 w 52"/>
              <a:gd name="T21" fmla="*/ 65 h 81"/>
              <a:gd name="T22" fmla="*/ 44 w 52"/>
              <a:gd name="T23" fmla="*/ 77 h 81"/>
              <a:gd name="T24" fmla="*/ 34 w 52"/>
              <a:gd name="T25" fmla="*/ 81 h 81"/>
              <a:gd name="T26" fmla="*/ 8 w 52"/>
              <a:gd name="T27" fmla="*/ 79 h 81"/>
              <a:gd name="T28" fmla="*/ 4 w 52"/>
              <a:gd name="T29" fmla="*/ 79 h 81"/>
              <a:gd name="T30" fmla="*/ 2 w 52"/>
              <a:gd name="T31" fmla="*/ 81 h 81"/>
              <a:gd name="T32" fmla="*/ 0 w 52"/>
              <a:gd name="T33" fmla="*/ 55 h 81"/>
              <a:gd name="T34" fmla="*/ 4 w 52"/>
              <a:gd name="T35" fmla="*/ 63 h 81"/>
              <a:gd name="T36" fmla="*/ 10 w 52"/>
              <a:gd name="T37" fmla="*/ 71 h 81"/>
              <a:gd name="T38" fmla="*/ 26 w 52"/>
              <a:gd name="T39" fmla="*/ 77 h 81"/>
              <a:gd name="T40" fmla="*/ 36 w 52"/>
              <a:gd name="T41" fmla="*/ 73 h 81"/>
              <a:gd name="T42" fmla="*/ 38 w 52"/>
              <a:gd name="T43" fmla="*/ 65 h 81"/>
              <a:gd name="T44" fmla="*/ 34 w 52"/>
              <a:gd name="T45" fmla="*/ 55 h 81"/>
              <a:gd name="T46" fmla="*/ 26 w 52"/>
              <a:gd name="T47" fmla="*/ 49 h 81"/>
              <a:gd name="T48" fmla="*/ 12 w 52"/>
              <a:gd name="T49" fmla="*/ 42 h 81"/>
              <a:gd name="T50" fmla="*/ 4 w 52"/>
              <a:gd name="T51" fmla="*/ 34 h 81"/>
              <a:gd name="T52" fmla="*/ 0 w 52"/>
              <a:gd name="T53" fmla="*/ 22 h 81"/>
              <a:gd name="T54" fmla="*/ 2 w 52"/>
              <a:gd name="T55" fmla="*/ 12 h 81"/>
              <a:gd name="T56" fmla="*/ 10 w 52"/>
              <a:gd name="T57" fmla="*/ 4 h 81"/>
              <a:gd name="T58" fmla="*/ 24 w 52"/>
              <a:gd name="T59" fmla="*/ 0 h 81"/>
              <a:gd name="T60" fmla="*/ 34 w 52"/>
              <a:gd name="T61" fmla="*/ 2 h 81"/>
              <a:gd name="T62" fmla="*/ 40 w 52"/>
              <a:gd name="T63" fmla="*/ 4 h 81"/>
              <a:gd name="T64" fmla="*/ 42 w 52"/>
              <a:gd name="T65" fmla="*/ 4 h 81"/>
              <a:gd name="T66" fmla="*/ 44 w 52"/>
              <a:gd name="T67" fmla="*/ 0 h 81"/>
              <a:gd name="T68" fmla="*/ 46 w 52"/>
              <a:gd name="T69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2" h="81">
                <a:moveTo>
                  <a:pt x="46" y="0"/>
                </a:moveTo>
                <a:lnTo>
                  <a:pt x="46" y="28"/>
                </a:lnTo>
                <a:lnTo>
                  <a:pt x="44" y="28"/>
                </a:lnTo>
                <a:lnTo>
                  <a:pt x="42" y="20"/>
                </a:lnTo>
                <a:lnTo>
                  <a:pt x="40" y="14"/>
                </a:lnTo>
                <a:lnTo>
                  <a:pt x="36" y="10"/>
                </a:lnTo>
                <a:lnTo>
                  <a:pt x="30" y="8"/>
                </a:lnTo>
                <a:lnTo>
                  <a:pt x="24" y="6"/>
                </a:lnTo>
                <a:lnTo>
                  <a:pt x="18" y="6"/>
                </a:lnTo>
                <a:lnTo>
                  <a:pt x="14" y="8"/>
                </a:lnTo>
                <a:lnTo>
                  <a:pt x="10" y="12"/>
                </a:lnTo>
                <a:lnTo>
                  <a:pt x="10" y="16"/>
                </a:lnTo>
                <a:lnTo>
                  <a:pt x="10" y="20"/>
                </a:lnTo>
                <a:lnTo>
                  <a:pt x="12" y="24"/>
                </a:lnTo>
                <a:lnTo>
                  <a:pt x="16" y="28"/>
                </a:lnTo>
                <a:lnTo>
                  <a:pt x="22" y="30"/>
                </a:lnTo>
                <a:lnTo>
                  <a:pt x="34" y="36"/>
                </a:lnTo>
                <a:lnTo>
                  <a:pt x="42" y="42"/>
                </a:lnTo>
                <a:lnTo>
                  <a:pt x="48" y="47"/>
                </a:lnTo>
                <a:lnTo>
                  <a:pt x="50" y="53"/>
                </a:lnTo>
                <a:lnTo>
                  <a:pt x="52" y="59"/>
                </a:lnTo>
                <a:lnTo>
                  <a:pt x="50" y="65"/>
                </a:lnTo>
                <a:lnTo>
                  <a:pt x="48" y="71"/>
                </a:lnTo>
                <a:lnTo>
                  <a:pt x="44" y="77"/>
                </a:lnTo>
                <a:lnTo>
                  <a:pt x="38" y="79"/>
                </a:lnTo>
                <a:lnTo>
                  <a:pt x="34" y="81"/>
                </a:lnTo>
                <a:lnTo>
                  <a:pt x="14" y="81"/>
                </a:lnTo>
                <a:lnTo>
                  <a:pt x="8" y="79"/>
                </a:lnTo>
                <a:lnTo>
                  <a:pt x="6" y="79"/>
                </a:lnTo>
                <a:lnTo>
                  <a:pt x="4" y="79"/>
                </a:lnTo>
                <a:lnTo>
                  <a:pt x="2" y="79"/>
                </a:lnTo>
                <a:lnTo>
                  <a:pt x="2" y="81"/>
                </a:lnTo>
                <a:lnTo>
                  <a:pt x="0" y="81"/>
                </a:lnTo>
                <a:lnTo>
                  <a:pt x="0" y="55"/>
                </a:lnTo>
                <a:lnTo>
                  <a:pt x="2" y="55"/>
                </a:lnTo>
                <a:lnTo>
                  <a:pt x="4" y="63"/>
                </a:lnTo>
                <a:lnTo>
                  <a:pt x="6" y="67"/>
                </a:lnTo>
                <a:lnTo>
                  <a:pt x="10" y="71"/>
                </a:lnTo>
                <a:lnTo>
                  <a:pt x="18" y="75"/>
                </a:lnTo>
                <a:lnTo>
                  <a:pt x="26" y="77"/>
                </a:lnTo>
                <a:lnTo>
                  <a:pt x="30" y="77"/>
                </a:lnTo>
                <a:lnTo>
                  <a:pt x="36" y="73"/>
                </a:lnTo>
                <a:lnTo>
                  <a:pt x="38" y="69"/>
                </a:lnTo>
                <a:lnTo>
                  <a:pt x="38" y="65"/>
                </a:lnTo>
                <a:lnTo>
                  <a:pt x="38" y="61"/>
                </a:lnTo>
                <a:lnTo>
                  <a:pt x="34" y="55"/>
                </a:lnTo>
                <a:lnTo>
                  <a:pt x="32" y="53"/>
                </a:lnTo>
                <a:lnTo>
                  <a:pt x="26" y="49"/>
                </a:lnTo>
                <a:lnTo>
                  <a:pt x="20" y="44"/>
                </a:lnTo>
                <a:lnTo>
                  <a:pt x="12" y="42"/>
                </a:lnTo>
                <a:lnTo>
                  <a:pt x="6" y="38"/>
                </a:lnTo>
                <a:lnTo>
                  <a:pt x="4" y="34"/>
                </a:lnTo>
                <a:lnTo>
                  <a:pt x="0" y="28"/>
                </a:lnTo>
                <a:lnTo>
                  <a:pt x="0" y="22"/>
                </a:lnTo>
                <a:lnTo>
                  <a:pt x="0" y="16"/>
                </a:lnTo>
                <a:lnTo>
                  <a:pt x="2" y="12"/>
                </a:lnTo>
                <a:lnTo>
                  <a:pt x="6" y="6"/>
                </a:lnTo>
                <a:lnTo>
                  <a:pt x="10" y="4"/>
                </a:lnTo>
                <a:lnTo>
                  <a:pt x="16" y="2"/>
                </a:lnTo>
                <a:lnTo>
                  <a:pt x="24" y="0"/>
                </a:lnTo>
                <a:lnTo>
                  <a:pt x="28" y="2"/>
                </a:lnTo>
                <a:lnTo>
                  <a:pt x="34" y="2"/>
                </a:lnTo>
                <a:lnTo>
                  <a:pt x="38" y="4"/>
                </a:lnTo>
                <a:lnTo>
                  <a:pt x="40" y="4"/>
                </a:lnTo>
                <a:lnTo>
                  <a:pt x="42" y="4"/>
                </a:lnTo>
                <a:lnTo>
                  <a:pt x="42" y="4"/>
                </a:lnTo>
                <a:lnTo>
                  <a:pt x="44" y="2"/>
                </a:lnTo>
                <a:lnTo>
                  <a:pt x="44" y="0"/>
                </a:lnTo>
                <a:lnTo>
                  <a:pt x="46" y="0"/>
                </a:lnTo>
                <a:lnTo>
                  <a:pt x="46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31" name="Freeform 15"/>
          <p:cNvSpPr>
            <a:spLocks noEditPoints="1"/>
          </p:cNvSpPr>
          <p:nvPr/>
        </p:nvSpPr>
        <p:spPr bwMode="auto">
          <a:xfrm>
            <a:off x="5518150" y="6283325"/>
            <a:ext cx="57150" cy="193675"/>
          </a:xfrm>
          <a:custGeom>
            <a:avLst/>
            <a:gdLst>
              <a:gd name="T0" fmla="*/ 18 w 36"/>
              <a:gd name="T1" fmla="*/ 0 h 122"/>
              <a:gd name="T2" fmla="*/ 20 w 36"/>
              <a:gd name="T3" fmla="*/ 0 h 122"/>
              <a:gd name="T4" fmla="*/ 24 w 36"/>
              <a:gd name="T5" fmla="*/ 2 h 122"/>
              <a:gd name="T6" fmla="*/ 26 w 36"/>
              <a:gd name="T7" fmla="*/ 6 h 122"/>
              <a:gd name="T8" fmla="*/ 28 w 36"/>
              <a:gd name="T9" fmla="*/ 8 h 122"/>
              <a:gd name="T10" fmla="*/ 26 w 36"/>
              <a:gd name="T11" fmla="*/ 12 h 122"/>
              <a:gd name="T12" fmla="*/ 24 w 36"/>
              <a:gd name="T13" fmla="*/ 17 h 122"/>
              <a:gd name="T14" fmla="*/ 20 w 36"/>
              <a:gd name="T15" fmla="*/ 19 h 122"/>
              <a:gd name="T16" fmla="*/ 18 w 36"/>
              <a:gd name="T17" fmla="*/ 19 h 122"/>
              <a:gd name="T18" fmla="*/ 14 w 36"/>
              <a:gd name="T19" fmla="*/ 19 h 122"/>
              <a:gd name="T20" fmla="*/ 10 w 36"/>
              <a:gd name="T21" fmla="*/ 17 h 122"/>
              <a:gd name="T22" fmla="*/ 8 w 36"/>
              <a:gd name="T23" fmla="*/ 12 h 122"/>
              <a:gd name="T24" fmla="*/ 8 w 36"/>
              <a:gd name="T25" fmla="*/ 8 h 122"/>
              <a:gd name="T26" fmla="*/ 8 w 36"/>
              <a:gd name="T27" fmla="*/ 6 h 122"/>
              <a:gd name="T28" fmla="*/ 10 w 36"/>
              <a:gd name="T29" fmla="*/ 2 h 122"/>
              <a:gd name="T30" fmla="*/ 14 w 36"/>
              <a:gd name="T31" fmla="*/ 0 h 122"/>
              <a:gd name="T32" fmla="*/ 18 w 36"/>
              <a:gd name="T33" fmla="*/ 0 h 122"/>
              <a:gd name="T34" fmla="*/ 26 w 36"/>
              <a:gd name="T35" fmla="*/ 41 h 122"/>
              <a:gd name="T36" fmla="*/ 26 w 36"/>
              <a:gd name="T37" fmla="*/ 104 h 122"/>
              <a:gd name="T38" fmla="*/ 26 w 36"/>
              <a:gd name="T39" fmla="*/ 110 h 122"/>
              <a:gd name="T40" fmla="*/ 26 w 36"/>
              <a:gd name="T41" fmla="*/ 114 h 122"/>
              <a:gd name="T42" fmla="*/ 28 w 36"/>
              <a:gd name="T43" fmla="*/ 116 h 122"/>
              <a:gd name="T44" fmla="*/ 30 w 36"/>
              <a:gd name="T45" fmla="*/ 118 h 122"/>
              <a:gd name="T46" fmla="*/ 32 w 36"/>
              <a:gd name="T47" fmla="*/ 120 h 122"/>
              <a:gd name="T48" fmla="*/ 36 w 36"/>
              <a:gd name="T49" fmla="*/ 120 h 122"/>
              <a:gd name="T50" fmla="*/ 36 w 36"/>
              <a:gd name="T51" fmla="*/ 122 h 122"/>
              <a:gd name="T52" fmla="*/ 0 w 36"/>
              <a:gd name="T53" fmla="*/ 122 h 122"/>
              <a:gd name="T54" fmla="*/ 0 w 36"/>
              <a:gd name="T55" fmla="*/ 120 h 122"/>
              <a:gd name="T56" fmla="*/ 4 w 36"/>
              <a:gd name="T57" fmla="*/ 120 h 122"/>
              <a:gd name="T58" fmla="*/ 6 w 36"/>
              <a:gd name="T59" fmla="*/ 118 h 122"/>
              <a:gd name="T60" fmla="*/ 8 w 36"/>
              <a:gd name="T61" fmla="*/ 118 h 122"/>
              <a:gd name="T62" fmla="*/ 10 w 36"/>
              <a:gd name="T63" fmla="*/ 114 h 122"/>
              <a:gd name="T64" fmla="*/ 10 w 36"/>
              <a:gd name="T65" fmla="*/ 110 h 122"/>
              <a:gd name="T66" fmla="*/ 10 w 36"/>
              <a:gd name="T67" fmla="*/ 104 h 122"/>
              <a:gd name="T68" fmla="*/ 10 w 36"/>
              <a:gd name="T69" fmla="*/ 73 h 122"/>
              <a:gd name="T70" fmla="*/ 10 w 36"/>
              <a:gd name="T71" fmla="*/ 65 h 122"/>
              <a:gd name="T72" fmla="*/ 10 w 36"/>
              <a:gd name="T73" fmla="*/ 59 h 122"/>
              <a:gd name="T74" fmla="*/ 10 w 36"/>
              <a:gd name="T75" fmla="*/ 57 h 122"/>
              <a:gd name="T76" fmla="*/ 10 w 36"/>
              <a:gd name="T77" fmla="*/ 53 h 122"/>
              <a:gd name="T78" fmla="*/ 8 w 36"/>
              <a:gd name="T79" fmla="*/ 53 h 122"/>
              <a:gd name="T80" fmla="*/ 8 w 36"/>
              <a:gd name="T81" fmla="*/ 51 h 122"/>
              <a:gd name="T82" fmla="*/ 6 w 36"/>
              <a:gd name="T83" fmla="*/ 51 h 122"/>
              <a:gd name="T84" fmla="*/ 4 w 36"/>
              <a:gd name="T85" fmla="*/ 51 h 122"/>
              <a:gd name="T86" fmla="*/ 0 w 36"/>
              <a:gd name="T87" fmla="*/ 53 h 122"/>
              <a:gd name="T88" fmla="*/ 0 w 36"/>
              <a:gd name="T89" fmla="*/ 51 h 122"/>
              <a:gd name="T90" fmla="*/ 22 w 36"/>
              <a:gd name="T91" fmla="*/ 41 h 122"/>
              <a:gd name="T92" fmla="*/ 26 w 36"/>
              <a:gd name="T93" fmla="*/ 4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6" h="122">
                <a:moveTo>
                  <a:pt x="18" y="0"/>
                </a:moveTo>
                <a:lnTo>
                  <a:pt x="20" y="0"/>
                </a:lnTo>
                <a:lnTo>
                  <a:pt x="24" y="2"/>
                </a:lnTo>
                <a:lnTo>
                  <a:pt x="26" y="6"/>
                </a:lnTo>
                <a:lnTo>
                  <a:pt x="28" y="8"/>
                </a:lnTo>
                <a:lnTo>
                  <a:pt x="26" y="12"/>
                </a:lnTo>
                <a:lnTo>
                  <a:pt x="24" y="17"/>
                </a:lnTo>
                <a:lnTo>
                  <a:pt x="20" y="19"/>
                </a:lnTo>
                <a:lnTo>
                  <a:pt x="18" y="19"/>
                </a:lnTo>
                <a:lnTo>
                  <a:pt x="14" y="19"/>
                </a:lnTo>
                <a:lnTo>
                  <a:pt x="10" y="17"/>
                </a:lnTo>
                <a:lnTo>
                  <a:pt x="8" y="12"/>
                </a:lnTo>
                <a:lnTo>
                  <a:pt x="8" y="8"/>
                </a:lnTo>
                <a:lnTo>
                  <a:pt x="8" y="6"/>
                </a:lnTo>
                <a:lnTo>
                  <a:pt x="10" y="2"/>
                </a:lnTo>
                <a:lnTo>
                  <a:pt x="14" y="0"/>
                </a:lnTo>
                <a:lnTo>
                  <a:pt x="18" y="0"/>
                </a:lnTo>
                <a:close/>
                <a:moveTo>
                  <a:pt x="26" y="41"/>
                </a:moveTo>
                <a:lnTo>
                  <a:pt x="26" y="104"/>
                </a:lnTo>
                <a:lnTo>
                  <a:pt x="26" y="110"/>
                </a:lnTo>
                <a:lnTo>
                  <a:pt x="26" y="114"/>
                </a:lnTo>
                <a:lnTo>
                  <a:pt x="28" y="116"/>
                </a:lnTo>
                <a:lnTo>
                  <a:pt x="30" y="118"/>
                </a:lnTo>
                <a:lnTo>
                  <a:pt x="32" y="120"/>
                </a:lnTo>
                <a:lnTo>
                  <a:pt x="36" y="120"/>
                </a:lnTo>
                <a:lnTo>
                  <a:pt x="36" y="122"/>
                </a:lnTo>
                <a:lnTo>
                  <a:pt x="0" y="122"/>
                </a:lnTo>
                <a:lnTo>
                  <a:pt x="0" y="120"/>
                </a:lnTo>
                <a:lnTo>
                  <a:pt x="4" y="120"/>
                </a:lnTo>
                <a:lnTo>
                  <a:pt x="6" y="118"/>
                </a:lnTo>
                <a:lnTo>
                  <a:pt x="8" y="118"/>
                </a:lnTo>
                <a:lnTo>
                  <a:pt x="10" y="114"/>
                </a:lnTo>
                <a:lnTo>
                  <a:pt x="10" y="110"/>
                </a:lnTo>
                <a:lnTo>
                  <a:pt x="10" y="104"/>
                </a:lnTo>
                <a:lnTo>
                  <a:pt x="10" y="73"/>
                </a:lnTo>
                <a:lnTo>
                  <a:pt x="10" y="65"/>
                </a:lnTo>
                <a:lnTo>
                  <a:pt x="10" y="59"/>
                </a:lnTo>
                <a:lnTo>
                  <a:pt x="10" y="57"/>
                </a:lnTo>
                <a:lnTo>
                  <a:pt x="10" y="53"/>
                </a:lnTo>
                <a:lnTo>
                  <a:pt x="8" y="53"/>
                </a:lnTo>
                <a:lnTo>
                  <a:pt x="8" y="51"/>
                </a:lnTo>
                <a:lnTo>
                  <a:pt x="6" y="51"/>
                </a:lnTo>
                <a:lnTo>
                  <a:pt x="4" y="51"/>
                </a:lnTo>
                <a:lnTo>
                  <a:pt x="0" y="53"/>
                </a:lnTo>
                <a:lnTo>
                  <a:pt x="0" y="51"/>
                </a:lnTo>
                <a:lnTo>
                  <a:pt x="22" y="41"/>
                </a:lnTo>
                <a:lnTo>
                  <a:pt x="26" y="41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32" name="Freeform 16"/>
          <p:cNvSpPr>
            <a:spLocks/>
          </p:cNvSpPr>
          <p:nvPr/>
        </p:nvSpPr>
        <p:spPr bwMode="auto">
          <a:xfrm>
            <a:off x="5584825" y="6313488"/>
            <a:ext cx="76200" cy="163512"/>
          </a:xfrm>
          <a:custGeom>
            <a:avLst/>
            <a:gdLst>
              <a:gd name="T0" fmla="*/ 26 w 48"/>
              <a:gd name="T1" fmla="*/ 0 h 103"/>
              <a:gd name="T2" fmla="*/ 26 w 48"/>
              <a:gd name="T3" fmla="*/ 24 h 103"/>
              <a:gd name="T4" fmla="*/ 44 w 48"/>
              <a:gd name="T5" fmla="*/ 24 h 103"/>
              <a:gd name="T6" fmla="*/ 44 w 48"/>
              <a:gd name="T7" fmla="*/ 30 h 103"/>
              <a:gd name="T8" fmla="*/ 26 w 48"/>
              <a:gd name="T9" fmla="*/ 30 h 103"/>
              <a:gd name="T10" fmla="*/ 26 w 48"/>
              <a:gd name="T11" fmla="*/ 81 h 103"/>
              <a:gd name="T12" fmla="*/ 26 w 48"/>
              <a:gd name="T13" fmla="*/ 87 h 103"/>
              <a:gd name="T14" fmla="*/ 28 w 48"/>
              <a:gd name="T15" fmla="*/ 91 h 103"/>
              <a:gd name="T16" fmla="*/ 32 w 48"/>
              <a:gd name="T17" fmla="*/ 93 h 103"/>
              <a:gd name="T18" fmla="*/ 34 w 48"/>
              <a:gd name="T19" fmla="*/ 93 h 103"/>
              <a:gd name="T20" fmla="*/ 38 w 48"/>
              <a:gd name="T21" fmla="*/ 93 h 103"/>
              <a:gd name="T22" fmla="*/ 40 w 48"/>
              <a:gd name="T23" fmla="*/ 93 h 103"/>
              <a:gd name="T24" fmla="*/ 42 w 48"/>
              <a:gd name="T25" fmla="*/ 91 h 103"/>
              <a:gd name="T26" fmla="*/ 44 w 48"/>
              <a:gd name="T27" fmla="*/ 89 h 103"/>
              <a:gd name="T28" fmla="*/ 48 w 48"/>
              <a:gd name="T29" fmla="*/ 89 h 103"/>
              <a:gd name="T30" fmla="*/ 44 w 48"/>
              <a:gd name="T31" fmla="*/ 95 h 103"/>
              <a:gd name="T32" fmla="*/ 40 w 48"/>
              <a:gd name="T33" fmla="*/ 101 h 103"/>
              <a:gd name="T34" fmla="*/ 34 w 48"/>
              <a:gd name="T35" fmla="*/ 103 h 103"/>
              <a:gd name="T36" fmla="*/ 22 w 48"/>
              <a:gd name="T37" fmla="*/ 103 h 103"/>
              <a:gd name="T38" fmla="*/ 20 w 48"/>
              <a:gd name="T39" fmla="*/ 103 h 103"/>
              <a:gd name="T40" fmla="*/ 16 w 48"/>
              <a:gd name="T41" fmla="*/ 99 h 103"/>
              <a:gd name="T42" fmla="*/ 14 w 48"/>
              <a:gd name="T43" fmla="*/ 97 h 103"/>
              <a:gd name="T44" fmla="*/ 12 w 48"/>
              <a:gd name="T45" fmla="*/ 91 h 103"/>
              <a:gd name="T46" fmla="*/ 12 w 48"/>
              <a:gd name="T47" fmla="*/ 83 h 103"/>
              <a:gd name="T48" fmla="*/ 12 w 48"/>
              <a:gd name="T49" fmla="*/ 30 h 103"/>
              <a:gd name="T50" fmla="*/ 0 w 48"/>
              <a:gd name="T51" fmla="*/ 30 h 103"/>
              <a:gd name="T52" fmla="*/ 0 w 48"/>
              <a:gd name="T53" fmla="*/ 28 h 103"/>
              <a:gd name="T54" fmla="*/ 4 w 48"/>
              <a:gd name="T55" fmla="*/ 24 h 103"/>
              <a:gd name="T56" fmla="*/ 10 w 48"/>
              <a:gd name="T57" fmla="*/ 22 h 103"/>
              <a:gd name="T58" fmla="*/ 14 w 48"/>
              <a:gd name="T59" fmla="*/ 16 h 103"/>
              <a:gd name="T60" fmla="*/ 18 w 48"/>
              <a:gd name="T61" fmla="*/ 10 h 103"/>
              <a:gd name="T62" fmla="*/ 22 w 48"/>
              <a:gd name="T63" fmla="*/ 6 h 103"/>
              <a:gd name="T64" fmla="*/ 24 w 48"/>
              <a:gd name="T65" fmla="*/ 0 h 103"/>
              <a:gd name="T66" fmla="*/ 26 w 48"/>
              <a:gd name="T67" fmla="*/ 0 h 103"/>
              <a:gd name="T68" fmla="*/ 26 w 48"/>
              <a:gd name="T69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8" h="103">
                <a:moveTo>
                  <a:pt x="26" y="0"/>
                </a:moveTo>
                <a:lnTo>
                  <a:pt x="26" y="24"/>
                </a:lnTo>
                <a:lnTo>
                  <a:pt x="44" y="24"/>
                </a:lnTo>
                <a:lnTo>
                  <a:pt x="44" y="30"/>
                </a:lnTo>
                <a:lnTo>
                  <a:pt x="26" y="30"/>
                </a:lnTo>
                <a:lnTo>
                  <a:pt x="26" y="81"/>
                </a:lnTo>
                <a:lnTo>
                  <a:pt x="26" y="87"/>
                </a:lnTo>
                <a:lnTo>
                  <a:pt x="28" y="91"/>
                </a:lnTo>
                <a:lnTo>
                  <a:pt x="32" y="93"/>
                </a:lnTo>
                <a:lnTo>
                  <a:pt x="34" y="93"/>
                </a:lnTo>
                <a:lnTo>
                  <a:pt x="38" y="93"/>
                </a:lnTo>
                <a:lnTo>
                  <a:pt x="40" y="93"/>
                </a:lnTo>
                <a:lnTo>
                  <a:pt x="42" y="91"/>
                </a:lnTo>
                <a:lnTo>
                  <a:pt x="44" y="89"/>
                </a:lnTo>
                <a:lnTo>
                  <a:pt x="48" y="89"/>
                </a:lnTo>
                <a:lnTo>
                  <a:pt x="44" y="95"/>
                </a:lnTo>
                <a:lnTo>
                  <a:pt x="40" y="101"/>
                </a:lnTo>
                <a:lnTo>
                  <a:pt x="34" y="103"/>
                </a:lnTo>
                <a:lnTo>
                  <a:pt x="22" y="103"/>
                </a:lnTo>
                <a:lnTo>
                  <a:pt x="20" y="103"/>
                </a:lnTo>
                <a:lnTo>
                  <a:pt x="16" y="99"/>
                </a:lnTo>
                <a:lnTo>
                  <a:pt x="14" y="97"/>
                </a:lnTo>
                <a:lnTo>
                  <a:pt x="12" y="91"/>
                </a:lnTo>
                <a:lnTo>
                  <a:pt x="12" y="83"/>
                </a:lnTo>
                <a:lnTo>
                  <a:pt x="12" y="30"/>
                </a:lnTo>
                <a:lnTo>
                  <a:pt x="0" y="30"/>
                </a:lnTo>
                <a:lnTo>
                  <a:pt x="0" y="28"/>
                </a:lnTo>
                <a:lnTo>
                  <a:pt x="4" y="24"/>
                </a:lnTo>
                <a:lnTo>
                  <a:pt x="10" y="22"/>
                </a:lnTo>
                <a:lnTo>
                  <a:pt x="14" y="16"/>
                </a:lnTo>
                <a:lnTo>
                  <a:pt x="18" y="10"/>
                </a:lnTo>
                <a:lnTo>
                  <a:pt x="22" y="6"/>
                </a:lnTo>
                <a:lnTo>
                  <a:pt x="24" y="0"/>
                </a:lnTo>
                <a:lnTo>
                  <a:pt x="26" y="0"/>
                </a:lnTo>
                <a:lnTo>
                  <a:pt x="26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33" name="Freeform 17"/>
          <p:cNvSpPr>
            <a:spLocks noEditPoints="1"/>
          </p:cNvSpPr>
          <p:nvPr/>
        </p:nvSpPr>
        <p:spPr bwMode="auto">
          <a:xfrm>
            <a:off x="5672138" y="6283325"/>
            <a:ext cx="57150" cy="193675"/>
          </a:xfrm>
          <a:custGeom>
            <a:avLst/>
            <a:gdLst>
              <a:gd name="T0" fmla="*/ 16 w 36"/>
              <a:gd name="T1" fmla="*/ 0 h 122"/>
              <a:gd name="T2" fmla="*/ 20 w 36"/>
              <a:gd name="T3" fmla="*/ 0 h 122"/>
              <a:gd name="T4" fmla="*/ 24 w 36"/>
              <a:gd name="T5" fmla="*/ 2 h 122"/>
              <a:gd name="T6" fmla="*/ 26 w 36"/>
              <a:gd name="T7" fmla="*/ 6 h 122"/>
              <a:gd name="T8" fmla="*/ 26 w 36"/>
              <a:gd name="T9" fmla="*/ 8 h 122"/>
              <a:gd name="T10" fmla="*/ 26 w 36"/>
              <a:gd name="T11" fmla="*/ 12 h 122"/>
              <a:gd name="T12" fmla="*/ 24 w 36"/>
              <a:gd name="T13" fmla="*/ 17 h 122"/>
              <a:gd name="T14" fmla="*/ 20 w 36"/>
              <a:gd name="T15" fmla="*/ 19 h 122"/>
              <a:gd name="T16" fmla="*/ 16 w 36"/>
              <a:gd name="T17" fmla="*/ 19 h 122"/>
              <a:gd name="T18" fmla="*/ 12 w 36"/>
              <a:gd name="T19" fmla="*/ 19 h 122"/>
              <a:gd name="T20" fmla="*/ 10 w 36"/>
              <a:gd name="T21" fmla="*/ 17 h 122"/>
              <a:gd name="T22" fmla="*/ 8 w 36"/>
              <a:gd name="T23" fmla="*/ 12 h 122"/>
              <a:gd name="T24" fmla="*/ 6 w 36"/>
              <a:gd name="T25" fmla="*/ 8 h 122"/>
              <a:gd name="T26" fmla="*/ 8 w 36"/>
              <a:gd name="T27" fmla="*/ 6 h 122"/>
              <a:gd name="T28" fmla="*/ 10 w 36"/>
              <a:gd name="T29" fmla="*/ 2 h 122"/>
              <a:gd name="T30" fmla="*/ 12 w 36"/>
              <a:gd name="T31" fmla="*/ 0 h 122"/>
              <a:gd name="T32" fmla="*/ 16 w 36"/>
              <a:gd name="T33" fmla="*/ 0 h 122"/>
              <a:gd name="T34" fmla="*/ 24 w 36"/>
              <a:gd name="T35" fmla="*/ 41 h 122"/>
              <a:gd name="T36" fmla="*/ 24 w 36"/>
              <a:gd name="T37" fmla="*/ 104 h 122"/>
              <a:gd name="T38" fmla="*/ 24 w 36"/>
              <a:gd name="T39" fmla="*/ 110 h 122"/>
              <a:gd name="T40" fmla="*/ 26 w 36"/>
              <a:gd name="T41" fmla="*/ 114 h 122"/>
              <a:gd name="T42" fmla="*/ 26 w 36"/>
              <a:gd name="T43" fmla="*/ 116 h 122"/>
              <a:gd name="T44" fmla="*/ 28 w 36"/>
              <a:gd name="T45" fmla="*/ 118 h 122"/>
              <a:gd name="T46" fmla="*/ 30 w 36"/>
              <a:gd name="T47" fmla="*/ 120 h 122"/>
              <a:gd name="T48" fmla="*/ 36 w 36"/>
              <a:gd name="T49" fmla="*/ 120 h 122"/>
              <a:gd name="T50" fmla="*/ 36 w 36"/>
              <a:gd name="T51" fmla="*/ 122 h 122"/>
              <a:gd name="T52" fmla="*/ 0 w 36"/>
              <a:gd name="T53" fmla="*/ 122 h 122"/>
              <a:gd name="T54" fmla="*/ 0 w 36"/>
              <a:gd name="T55" fmla="*/ 120 h 122"/>
              <a:gd name="T56" fmla="*/ 4 w 36"/>
              <a:gd name="T57" fmla="*/ 120 h 122"/>
              <a:gd name="T58" fmla="*/ 6 w 36"/>
              <a:gd name="T59" fmla="*/ 118 h 122"/>
              <a:gd name="T60" fmla="*/ 8 w 36"/>
              <a:gd name="T61" fmla="*/ 118 h 122"/>
              <a:gd name="T62" fmla="*/ 8 w 36"/>
              <a:gd name="T63" fmla="*/ 114 h 122"/>
              <a:gd name="T64" fmla="*/ 10 w 36"/>
              <a:gd name="T65" fmla="*/ 110 h 122"/>
              <a:gd name="T66" fmla="*/ 10 w 36"/>
              <a:gd name="T67" fmla="*/ 104 h 122"/>
              <a:gd name="T68" fmla="*/ 10 w 36"/>
              <a:gd name="T69" fmla="*/ 73 h 122"/>
              <a:gd name="T70" fmla="*/ 10 w 36"/>
              <a:gd name="T71" fmla="*/ 65 h 122"/>
              <a:gd name="T72" fmla="*/ 10 w 36"/>
              <a:gd name="T73" fmla="*/ 59 h 122"/>
              <a:gd name="T74" fmla="*/ 10 w 36"/>
              <a:gd name="T75" fmla="*/ 57 h 122"/>
              <a:gd name="T76" fmla="*/ 8 w 36"/>
              <a:gd name="T77" fmla="*/ 53 h 122"/>
              <a:gd name="T78" fmla="*/ 8 w 36"/>
              <a:gd name="T79" fmla="*/ 53 h 122"/>
              <a:gd name="T80" fmla="*/ 6 w 36"/>
              <a:gd name="T81" fmla="*/ 51 h 122"/>
              <a:gd name="T82" fmla="*/ 4 w 36"/>
              <a:gd name="T83" fmla="*/ 51 h 122"/>
              <a:gd name="T84" fmla="*/ 2 w 36"/>
              <a:gd name="T85" fmla="*/ 51 h 122"/>
              <a:gd name="T86" fmla="*/ 0 w 36"/>
              <a:gd name="T87" fmla="*/ 53 h 122"/>
              <a:gd name="T88" fmla="*/ 0 w 36"/>
              <a:gd name="T89" fmla="*/ 51 h 122"/>
              <a:gd name="T90" fmla="*/ 20 w 36"/>
              <a:gd name="T91" fmla="*/ 41 h 122"/>
              <a:gd name="T92" fmla="*/ 24 w 36"/>
              <a:gd name="T93" fmla="*/ 4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6" h="122">
                <a:moveTo>
                  <a:pt x="16" y="0"/>
                </a:moveTo>
                <a:lnTo>
                  <a:pt x="20" y="0"/>
                </a:lnTo>
                <a:lnTo>
                  <a:pt x="24" y="2"/>
                </a:lnTo>
                <a:lnTo>
                  <a:pt x="26" y="6"/>
                </a:lnTo>
                <a:lnTo>
                  <a:pt x="26" y="8"/>
                </a:lnTo>
                <a:lnTo>
                  <a:pt x="26" y="12"/>
                </a:lnTo>
                <a:lnTo>
                  <a:pt x="24" y="17"/>
                </a:lnTo>
                <a:lnTo>
                  <a:pt x="20" y="19"/>
                </a:lnTo>
                <a:lnTo>
                  <a:pt x="16" y="19"/>
                </a:lnTo>
                <a:lnTo>
                  <a:pt x="12" y="19"/>
                </a:lnTo>
                <a:lnTo>
                  <a:pt x="10" y="17"/>
                </a:lnTo>
                <a:lnTo>
                  <a:pt x="8" y="12"/>
                </a:lnTo>
                <a:lnTo>
                  <a:pt x="6" y="8"/>
                </a:lnTo>
                <a:lnTo>
                  <a:pt x="8" y="6"/>
                </a:lnTo>
                <a:lnTo>
                  <a:pt x="10" y="2"/>
                </a:lnTo>
                <a:lnTo>
                  <a:pt x="12" y="0"/>
                </a:lnTo>
                <a:lnTo>
                  <a:pt x="16" y="0"/>
                </a:lnTo>
                <a:close/>
                <a:moveTo>
                  <a:pt x="24" y="41"/>
                </a:moveTo>
                <a:lnTo>
                  <a:pt x="24" y="104"/>
                </a:lnTo>
                <a:lnTo>
                  <a:pt x="24" y="110"/>
                </a:lnTo>
                <a:lnTo>
                  <a:pt x="26" y="114"/>
                </a:lnTo>
                <a:lnTo>
                  <a:pt x="26" y="116"/>
                </a:lnTo>
                <a:lnTo>
                  <a:pt x="28" y="118"/>
                </a:lnTo>
                <a:lnTo>
                  <a:pt x="30" y="120"/>
                </a:lnTo>
                <a:lnTo>
                  <a:pt x="36" y="120"/>
                </a:lnTo>
                <a:lnTo>
                  <a:pt x="36" y="122"/>
                </a:lnTo>
                <a:lnTo>
                  <a:pt x="0" y="122"/>
                </a:lnTo>
                <a:lnTo>
                  <a:pt x="0" y="120"/>
                </a:lnTo>
                <a:lnTo>
                  <a:pt x="4" y="120"/>
                </a:lnTo>
                <a:lnTo>
                  <a:pt x="6" y="118"/>
                </a:lnTo>
                <a:lnTo>
                  <a:pt x="8" y="118"/>
                </a:lnTo>
                <a:lnTo>
                  <a:pt x="8" y="114"/>
                </a:lnTo>
                <a:lnTo>
                  <a:pt x="10" y="110"/>
                </a:lnTo>
                <a:lnTo>
                  <a:pt x="10" y="104"/>
                </a:lnTo>
                <a:lnTo>
                  <a:pt x="10" y="73"/>
                </a:lnTo>
                <a:lnTo>
                  <a:pt x="10" y="65"/>
                </a:lnTo>
                <a:lnTo>
                  <a:pt x="10" y="59"/>
                </a:lnTo>
                <a:lnTo>
                  <a:pt x="10" y="57"/>
                </a:lnTo>
                <a:lnTo>
                  <a:pt x="8" y="53"/>
                </a:lnTo>
                <a:lnTo>
                  <a:pt x="8" y="53"/>
                </a:lnTo>
                <a:lnTo>
                  <a:pt x="6" y="51"/>
                </a:lnTo>
                <a:lnTo>
                  <a:pt x="4" y="51"/>
                </a:lnTo>
                <a:lnTo>
                  <a:pt x="2" y="51"/>
                </a:lnTo>
                <a:lnTo>
                  <a:pt x="0" y="53"/>
                </a:lnTo>
                <a:lnTo>
                  <a:pt x="0" y="51"/>
                </a:lnTo>
                <a:lnTo>
                  <a:pt x="20" y="41"/>
                </a:lnTo>
                <a:lnTo>
                  <a:pt x="24" y="41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34" name="Freeform 18"/>
          <p:cNvSpPr>
            <a:spLocks/>
          </p:cNvSpPr>
          <p:nvPr/>
        </p:nvSpPr>
        <p:spPr bwMode="auto">
          <a:xfrm>
            <a:off x="5738813" y="6351588"/>
            <a:ext cx="125412" cy="125412"/>
          </a:xfrm>
          <a:custGeom>
            <a:avLst/>
            <a:gdLst>
              <a:gd name="T0" fmla="*/ 0 w 79"/>
              <a:gd name="T1" fmla="*/ 0 h 79"/>
              <a:gd name="T2" fmla="*/ 36 w 79"/>
              <a:gd name="T3" fmla="*/ 0 h 79"/>
              <a:gd name="T4" fmla="*/ 36 w 79"/>
              <a:gd name="T5" fmla="*/ 2 h 79"/>
              <a:gd name="T6" fmla="*/ 34 w 79"/>
              <a:gd name="T7" fmla="*/ 2 h 79"/>
              <a:gd name="T8" fmla="*/ 32 w 79"/>
              <a:gd name="T9" fmla="*/ 2 h 79"/>
              <a:gd name="T10" fmla="*/ 30 w 79"/>
              <a:gd name="T11" fmla="*/ 4 h 79"/>
              <a:gd name="T12" fmla="*/ 28 w 79"/>
              <a:gd name="T13" fmla="*/ 6 h 79"/>
              <a:gd name="T14" fmla="*/ 28 w 79"/>
              <a:gd name="T15" fmla="*/ 8 h 79"/>
              <a:gd name="T16" fmla="*/ 28 w 79"/>
              <a:gd name="T17" fmla="*/ 12 h 79"/>
              <a:gd name="T18" fmla="*/ 30 w 79"/>
              <a:gd name="T19" fmla="*/ 14 h 79"/>
              <a:gd name="T20" fmla="*/ 46 w 79"/>
              <a:gd name="T21" fmla="*/ 59 h 79"/>
              <a:gd name="T22" fmla="*/ 63 w 79"/>
              <a:gd name="T23" fmla="*/ 14 h 79"/>
              <a:gd name="T24" fmla="*/ 63 w 79"/>
              <a:gd name="T25" fmla="*/ 10 h 79"/>
              <a:gd name="T26" fmla="*/ 65 w 79"/>
              <a:gd name="T27" fmla="*/ 6 h 79"/>
              <a:gd name="T28" fmla="*/ 65 w 79"/>
              <a:gd name="T29" fmla="*/ 6 h 79"/>
              <a:gd name="T30" fmla="*/ 63 w 79"/>
              <a:gd name="T31" fmla="*/ 4 h 79"/>
              <a:gd name="T32" fmla="*/ 63 w 79"/>
              <a:gd name="T33" fmla="*/ 4 h 79"/>
              <a:gd name="T34" fmla="*/ 61 w 79"/>
              <a:gd name="T35" fmla="*/ 2 h 79"/>
              <a:gd name="T36" fmla="*/ 59 w 79"/>
              <a:gd name="T37" fmla="*/ 2 h 79"/>
              <a:gd name="T38" fmla="*/ 55 w 79"/>
              <a:gd name="T39" fmla="*/ 2 h 79"/>
              <a:gd name="T40" fmla="*/ 55 w 79"/>
              <a:gd name="T41" fmla="*/ 0 h 79"/>
              <a:gd name="T42" fmla="*/ 79 w 79"/>
              <a:gd name="T43" fmla="*/ 0 h 79"/>
              <a:gd name="T44" fmla="*/ 79 w 79"/>
              <a:gd name="T45" fmla="*/ 2 h 79"/>
              <a:gd name="T46" fmla="*/ 77 w 79"/>
              <a:gd name="T47" fmla="*/ 2 h 79"/>
              <a:gd name="T48" fmla="*/ 73 w 79"/>
              <a:gd name="T49" fmla="*/ 4 h 79"/>
              <a:gd name="T50" fmla="*/ 71 w 79"/>
              <a:gd name="T51" fmla="*/ 8 h 79"/>
              <a:gd name="T52" fmla="*/ 69 w 79"/>
              <a:gd name="T53" fmla="*/ 14 h 79"/>
              <a:gd name="T54" fmla="*/ 44 w 79"/>
              <a:gd name="T55" fmla="*/ 79 h 79"/>
              <a:gd name="T56" fmla="*/ 38 w 79"/>
              <a:gd name="T57" fmla="*/ 79 h 79"/>
              <a:gd name="T58" fmla="*/ 12 w 79"/>
              <a:gd name="T59" fmla="*/ 14 h 79"/>
              <a:gd name="T60" fmla="*/ 12 w 79"/>
              <a:gd name="T61" fmla="*/ 10 h 79"/>
              <a:gd name="T62" fmla="*/ 10 w 79"/>
              <a:gd name="T63" fmla="*/ 8 h 79"/>
              <a:gd name="T64" fmla="*/ 8 w 79"/>
              <a:gd name="T65" fmla="*/ 6 h 79"/>
              <a:gd name="T66" fmla="*/ 6 w 79"/>
              <a:gd name="T67" fmla="*/ 4 h 79"/>
              <a:gd name="T68" fmla="*/ 2 w 79"/>
              <a:gd name="T69" fmla="*/ 2 h 79"/>
              <a:gd name="T70" fmla="*/ 0 w 79"/>
              <a:gd name="T71" fmla="*/ 2 h 79"/>
              <a:gd name="T72" fmla="*/ 0 w 79"/>
              <a:gd name="T73" fmla="*/ 0 h 79"/>
              <a:gd name="T74" fmla="*/ 0 w 79"/>
              <a:gd name="T75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9" h="79">
                <a:moveTo>
                  <a:pt x="0" y="0"/>
                </a:moveTo>
                <a:lnTo>
                  <a:pt x="36" y="0"/>
                </a:lnTo>
                <a:lnTo>
                  <a:pt x="36" y="2"/>
                </a:lnTo>
                <a:lnTo>
                  <a:pt x="34" y="2"/>
                </a:lnTo>
                <a:lnTo>
                  <a:pt x="32" y="2"/>
                </a:lnTo>
                <a:lnTo>
                  <a:pt x="30" y="4"/>
                </a:lnTo>
                <a:lnTo>
                  <a:pt x="28" y="6"/>
                </a:lnTo>
                <a:lnTo>
                  <a:pt x="28" y="8"/>
                </a:lnTo>
                <a:lnTo>
                  <a:pt x="28" y="12"/>
                </a:lnTo>
                <a:lnTo>
                  <a:pt x="30" y="14"/>
                </a:lnTo>
                <a:lnTo>
                  <a:pt x="46" y="59"/>
                </a:lnTo>
                <a:lnTo>
                  <a:pt x="63" y="14"/>
                </a:lnTo>
                <a:lnTo>
                  <a:pt x="63" y="10"/>
                </a:lnTo>
                <a:lnTo>
                  <a:pt x="65" y="6"/>
                </a:lnTo>
                <a:lnTo>
                  <a:pt x="65" y="6"/>
                </a:lnTo>
                <a:lnTo>
                  <a:pt x="63" y="4"/>
                </a:lnTo>
                <a:lnTo>
                  <a:pt x="63" y="4"/>
                </a:lnTo>
                <a:lnTo>
                  <a:pt x="61" y="2"/>
                </a:lnTo>
                <a:lnTo>
                  <a:pt x="59" y="2"/>
                </a:lnTo>
                <a:lnTo>
                  <a:pt x="55" y="2"/>
                </a:lnTo>
                <a:lnTo>
                  <a:pt x="55" y="0"/>
                </a:lnTo>
                <a:lnTo>
                  <a:pt x="79" y="0"/>
                </a:lnTo>
                <a:lnTo>
                  <a:pt x="79" y="2"/>
                </a:lnTo>
                <a:lnTo>
                  <a:pt x="77" y="2"/>
                </a:lnTo>
                <a:lnTo>
                  <a:pt x="73" y="4"/>
                </a:lnTo>
                <a:lnTo>
                  <a:pt x="71" y="8"/>
                </a:lnTo>
                <a:lnTo>
                  <a:pt x="69" y="14"/>
                </a:lnTo>
                <a:lnTo>
                  <a:pt x="44" y="79"/>
                </a:lnTo>
                <a:lnTo>
                  <a:pt x="38" y="79"/>
                </a:lnTo>
                <a:lnTo>
                  <a:pt x="12" y="14"/>
                </a:lnTo>
                <a:lnTo>
                  <a:pt x="12" y="10"/>
                </a:lnTo>
                <a:lnTo>
                  <a:pt x="10" y="8"/>
                </a:lnTo>
                <a:lnTo>
                  <a:pt x="8" y="6"/>
                </a:lnTo>
                <a:lnTo>
                  <a:pt x="6" y="4"/>
                </a:lnTo>
                <a:lnTo>
                  <a:pt x="2" y="2"/>
                </a:lnTo>
                <a:lnTo>
                  <a:pt x="0" y="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35" name="Freeform 19"/>
          <p:cNvSpPr>
            <a:spLocks noEditPoints="1"/>
          </p:cNvSpPr>
          <p:nvPr/>
        </p:nvSpPr>
        <p:spPr bwMode="auto">
          <a:xfrm>
            <a:off x="5876925" y="6351588"/>
            <a:ext cx="103188" cy="125412"/>
          </a:xfrm>
          <a:custGeom>
            <a:avLst/>
            <a:gdLst>
              <a:gd name="T0" fmla="*/ 26 w 65"/>
              <a:gd name="T1" fmla="*/ 2 h 79"/>
              <a:gd name="T2" fmla="*/ 52 w 65"/>
              <a:gd name="T3" fmla="*/ 4 h 79"/>
              <a:gd name="T4" fmla="*/ 32 w 65"/>
              <a:gd name="T5" fmla="*/ 4 h 79"/>
              <a:gd name="T6" fmla="*/ 36 w 65"/>
              <a:gd name="T7" fmla="*/ 4 h 79"/>
              <a:gd name="T8" fmla="*/ 36 w 65"/>
              <a:gd name="T9" fmla="*/ 4 h 79"/>
              <a:gd name="T10" fmla="*/ 16 w 65"/>
              <a:gd name="T11" fmla="*/ 8 h 79"/>
              <a:gd name="T12" fmla="*/ 58 w 65"/>
              <a:gd name="T13" fmla="*/ 8 h 79"/>
              <a:gd name="T14" fmla="*/ 24 w 65"/>
              <a:gd name="T15" fmla="*/ 8 h 79"/>
              <a:gd name="T16" fmla="*/ 42 w 65"/>
              <a:gd name="T17" fmla="*/ 8 h 79"/>
              <a:gd name="T18" fmla="*/ 42 w 65"/>
              <a:gd name="T19" fmla="*/ 8 h 79"/>
              <a:gd name="T20" fmla="*/ 10 w 65"/>
              <a:gd name="T21" fmla="*/ 12 h 79"/>
              <a:gd name="T22" fmla="*/ 62 w 65"/>
              <a:gd name="T23" fmla="*/ 12 h 79"/>
              <a:gd name="T24" fmla="*/ 18 w 65"/>
              <a:gd name="T25" fmla="*/ 12 h 79"/>
              <a:gd name="T26" fmla="*/ 46 w 65"/>
              <a:gd name="T27" fmla="*/ 12 h 79"/>
              <a:gd name="T28" fmla="*/ 46 w 65"/>
              <a:gd name="T29" fmla="*/ 12 h 79"/>
              <a:gd name="T30" fmla="*/ 8 w 65"/>
              <a:gd name="T31" fmla="*/ 16 h 79"/>
              <a:gd name="T32" fmla="*/ 63 w 65"/>
              <a:gd name="T33" fmla="*/ 16 h 79"/>
              <a:gd name="T34" fmla="*/ 16 w 65"/>
              <a:gd name="T35" fmla="*/ 16 h 79"/>
              <a:gd name="T36" fmla="*/ 46 w 65"/>
              <a:gd name="T37" fmla="*/ 16 h 79"/>
              <a:gd name="T38" fmla="*/ 46 w 65"/>
              <a:gd name="T39" fmla="*/ 16 h 79"/>
              <a:gd name="T40" fmla="*/ 6 w 65"/>
              <a:gd name="T41" fmla="*/ 20 h 79"/>
              <a:gd name="T42" fmla="*/ 63 w 65"/>
              <a:gd name="T43" fmla="*/ 20 h 79"/>
              <a:gd name="T44" fmla="*/ 14 w 65"/>
              <a:gd name="T45" fmla="*/ 20 h 79"/>
              <a:gd name="T46" fmla="*/ 48 w 65"/>
              <a:gd name="T47" fmla="*/ 20 h 79"/>
              <a:gd name="T48" fmla="*/ 48 w 65"/>
              <a:gd name="T49" fmla="*/ 20 h 79"/>
              <a:gd name="T50" fmla="*/ 4 w 65"/>
              <a:gd name="T51" fmla="*/ 24 h 79"/>
              <a:gd name="T52" fmla="*/ 65 w 65"/>
              <a:gd name="T53" fmla="*/ 24 h 79"/>
              <a:gd name="T54" fmla="*/ 65 w 65"/>
              <a:gd name="T55" fmla="*/ 24 h 79"/>
              <a:gd name="T56" fmla="*/ 2 w 65"/>
              <a:gd name="T57" fmla="*/ 30 h 79"/>
              <a:gd name="T58" fmla="*/ 2 w 65"/>
              <a:gd name="T59" fmla="*/ 30 h 79"/>
              <a:gd name="T60" fmla="*/ 0 w 65"/>
              <a:gd name="T61" fmla="*/ 42 h 79"/>
              <a:gd name="T62" fmla="*/ 16 w 65"/>
              <a:gd name="T63" fmla="*/ 49 h 79"/>
              <a:gd name="T64" fmla="*/ 16 w 65"/>
              <a:gd name="T65" fmla="*/ 49 h 79"/>
              <a:gd name="T66" fmla="*/ 63 w 65"/>
              <a:gd name="T67" fmla="*/ 49 h 79"/>
              <a:gd name="T68" fmla="*/ 63 w 65"/>
              <a:gd name="T69" fmla="*/ 49 h 79"/>
              <a:gd name="T70" fmla="*/ 2 w 65"/>
              <a:gd name="T71" fmla="*/ 53 h 79"/>
              <a:gd name="T72" fmla="*/ 65 w 65"/>
              <a:gd name="T73" fmla="*/ 53 h 79"/>
              <a:gd name="T74" fmla="*/ 20 w 65"/>
              <a:gd name="T75" fmla="*/ 53 h 79"/>
              <a:gd name="T76" fmla="*/ 62 w 65"/>
              <a:gd name="T77" fmla="*/ 53 h 79"/>
              <a:gd name="T78" fmla="*/ 62 w 65"/>
              <a:gd name="T79" fmla="*/ 53 h 79"/>
              <a:gd name="T80" fmla="*/ 4 w 65"/>
              <a:gd name="T81" fmla="*/ 57 h 79"/>
              <a:gd name="T82" fmla="*/ 65 w 65"/>
              <a:gd name="T83" fmla="*/ 57 h 79"/>
              <a:gd name="T84" fmla="*/ 22 w 65"/>
              <a:gd name="T85" fmla="*/ 57 h 79"/>
              <a:gd name="T86" fmla="*/ 60 w 65"/>
              <a:gd name="T87" fmla="*/ 57 h 79"/>
              <a:gd name="T88" fmla="*/ 60 w 65"/>
              <a:gd name="T89" fmla="*/ 57 h 79"/>
              <a:gd name="T90" fmla="*/ 4 w 65"/>
              <a:gd name="T91" fmla="*/ 61 h 79"/>
              <a:gd name="T92" fmla="*/ 63 w 65"/>
              <a:gd name="T93" fmla="*/ 61 h 79"/>
              <a:gd name="T94" fmla="*/ 28 w 65"/>
              <a:gd name="T95" fmla="*/ 61 h 79"/>
              <a:gd name="T96" fmla="*/ 56 w 65"/>
              <a:gd name="T97" fmla="*/ 61 h 79"/>
              <a:gd name="T98" fmla="*/ 56 w 65"/>
              <a:gd name="T99" fmla="*/ 61 h 79"/>
              <a:gd name="T100" fmla="*/ 6 w 65"/>
              <a:gd name="T101" fmla="*/ 65 h 79"/>
              <a:gd name="T102" fmla="*/ 62 w 65"/>
              <a:gd name="T103" fmla="*/ 65 h 79"/>
              <a:gd name="T104" fmla="*/ 34 w 65"/>
              <a:gd name="T105" fmla="*/ 65 h 79"/>
              <a:gd name="T106" fmla="*/ 48 w 65"/>
              <a:gd name="T107" fmla="*/ 65 h 79"/>
              <a:gd name="T108" fmla="*/ 48 w 65"/>
              <a:gd name="T109" fmla="*/ 65 h 79"/>
              <a:gd name="T110" fmla="*/ 10 w 65"/>
              <a:gd name="T111" fmla="*/ 69 h 79"/>
              <a:gd name="T112" fmla="*/ 58 w 65"/>
              <a:gd name="T113" fmla="*/ 71 h 79"/>
              <a:gd name="T114" fmla="*/ 56 w 65"/>
              <a:gd name="T115" fmla="*/ 71 h 79"/>
              <a:gd name="T116" fmla="*/ 16 w 65"/>
              <a:gd name="T117" fmla="*/ 73 h 79"/>
              <a:gd name="T118" fmla="*/ 16 w 65"/>
              <a:gd name="T119" fmla="*/ 73 h 79"/>
              <a:gd name="T120" fmla="*/ 18 w 65"/>
              <a:gd name="T121" fmla="*/ 77 h 79"/>
              <a:gd name="T122" fmla="*/ 50 w 65"/>
              <a:gd name="T123" fmla="*/ 7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" h="79">
                <a:moveTo>
                  <a:pt x="26" y="0"/>
                </a:moveTo>
                <a:lnTo>
                  <a:pt x="44" y="0"/>
                </a:lnTo>
                <a:lnTo>
                  <a:pt x="44" y="2"/>
                </a:lnTo>
                <a:lnTo>
                  <a:pt x="26" y="2"/>
                </a:lnTo>
                <a:lnTo>
                  <a:pt x="26" y="0"/>
                </a:lnTo>
                <a:close/>
                <a:moveTo>
                  <a:pt x="22" y="2"/>
                </a:moveTo>
                <a:lnTo>
                  <a:pt x="52" y="2"/>
                </a:lnTo>
                <a:lnTo>
                  <a:pt x="52" y="4"/>
                </a:lnTo>
                <a:lnTo>
                  <a:pt x="22" y="4"/>
                </a:lnTo>
                <a:lnTo>
                  <a:pt x="22" y="2"/>
                </a:lnTo>
                <a:close/>
                <a:moveTo>
                  <a:pt x="18" y="4"/>
                </a:moveTo>
                <a:lnTo>
                  <a:pt x="32" y="4"/>
                </a:lnTo>
                <a:lnTo>
                  <a:pt x="32" y="6"/>
                </a:lnTo>
                <a:lnTo>
                  <a:pt x="18" y="6"/>
                </a:lnTo>
                <a:lnTo>
                  <a:pt x="18" y="4"/>
                </a:lnTo>
                <a:close/>
                <a:moveTo>
                  <a:pt x="36" y="4"/>
                </a:moveTo>
                <a:lnTo>
                  <a:pt x="56" y="4"/>
                </a:lnTo>
                <a:lnTo>
                  <a:pt x="56" y="6"/>
                </a:lnTo>
                <a:lnTo>
                  <a:pt x="36" y="6"/>
                </a:lnTo>
                <a:lnTo>
                  <a:pt x="36" y="4"/>
                </a:lnTo>
                <a:close/>
                <a:moveTo>
                  <a:pt x="16" y="6"/>
                </a:moveTo>
                <a:lnTo>
                  <a:pt x="26" y="6"/>
                </a:lnTo>
                <a:lnTo>
                  <a:pt x="26" y="8"/>
                </a:lnTo>
                <a:lnTo>
                  <a:pt x="16" y="8"/>
                </a:lnTo>
                <a:lnTo>
                  <a:pt x="16" y="6"/>
                </a:lnTo>
                <a:close/>
                <a:moveTo>
                  <a:pt x="40" y="6"/>
                </a:moveTo>
                <a:lnTo>
                  <a:pt x="58" y="6"/>
                </a:lnTo>
                <a:lnTo>
                  <a:pt x="58" y="8"/>
                </a:lnTo>
                <a:lnTo>
                  <a:pt x="40" y="8"/>
                </a:lnTo>
                <a:lnTo>
                  <a:pt x="40" y="6"/>
                </a:lnTo>
                <a:close/>
                <a:moveTo>
                  <a:pt x="14" y="8"/>
                </a:moveTo>
                <a:lnTo>
                  <a:pt x="24" y="8"/>
                </a:lnTo>
                <a:lnTo>
                  <a:pt x="24" y="10"/>
                </a:lnTo>
                <a:lnTo>
                  <a:pt x="14" y="10"/>
                </a:lnTo>
                <a:lnTo>
                  <a:pt x="14" y="8"/>
                </a:lnTo>
                <a:close/>
                <a:moveTo>
                  <a:pt x="42" y="8"/>
                </a:moveTo>
                <a:lnTo>
                  <a:pt x="60" y="8"/>
                </a:lnTo>
                <a:lnTo>
                  <a:pt x="60" y="10"/>
                </a:lnTo>
                <a:lnTo>
                  <a:pt x="42" y="10"/>
                </a:lnTo>
                <a:lnTo>
                  <a:pt x="42" y="8"/>
                </a:lnTo>
                <a:close/>
                <a:moveTo>
                  <a:pt x="10" y="10"/>
                </a:moveTo>
                <a:lnTo>
                  <a:pt x="20" y="10"/>
                </a:lnTo>
                <a:lnTo>
                  <a:pt x="20" y="12"/>
                </a:lnTo>
                <a:lnTo>
                  <a:pt x="10" y="12"/>
                </a:lnTo>
                <a:lnTo>
                  <a:pt x="10" y="10"/>
                </a:lnTo>
                <a:close/>
                <a:moveTo>
                  <a:pt x="44" y="10"/>
                </a:moveTo>
                <a:lnTo>
                  <a:pt x="62" y="10"/>
                </a:lnTo>
                <a:lnTo>
                  <a:pt x="62" y="12"/>
                </a:lnTo>
                <a:lnTo>
                  <a:pt x="44" y="12"/>
                </a:lnTo>
                <a:lnTo>
                  <a:pt x="44" y="10"/>
                </a:lnTo>
                <a:close/>
                <a:moveTo>
                  <a:pt x="10" y="12"/>
                </a:moveTo>
                <a:lnTo>
                  <a:pt x="18" y="12"/>
                </a:lnTo>
                <a:lnTo>
                  <a:pt x="18" y="14"/>
                </a:lnTo>
                <a:lnTo>
                  <a:pt x="10" y="14"/>
                </a:lnTo>
                <a:lnTo>
                  <a:pt x="10" y="12"/>
                </a:lnTo>
                <a:close/>
                <a:moveTo>
                  <a:pt x="46" y="12"/>
                </a:moveTo>
                <a:lnTo>
                  <a:pt x="62" y="12"/>
                </a:lnTo>
                <a:lnTo>
                  <a:pt x="62" y="14"/>
                </a:lnTo>
                <a:lnTo>
                  <a:pt x="46" y="14"/>
                </a:lnTo>
                <a:lnTo>
                  <a:pt x="46" y="12"/>
                </a:lnTo>
                <a:close/>
                <a:moveTo>
                  <a:pt x="8" y="14"/>
                </a:moveTo>
                <a:lnTo>
                  <a:pt x="16" y="14"/>
                </a:lnTo>
                <a:lnTo>
                  <a:pt x="16" y="16"/>
                </a:lnTo>
                <a:lnTo>
                  <a:pt x="8" y="16"/>
                </a:lnTo>
                <a:lnTo>
                  <a:pt x="8" y="14"/>
                </a:lnTo>
                <a:close/>
                <a:moveTo>
                  <a:pt x="46" y="14"/>
                </a:moveTo>
                <a:lnTo>
                  <a:pt x="63" y="14"/>
                </a:lnTo>
                <a:lnTo>
                  <a:pt x="63" y="16"/>
                </a:lnTo>
                <a:lnTo>
                  <a:pt x="46" y="16"/>
                </a:lnTo>
                <a:lnTo>
                  <a:pt x="46" y="14"/>
                </a:lnTo>
                <a:close/>
                <a:moveTo>
                  <a:pt x="6" y="16"/>
                </a:moveTo>
                <a:lnTo>
                  <a:pt x="16" y="16"/>
                </a:lnTo>
                <a:lnTo>
                  <a:pt x="16" y="18"/>
                </a:lnTo>
                <a:lnTo>
                  <a:pt x="6" y="18"/>
                </a:lnTo>
                <a:lnTo>
                  <a:pt x="6" y="16"/>
                </a:lnTo>
                <a:close/>
                <a:moveTo>
                  <a:pt x="46" y="16"/>
                </a:moveTo>
                <a:lnTo>
                  <a:pt x="63" y="16"/>
                </a:lnTo>
                <a:lnTo>
                  <a:pt x="63" y="18"/>
                </a:lnTo>
                <a:lnTo>
                  <a:pt x="46" y="18"/>
                </a:lnTo>
                <a:lnTo>
                  <a:pt x="46" y="16"/>
                </a:lnTo>
                <a:close/>
                <a:moveTo>
                  <a:pt x="6" y="18"/>
                </a:moveTo>
                <a:lnTo>
                  <a:pt x="14" y="18"/>
                </a:lnTo>
                <a:lnTo>
                  <a:pt x="14" y="20"/>
                </a:lnTo>
                <a:lnTo>
                  <a:pt x="6" y="20"/>
                </a:lnTo>
                <a:lnTo>
                  <a:pt x="6" y="18"/>
                </a:lnTo>
                <a:close/>
                <a:moveTo>
                  <a:pt x="46" y="18"/>
                </a:moveTo>
                <a:lnTo>
                  <a:pt x="63" y="18"/>
                </a:lnTo>
                <a:lnTo>
                  <a:pt x="63" y="20"/>
                </a:lnTo>
                <a:lnTo>
                  <a:pt x="46" y="20"/>
                </a:lnTo>
                <a:lnTo>
                  <a:pt x="46" y="18"/>
                </a:lnTo>
                <a:close/>
                <a:moveTo>
                  <a:pt x="6" y="20"/>
                </a:moveTo>
                <a:lnTo>
                  <a:pt x="14" y="20"/>
                </a:lnTo>
                <a:lnTo>
                  <a:pt x="14" y="22"/>
                </a:lnTo>
                <a:lnTo>
                  <a:pt x="6" y="22"/>
                </a:lnTo>
                <a:lnTo>
                  <a:pt x="6" y="20"/>
                </a:lnTo>
                <a:close/>
                <a:moveTo>
                  <a:pt x="48" y="20"/>
                </a:moveTo>
                <a:lnTo>
                  <a:pt x="63" y="20"/>
                </a:lnTo>
                <a:lnTo>
                  <a:pt x="63" y="22"/>
                </a:lnTo>
                <a:lnTo>
                  <a:pt x="48" y="22"/>
                </a:lnTo>
                <a:lnTo>
                  <a:pt x="48" y="20"/>
                </a:lnTo>
                <a:close/>
                <a:moveTo>
                  <a:pt x="4" y="22"/>
                </a:moveTo>
                <a:lnTo>
                  <a:pt x="14" y="22"/>
                </a:lnTo>
                <a:lnTo>
                  <a:pt x="14" y="24"/>
                </a:lnTo>
                <a:lnTo>
                  <a:pt x="4" y="24"/>
                </a:lnTo>
                <a:lnTo>
                  <a:pt x="4" y="22"/>
                </a:lnTo>
                <a:close/>
                <a:moveTo>
                  <a:pt x="48" y="22"/>
                </a:moveTo>
                <a:lnTo>
                  <a:pt x="65" y="22"/>
                </a:lnTo>
                <a:lnTo>
                  <a:pt x="65" y="24"/>
                </a:lnTo>
                <a:lnTo>
                  <a:pt x="48" y="24"/>
                </a:lnTo>
                <a:lnTo>
                  <a:pt x="48" y="22"/>
                </a:lnTo>
                <a:close/>
                <a:moveTo>
                  <a:pt x="4" y="24"/>
                </a:moveTo>
                <a:lnTo>
                  <a:pt x="65" y="24"/>
                </a:lnTo>
                <a:lnTo>
                  <a:pt x="65" y="30"/>
                </a:lnTo>
                <a:lnTo>
                  <a:pt x="4" y="30"/>
                </a:lnTo>
                <a:lnTo>
                  <a:pt x="4" y="24"/>
                </a:lnTo>
                <a:close/>
                <a:moveTo>
                  <a:pt x="2" y="30"/>
                </a:moveTo>
                <a:lnTo>
                  <a:pt x="14" y="30"/>
                </a:lnTo>
                <a:lnTo>
                  <a:pt x="14" y="40"/>
                </a:lnTo>
                <a:lnTo>
                  <a:pt x="2" y="40"/>
                </a:lnTo>
                <a:lnTo>
                  <a:pt x="2" y="30"/>
                </a:lnTo>
                <a:close/>
                <a:moveTo>
                  <a:pt x="0" y="40"/>
                </a:moveTo>
                <a:lnTo>
                  <a:pt x="14" y="40"/>
                </a:lnTo>
                <a:lnTo>
                  <a:pt x="14" y="42"/>
                </a:lnTo>
                <a:lnTo>
                  <a:pt x="0" y="42"/>
                </a:lnTo>
                <a:lnTo>
                  <a:pt x="0" y="40"/>
                </a:lnTo>
                <a:close/>
                <a:moveTo>
                  <a:pt x="2" y="42"/>
                </a:moveTo>
                <a:lnTo>
                  <a:pt x="16" y="42"/>
                </a:lnTo>
                <a:lnTo>
                  <a:pt x="16" y="49"/>
                </a:lnTo>
                <a:lnTo>
                  <a:pt x="2" y="49"/>
                </a:lnTo>
                <a:lnTo>
                  <a:pt x="2" y="42"/>
                </a:lnTo>
                <a:close/>
                <a:moveTo>
                  <a:pt x="2" y="49"/>
                </a:moveTo>
                <a:lnTo>
                  <a:pt x="16" y="49"/>
                </a:lnTo>
                <a:lnTo>
                  <a:pt x="16" y="51"/>
                </a:lnTo>
                <a:lnTo>
                  <a:pt x="2" y="51"/>
                </a:lnTo>
                <a:lnTo>
                  <a:pt x="2" y="49"/>
                </a:lnTo>
                <a:close/>
                <a:moveTo>
                  <a:pt x="63" y="49"/>
                </a:moveTo>
                <a:lnTo>
                  <a:pt x="65" y="49"/>
                </a:lnTo>
                <a:lnTo>
                  <a:pt x="65" y="51"/>
                </a:lnTo>
                <a:lnTo>
                  <a:pt x="63" y="51"/>
                </a:lnTo>
                <a:lnTo>
                  <a:pt x="63" y="49"/>
                </a:lnTo>
                <a:close/>
                <a:moveTo>
                  <a:pt x="2" y="51"/>
                </a:moveTo>
                <a:lnTo>
                  <a:pt x="18" y="51"/>
                </a:lnTo>
                <a:lnTo>
                  <a:pt x="18" y="53"/>
                </a:lnTo>
                <a:lnTo>
                  <a:pt x="2" y="53"/>
                </a:lnTo>
                <a:lnTo>
                  <a:pt x="2" y="51"/>
                </a:lnTo>
                <a:close/>
                <a:moveTo>
                  <a:pt x="63" y="51"/>
                </a:moveTo>
                <a:lnTo>
                  <a:pt x="65" y="51"/>
                </a:lnTo>
                <a:lnTo>
                  <a:pt x="65" y="53"/>
                </a:lnTo>
                <a:lnTo>
                  <a:pt x="63" y="53"/>
                </a:lnTo>
                <a:lnTo>
                  <a:pt x="63" y="51"/>
                </a:lnTo>
                <a:close/>
                <a:moveTo>
                  <a:pt x="2" y="53"/>
                </a:moveTo>
                <a:lnTo>
                  <a:pt x="20" y="53"/>
                </a:lnTo>
                <a:lnTo>
                  <a:pt x="20" y="55"/>
                </a:lnTo>
                <a:lnTo>
                  <a:pt x="2" y="55"/>
                </a:lnTo>
                <a:lnTo>
                  <a:pt x="2" y="53"/>
                </a:lnTo>
                <a:close/>
                <a:moveTo>
                  <a:pt x="62" y="53"/>
                </a:moveTo>
                <a:lnTo>
                  <a:pt x="65" y="53"/>
                </a:lnTo>
                <a:lnTo>
                  <a:pt x="65" y="55"/>
                </a:lnTo>
                <a:lnTo>
                  <a:pt x="62" y="55"/>
                </a:lnTo>
                <a:lnTo>
                  <a:pt x="62" y="53"/>
                </a:lnTo>
                <a:close/>
                <a:moveTo>
                  <a:pt x="4" y="55"/>
                </a:moveTo>
                <a:lnTo>
                  <a:pt x="22" y="55"/>
                </a:lnTo>
                <a:lnTo>
                  <a:pt x="22" y="57"/>
                </a:lnTo>
                <a:lnTo>
                  <a:pt x="4" y="57"/>
                </a:lnTo>
                <a:lnTo>
                  <a:pt x="4" y="55"/>
                </a:lnTo>
                <a:close/>
                <a:moveTo>
                  <a:pt x="60" y="55"/>
                </a:moveTo>
                <a:lnTo>
                  <a:pt x="65" y="55"/>
                </a:lnTo>
                <a:lnTo>
                  <a:pt x="65" y="57"/>
                </a:lnTo>
                <a:lnTo>
                  <a:pt x="60" y="57"/>
                </a:lnTo>
                <a:lnTo>
                  <a:pt x="60" y="55"/>
                </a:lnTo>
                <a:close/>
                <a:moveTo>
                  <a:pt x="4" y="57"/>
                </a:moveTo>
                <a:lnTo>
                  <a:pt x="22" y="57"/>
                </a:lnTo>
                <a:lnTo>
                  <a:pt x="22" y="59"/>
                </a:lnTo>
                <a:lnTo>
                  <a:pt x="4" y="59"/>
                </a:lnTo>
                <a:lnTo>
                  <a:pt x="4" y="57"/>
                </a:lnTo>
                <a:close/>
                <a:moveTo>
                  <a:pt x="60" y="57"/>
                </a:moveTo>
                <a:lnTo>
                  <a:pt x="63" y="57"/>
                </a:lnTo>
                <a:lnTo>
                  <a:pt x="63" y="59"/>
                </a:lnTo>
                <a:lnTo>
                  <a:pt x="60" y="59"/>
                </a:lnTo>
                <a:lnTo>
                  <a:pt x="60" y="57"/>
                </a:lnTo>
                <a:close/>
                <a:moveTo>
                  <a:pt x="4" y="59"/>
                </a:moveTo>
                <a:lnTo>
                  <a:pt x="26" y="59"/>
                </a:lnTo>
                <a:lnTo>
                  <a:pt x="26" y="61"/>
                </a:lnTo>
                <a:lnTo>
                  <a:pt x="4" y="61"/>
                </a:lnTo>
                <a:lnTo>
                  <a:pt x="4" y="59"/>
                </a:lnTo>
                <a:close/>
                <a:moveTo>
                  <a:pt x="58" y="59"/>
                </a:moveTo>
                <a:lnTo>
                  <a:pt x="63" y="59"/>
                </a:lnTo>
                <a:lnTo>
                  <a:pt x="63" y="61"/>
                </a:lnTo>
                <a:lnTo>
                  <a:pt x="58" y="61"/>
                </a:lnTo>
                <a:lnTo>
                  <a:pt x="58" y="59"/>
                </a:lnTo>
                <a:close/>
                <a:moveTo>
                  <a:pt x="4" y="61"/>
                </a:moveTo>
                <a:lnTo>
                  <a:pt x="28" y="61"/>
                </a:lnTo>
                <a:lnTo>
                  <a:pt x="28" y="63"/>
                </a:lnTo>
                <a:lnTo>
                  <a:pt x="4" y="63"/>
                </a:lnTo>
                <a:lnTo>
                  <a:pt x="4" y="61"/>
                </a:lnTo>
                <a:close/>
                <a:moveTo>
                  <a:pt x="56" y="61"/>
                </a:moveTo>
                <a:lnTo>
                  <a:pt x="62" y="61"/>
                </a:lnTo>
                <a:lnTo>
                  <a:pt x="62" y="63"/>
                </a:lnTo>
                <a:lnTo>
                  <a:pt x="56" y="63"/>
                </a:lnTo>
                <a:lnTo>
                  <a:pt x="56" y="61"/>
                </a:lnTo>
                <a:close/>
                <a:moveTo>
                  <a:pt x="6" y="63"/>
                </a:moveTo>
                <a:lnTo>
                  <a:pt x="32" y="63"/>
                </a:lnTo>
                <a:lnTo>
                  <a:pt x="32" y="65"/>
                </a:lnTo>
                <a:lnTo>
                  <a:pt x="6" y="65"/>
                </a:lnTo>
                <a:lnTo>
                  <a:pt x="6" y="63"/>
                </a:lnTo>
                <a:close/>
                <a:moveTo>
                  <a:pt x="54" y="63"/>
                </a:moveTo>
                <a:lnTo>
                  <a:pt x="62" y="63"/>
                </a:lnTo>
                <a:lnTo>
                  <a:pt x="62" y="65"/>
                </a:lnTo>
                <a:lnTo>
                  <a:pt x="54" y="65"/>
                </a:lnTo>
                <a:lnTo>
                  <a:pt x="54" y="63"/>
                </a:lnTo>
                <a:close/>
                <a:moveTo>
                  <a:pt x="8" y="65"/>
                </a:moveTo>
                <a:lnTo>
                  <a:pt x="34" y="65"/>
                </a:lnTo>
                <a:lnTo>
                  <a:pt x="34" y="67"/>
                </a:lnTo>
                <a:lnTo>
                  <a:pt x="8" y="67"/>
                </a:lnTo>
                <a:lnTo>
                  <a:pt x="8" y="65"/>
                </a:lnTo>
                <a:close/>
                <a:moveTo>
                  <a:pt x="48" y="65"/>
                </a:moveTo>
                <a:lnTo>
                  <a:pt x="60" y="65"/>
                </a:lnTo>
                <a:lnTo>
                  <a:pt x="60" y="67"/>
                </a:lnTo>
                <a:lnTo>
                  <a:pt x="48" y="67"/>
                </a:lnTo>
                <a:lnTo>
                  <a:pt x="48" y="65"/>
                </a:lnTo>
                <a:close/>
                <a:moveTo>
                  <a:pt x="10" y="67"/>
                </a:moveTo>
                <a:lnTo>
                  <a:pt x="60" y="67"/>
                </a:lnTo>
                <a:lnTo>
                  <a:pt x="60" y="69"/>
                </a:lnTo>
                <a:lnTo>
                  <a:pt x="10" y="69"/>
                </a:lnTo>
                <a:lnTo>
                  <a:pt x="10" y="67"/>
                </a:lnTo>
                <a:close/>
                <a:moveTo>
                  <a:pt x="10" y="69"/>
                </a:moveTo>
                <a:lnTo>
                  <a:pt x="58" y="69"/>
                </a:lnTo>
                <a:lnTo>
                  <a:pt x="58" y="71"/>
                </a:lnTo>
                <a:lnTo>
                  <a:pt x="10" y="71"/>
                </a:lnTo>
                <a:lnTo>
                  <a:pt x="10" y="69"/>
                </a:lnTo>
                <a:close/>
                <a:moveTo>
                  <a:pt x="14" y="71"/>
                </a:moveTo>
                <a:lnTo>
                  <a:pt x="56" y="71"/>
                </a:lnTo>
                <a:lnTo>
                  <a:pt x="56" y="73"/>
                </a:lnTo>
                <a:lnTo>
                  <a:pt x="14" y="73"/>
                </a:lnTo>
                <a:lnTo>
                  <a:pt x="14" y="71"/>
                </a:lnTo>
                <a:close/>
                <a:moveTo>
                  <a:pt x="16" y="73"/>
                </a:moveTo>
                <a:lnTo>
                  <a:pt x="54" y="73"/>
                </a:lnTo>
                <a:lnTo>
                  <a:pt x="54" y="75"/>
                </a:lnTo>
                <a:lnTo>
                  <a:pt x="16" y="75"/>
                </a:lnTo>
                <a:lnTo>
                  <a:pt x="16" y="73"/>
                </a:lnTo>
                <a:close/>
                <a:moveTo>
                  <a:pt x="18" y="75"/>
                </a:moveTo>
                <a:lnTo>
                  <a:pt x="52" y="75"/>
                </a:lnTo>
                <a:lnTo>
                  <a:pt x="52" y="77"/>
                </a:lnTo>
                <a:lnTo>
                  <a:pt x="18" y="77"/>
                </a:lnTo>
                <a:lnTo>
                  <a:pt x="18" y="75"/>
                </a:lnTo>
                <a:close/>
                <a:moveTo>
                  <a:pt x="22" y="77"/>
                </a:moveTo>
                <a:lnTo>
                  <a:pt x="50" y="77"/>
                </a:lnTo>
                <a:lnTo>
                  <a:pt x="50" y="79"/>
                </a:lnTo>
                <a:lnTo>
                  <a:pt x="22" y="79"/>
                </a:lnTo>
                <a:lnTo>
                  <a:pt x="22" y="7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36" name="Freeform 20"/>
          <p:cNvSpPr>
            <a:spLocks noEditPoints="1"/>
          </p:cNvSpPr>
          <p:nvPr/>
        </p:nvSpPr>
        <p:spPr bwMode="auto">
          <a:xfrm>
            <a:off x="6062663" y="6289675"/>
            <a:ext cx="182562" cy="187325"/>
          </a:xfrm>
          <a:custGeom>
            <a:avLst/>
            <a:gdLst>
              <a:gd name="T0" fmla="*/ 83 w 115"/>
              <a:gd name="T1" fmla="*/ 118 h 118"/>
              <a:gd name="T2" fmla="*/ 40 w 115"/>
              <a:gd name="T3" fmla="*/ 63 h 118"/>
              <a:gd name="T4" fmla="*/ 36 w 115"/>
              <a:gd name="T5" fmla="*/ 63 h 118"/>
              <a:gd name="T6" fmla="*/ 34 w 115"/>
              <a:gd name="T7" fmla="*/ 63 h 118"/>
              <a:gd name="T8" fmla="*/ 32 w 115"/>
              <a:gd name="T9" fmla="*/ 98 h 118"/>
              <a:gd name="T10" fmla="*/ 34 w 115"/>
              <a:gd name="T11" fmla="*/ 110 h 118"/>
              <a:gd name="T12" fmla="*/ 38 w 115"/>
              <a:gd name="T13" fmla="*/ 114 h 118"/>
              <a:gd name="T14" fmla="*/ 47 w 115"/>
              <a:gd name="T15" fmla="*/ 116 h 118"/>
              <a:gd name="T16" fmla="*/ 0 w 115"/>
              <a:gd name="T17" fmla="*/ 118 h 118"/>
              <a:gd name="T18" fmla="*/ 4 w 115"/>
              <a:gd name="T19" fmla="*/ 116 h 118"/>
              <a:gd name="T20" fmla="*/ 12 w 115"/>
              <a:gd name="T21" fmla="*/ 114 h 118"/>
              <a:gd name="T22" fmla="*/ 16 w 115"/>
              <a:gd name="T23" fmla="*/ 108 h 118"/>
              <a:gd name="T24" fmla="*/ 16 w 115"/>
              <a:gd name="T25" fmla="*/ 98 h 118"/>
              <a:gd name="T26" fmla="*/ 16 w 115"/>
              <a:gd name="T27" fmla="*/ 15 h 118"/>
              <a:gd name="T28" fmla="*/ 14 w 115"/>
              <a:gd name="T29" fmla="*/ 6 h 118"/>
              <a:gd name="T30" fmla="*/ 4 w 115"/>
              <a:gd name="T31" fmla="*/ 2 h 118"/>
              <a:gd name="T32" fmla="*/ 0 w 115"/>
              <a:gd name="T33" fmla="*/ 0 h 118"/>
              <a:gd name="T34" fmla="*/ 51 w 115"/>
              <a:gd name="T35" fmla="*/ 0 h 118"/>
              <a:gd name="T36" fmla="*/ 67 w 115"/>
              <a:gd name="T37" fmla="*/ 4 h 118"/>
              <a:gd name="T38" fmla="*/ 83 w 115"/>
              <a:gd name="T39" fmla="*/ 13 h 118"/>
              <a:gd name="T40" fmla="*/ 87 w 115"/>
              <a:gd name="T41" fmla="*/ 23 h 118"/>
              <a:gd name="T42" fmla="*/ 87 w 115"/>
              <a:gd name="T43" fmla="*/ 37 h 118"/>
              <a:gd name="T44" fmla="*/ 81 w 115"/>
              <a:gd name="T45" fmla="*/ 47 h 118"/>
              <a:gd name="T46" fmla="*/ 69 w 115"/>
              <a:gd name="T47" fmla="*/ 55 h 118"/>
              <a:gd name="T48" fmla="*/ 85 w 115"/>
              <a:gd name="T49" fmla="*/ 94 h 118"/>
              <a:gd name="T50" fmla="*/ 95 w 115"/>
              <a:gd name="T51" fmla="*/ 106 h 118"/>
              <a:gd name="T52" fmla="*/ 107 w 115"/>
              <a:gd name="T53" fmla="*/ 114 h 118"/>
              <a:gd name="T54" fmla="*/ 115 w 115"/>
              <a:gd name="T55" fmla="*/ 118 h 118"/>
              <a:gd name="T56" fmla="*/ 34 w 115"/>
              <a:gd name="T57" fmla="*/ 57 h 118"/>
              <a:gd name="T58" fmla="*/ 36 w 115"/>
              <a:gd name="T59" fmla="*/ 57 h 118"/>
              <a:gd name="T60" fmla="*/ 45 w 115"/>
              <a:gd name="T61" fmla="*/ 57 h 118"/>
              <a:gd name="T62" fmla="*/ 61 w 115"/>
              <a:gd name="T63" fmla="*/ 51 h 118"/>
              <a:gd name="T64" fmla="*/ 67 w 115"/>
              <a:gd name="T65" fmla="*/ 39 h 118"/>
              <a:gd name="T66" fmla="*/ 69 w 115"/>
              <a:gd name="T67" fmla="*/ 25 h 118"/>
              <a:gd name="T68" fmla="*/ 63 w 115"/>
              <a:gd name="T69" fmla="*/ 13 h 118"/>
              <a:gd name="T70" fmla="*/ 51 w 115"/>
              <a:gd name="T71" fmla="*/ 6 h 118"/>
              <a:gd name="T72" fmla="*/ 40 w 115"/>
              <a:gd name="T73" fmla="*/ 6 h 118"/>
              <a:gd name="T74" fmla="*/ 32 w 115"/>
              <a:gd name="T75" fmla="*/ 57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5" h="118">
                <a:moveTo>
                  <a:pt x="115" y="118"/>
                </a:moveTo>
                <a:lnTo>
                  <a:pt x="83" y="118"/>
                </a:lnTo>
                <a:lnTo>
                  <a:pt x="44" y="63"/>
                </a:lnTo>
                <a:lnTo>
                  <a:pt x="40" y="63"/>
                </a:lnTo>
                <a:lnTo>
                  <a:pt x="38" y="63"/>
                </a:lnTo>
                <a:lnTo>
                  <a:pt x="36" y="63"/>
                </a:lnTo>
                <a:lnTo>
                  <a:pt x="34" y="63"/>
                </a:lnTo>
                <a:lnTo>
                  <a:pt x="34" y="63"/>
                </a:lnTo>
                <a:lnTo>
                  <a:pt x="32" y="63"/>
                </a:lnTo>
                <a:lnTo>
                  <a:pt x="32" y="98"/>
                </a:lnTo>
                <a:lnTo>
                  <a:pt x="32" y="104"/>
                </a:lnTo>
                <a:lnTo>
                  <a:pt x="34" y="110"/>
                </a:lnTo>
                <a:lnTo>
                  <a:pt x="34" y="112"/>
                </a:lnTo>
                <a:lnTo>
                  <a:pt x="38" y="114"/>
                </a:lnTo>
                <a:lnTo>
                  <a:pt x="44" y="116"/>
                </a:lnTo>
                <a:lnTo>
                  <a:pt x="47" y="116"/>
                </a:lnTo>
                <a:lnTo>
                  <a:pt x="47" y="118"/>
                </a:lnTo>
                <a:lnTo>
                  <a:pt x="0" y="118"/>
                </a:lnTo>
                <a:lnTo>
                  <a:pt x="0" y="116"/>
                </a:lnTo>
                <a:lnTo>
                  <a:pt x="4" y="116"/>
                </a:lnTo>
                <a:lnTo>
                  <a:pt x="8" y="116"/>
                </a:lnTo>
                <a:lnTo>
                  <a:pt x="12" y="114"/>
                </a:lnTo>
                <a:lnTo>
                  <a:pt x="14" y="110"/>
                </a:lnTo>
                <a:lnTo>
                  <a:pt x="16" y="108"/>
                </a:lnTo>
                <a:lnTo>
                  <a:pt x="16" y="104"/>
                </a:lnTo>
                <a:lnTo>
                  <a:pt x="16" y="98"/>
                </a:lnTo>
                <a:lnTo>
                  <a:pt x="16" y="21"/>
                </a:lnTo>
                <a:lnTo>
                  <a:pt x="16" y="15"/>
                </a:lnTo>
                <a:lnTo>
                  <a:pt x="14" y="8"/>
                </a:lnTo>
                <a:lnTo>
                  <a:pt x="14" y="6"/>
                </a:lnTo>
                <a:lnTo>
                  <a:pt x="10" y="4"/>
                </a:lnTo>
                <a:lnTo>
                  <a:pt x="4" y="2"/>
                </a:lnTo>
                <a:lnTo>
                  <a:pt x="0" y="2"/>
                </a:lnTo>
                <a:lnTo>
                  <a:pt x="0" y="0"/>
                </a:lnTo>
                <a:lnTo>
                  <a:pt x="42" y="0"/>
                </a:lnTo>
                <a:lnTo>
                  <a:pt x="51" y="0"/>
                </a:lnTo>
                <a:lnTo>
                  <a:pt x="61" y="2"/>
                </a:lnTo>
                <a:lnTo>
                  <a:pt x="67" y="4"/>
                </a:lnTo>
                <a:lnTo>
                  <a:pt x="75" y="6"/>
                </a:lnTo>
                <a:lnTo>
                  <a:pt x="83" y="13"/>
                </a:lnTo>
                <a:lnTo>
                  <a:pt x="85" y="19"/>
                </a:lnTo>
                <a:lnTo>
                  <a:pt x="87" y="23"/>
                </a:lnTo>
                <a:lnTo>
                  <a:pt x="89" y="29"/>
                </a:lnTo>
                <a:lnTo>
                  <a:pt x="87" y="37"/>
                </a:lnTo>
                <a:lnTo>
                  <a:pt x="85" y="43"/>
                </a:lnTo>
                <a:lnTo>
                  <a:pt x="81" y="47"/>
                </a:lnTo>
                <a:lnTo>
                  <a:pt x="77" y="53"/>
                </a:lnTo>
                <a:lnTo>
                  <a:pt x="69" y="55"/>
                </a:lnTo>
                <a:lnTo>
                  <a:pt x="61" y="59"/>
                </a:lnTo>
                <a:lnTo>
                  <a:pt x="85" y="94"/>
                </a:lnTo>
                <a:lnTo>
                  <a:pt x="91" y="102"/>
                </a:lnTo>
                <a:lnTo>
                  <a:pt x="95" y="106"/>
                </a:lnTo>
                <a:lnTo>
                  <a:pt x="99" y="110"/>
                </a:lnTo>
                <a:lnTo>
                  <a:pt x="107" y="114"/>
                </a:lnTo>
                <a:lnTo>
                  <a:pt x="115" y="116"/>
                </a:lnTo>
                <a:lnTo>
                  <a:pt x="115" y="118"/>
                </a:lnTo>
                <a:close/>
                <a:moveTo>
                  <a:pt x="32" y="57"/>
                </a:moveTo>
                <a:lnTo>
                  <a:pt x="34" y="57"/>
                </a:lnTo>
                <a:lnTo>
                  <a:pt x="34" y="57"/>
                </a:lnTo>
                <a:lnTo>
                  <a:pt x="36" y="57"/>
                </a:lnTo>
                <a:lnTo>
                  <a:pt x="36" y="57"/>
                </a:lnTo>
                <a:lnTo>
                  <a:pt x="45" y="57"/>
                </a:lnTo>
                <a:lnTo>
                  <a:pt x="55" y="55"/>
                </a:lnTo>
                <a:lnTo>
                  <a:pt x="61" y="51"/>
                </a:lnTo>
                <a:lnTo>
                  <a:pt x="65" y="45"/>
                </a:lnTo>
                <a:lnTo>
                  <a:pt x="67" y="39"/>
                </a:lnTo>
                <a:lnTo>
                  <a:pt x="69" y="31"/>
                </a:lnTo>
                <a:lnTo>
                  <a:pt x="69" y="25"/>
                </a:lnTo>
                <a:lnTo>
                  <a:pt x="65" y="19"/>
                </a:lnTo>
                <a:lnTo>
                  <a:pt x="63" y="13"/>
                </a:lnTo>
                <a:lnTo>
                  <a:pt x="57" y="8"/>
                </a:lnTo>
                <a:lnTo>
                  <a:pt x="51" y="6"/>
                </a:lnTo>
                <a:lnTo>
                  <a:pt x="45" y="6"/>
                </a:lnTo>
                <a:lnTo>
                  <a:pt x="40" y="6"/>
                </a:lnTo>
                <a:lnTo>
                  <a:pt x="32" y="10"/>
                </a:lnTo>
                <a:lnTo>
                  <a:pt x="32" y="5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37" name="Freeform 21"/>
          <p:cNvSpPr>
            <a:spLocks noEditPoints="1"/>
          </p:cNvSpPr>
          <p:nvPr/>
        </p:nvSpPr>
        <p:spPr bwMode="auto">
          <a:xfrm>
            <a:off x="6248400" y="6351588"/>
            <a:ext cx="109538" cy="125412"/>
          </a:xfrm>
          <a:custGeom>
            <a:avLst/>
            <a:gdLst>
              <a:gd name="T0" fmla="*/ 24 w 69"/>
              <a:gd name="T1" fmla="*/ 0 h 79"/>
              <a:gd name="T2" fmla="*/ 18 w 69"/>
              <a:gd name="T3" fmla="*/ 2 h 79"/>
              <a:gd name="T4" fmla="*/ 12 w 69"/>
              <a:gd name="T5" fmla="*/ 4 h 79"/>
              <a:gd name="T6" fmla="*/ 35 w 69"/>
              <a:gd name="T7" fmla="*/ 4 h 79"/>
              <a:gd name="T8" fmla="*/ 12 w 69"/>
              <a:gd name="T9" fmla="*/ 6 h 79"/>
              <a:gd name="T10" fmla="*/ 37 w 69"/>
              <a:gd name="T11" fmla="*/ 6 h 79"/>
              <a:gd name="T12" fmla="*/ 10 w 69"/>
              <a:gd name="T13" fmla="*/ 8 h 79"/>
              <a:gd name="T14" fmla="*/ 39 w 69"/>
              <a:gd name="T15" fmla="*/ 8 h 79"/>
              <a:gd name="T16" fmla="*/ 8 w 69"/>
              <a:gd name="T17" fmla="*/ 10 h 79"/>
              <a:gd name="T18" fmla="*/ 41 w 69"/>
              <a:gd name="T19" fmla="*/ 10 h 79"/>
              <a:gd name="T20" fmla="*/ 6 w 69"/>
              <a:gd name="T21" fmla="*/ 12 h 79"/>
              <a:gd name="T22" fmla="*/ 41 w 69"/>
              <a:gd name="T23" fmla="*/ 12 h 79"/>
              <a:gd name="T24" fmla="*/ 4 w 69"/>
              <a:gd name="T25" fmla="*/ 14 h 79"/>
              <a:gd name="T26" fmla="*/ 43 w 69"/>
              <a:gd name="T27" fmla="*/ 14 h 79"/>
              <a:gd name="T28" fmla="*/ 6 w 69"/>
              <a:gd name="T29" fmla="*/ 24 h 79"/>
              <a:gd name="T30" fmla="*/ 43 w 69"/>
              <a:gd name="T31" fmla="*/ 24 h 79"/>
              <a:gd name="T32" fmla="*/ 8 w 69"/>
              <a:gd name="T33" fmla="*/ 26 h 79"/>
              <a:gd name="T34" fmla="*/ 43 w 69"/>
              <a:gd name="T35" fmla="*/ 26 h 79"/>
              <a:gd name="T36" fmla="*/ 43 w 69"/>
              <a:gd name="T37" fmla="*/ 28 h 79"/>
              <a:gd name="T38" fmla="*/ 37 w 69"/>
              <a:gd name="T39" fmla="*/ 30 h 79"/>
              <a:gd name="T40" fmla="*/ 31 w 69"/>
              <a:gd name="T41" fmla="*/ 32 h 79"/>
              <a:gd name="T42" fmla="*/ 27 w 69"/>
              <a:gd name="T43" fmla="*/ 34 h 79"/>
              <a:gd name="T44" fmla="*/ 43 w 69"/>
              <a:gd name="T45" fmla="*/ 34 h 79"/>
              <a:gd name="T46" fmla="*/ 22 w 69"/>
              <a:gd name="T47" fmla="*/ 36 h 79"/>
              <a:gd name="T48" fmla="*/ 43 w 69"/>
              <a:gd name="T49" fmla="*/ 36 h 79"/>
              <a:gd name="T50" fmla="*/ 20 w 69"/>
              <a:gd name="T51" fmla="*/ 38 h 79"/>
              <a:gd name="T52" fmla="*/ 43 w 69"/>
              <a:gd name="T53" fmla="*/ 38 h 79"/>
              <a:gd name="T54" fmla="*/ 16 w 69"/>
              <a:gd name="T55" fmla="*/ 40 h 79"/>
              <a:gd name="T56" fmla="*/ 43 w 69"/>
              <a:gd name="T57" fmla="*/ 40 h 79"/>
              <a:gd name="T58" fmla="*/ 12 w 69"/>
              <a:gd name="T59" fmla="*/ 42 h 79"/>
              <a:gd name="T60" fmla="*/ 43 w 69"/>
              <a:gd name="T61" fmla="*/ 42 h 79"/>
              <a:gd name="T62" fmla="*/ 8 w 69"/>
              <a:gd name="T63" fmla="*/ 45 h 79"/>
              <a:gd name="T64" fmla="*/ 43 w 69"/>
              <a:gd name="T65" fmla="*/ 45 h 79"/>
              <a:gd name="T66" fmla="*/ 6 w 69"/>
              <a:gd name="T67" fmla="*/ 47 h 79"/>
              <a:gd name="T68" fmla="*/ 43 w 69"/>
              <a:gd name="T69" fmla="*/ 47 h 79"/>
              <a:gd name="T70" fmla="*/ 4 w 69"/>
              <a:gd name="T71" fmla="*/ 49 h 79"/>
              <a:gd name="T72" fmla="*/ 43 w 69"/>
              <a:gd name="T73" fmla="*/ 49 h 79"/>
              <a:gd name="T74" fmla="*/ 2 w 69"/>
              <a:gd name="T75" fmla="*/ 51 h 79"/>
              <a:gd name="T76" fmla="*/ 43 w 69"/>
              <a:gd name="T77" fmla="*/ 51 h 79"/>
              <a:gd name="T78" fmla="*/ 2 w 69"/>
              <a:gd name="T79" fmla="*/ 57 h 79"/>
              <a:gd name="T80" fmla="*/ 43 w 69"/>
              <a:gd name="T81" fmla="*/ 57 h 79"/>
              <a:gd name="T82" fmla="*/ 2 w 69"/>
              <a:gd name="T83" fmla="*/ 59 h 79"/>
              <a:gd name="T84" fmla="*/ 43 w 69"/>
              <a:gd name="T85" fmla="*/ 59 h 79"/>
              <a:gd name="T86" fmla="*/ 0 w 69"/>
              <a:gd name="T87" fmla="*/ 61 h 79"/>
              <a:gd name="T88" fmla="*/ 43 w 69"/>
              <a:gd name="T89" fmla="*/ 61 h 79"/>
              <a:gd name="T90" fmla="*/ 0 w 69"/>
              <a:gd name="T91" fmla="*/ 63 h 79"/>
              <a:gd name="T92" fmla="*/ 41 w 69"/>
              <a:gd name="T93" fmla="*/ 63 h 79"/>
              <a:gd name="T94" fmla="*/ 0 w 69"/>
              <a:gd name="T95" fmla="*/ 65 h 79"/>
              <a:gd name="T96" fmla="*/ 39 w 69"/>
              <a:gd name="T97" fmla="*/ 65 h 79"/>
              <a:gd name="T98" fmla="*/ 0 w 69"/>
              <a:gd name="T99" fmla="*/ 67 h 79"/>
              <a:gd name="T100" fmla="*/ 37 w 69"/>
              <a:gd name="T101" fmla="*/ 67 h 79"/>
              <a:gd name="T102" fmla="*/ 65 w 69"/>
              <a:gd name="T103" fmla="*/ 67 h 79"/>
              <a:gd name="T104" fmla="*/ 2 w 69"/>
              <a:gd name="T105" fmla="*/ 69 h 79"/>
              <a:gd name="T106" fmla="*/ 43 w 69"/>
              <a:gd name="T107" fmla="*/ 69 h 79"/>
              <a:gd name="T108" fmla="*/ 2 w 69"/>
              <a:gd name="T109" fmla="*/ 71 h 79"/>
              <a:gd name="T110" fmla="*/ 43 w 69"/>
              <a:gd name="T111" fmla="*/ 71 h 79"/>
              <a:gd name="T112" fmla="*/ 4 w 69"/>
              <a:gd name="T113" fmla="*/ 73 h 79"/>
              <a:gd name="T114" fmla="*/ 43 w 69"/>
              <a:gd name="T115" fmla="*/ 73 h 79"/>
              <a:gd name="T116" fmla="*/ 6 w 69"/>
              <a:gd name="T117" fmla="*/ 75 h 79"/>
              <a:gd name="T118" fmla="*/ 45 w 69"/>
              <a:gd name="T119" fmla="*/ 75 h 79"/>
              <a:gd name="T120" fmla="*/ 8 w 69"/>
              <a:gd name="T121" fmla="*/ 77 h 79"/>
              <a:gd name="T122" fmla="*/ 45 w 69"/>
              <a:gd name="T123" fmla="*/ 77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" h="79">
                <a:moveTo>
                  <a:pt x="24" y="0"/>
                </a:moveTo>
                <a:lnTo>
                  <a:pt x="41" y="0"/>
                </a:lnTo>
                <a:lnTo>
                  <a:pt x="41" y="2"/>
                </a:lnTo>
                <a:lnTo>
                  <a:pt x="24" y="2"/>
                </a:lnTo>
                <a:lnTo>
                  <a:pt x="24" y="0"/>
                </a:lnTo>
                <a:close/>
                <a:moveTo>
                  <a:pt x="18" y="2"/>
                </a:moveTo>
                <a:lnTo>
                  <a:pt x="49" y="2"/>
                </a:lnTo>
                <a:lnTo>
                  <a:pt x="49" y="4"/>
                </a:lnTo>
                <a:lnTo>
                  <a:pt x="18" y="4"/>
                </a:lnTo>
                <a:lnTo>
                  <a:pt x="18" y="2"/>
                </a:lnTo>
                <a:close/>
                <a:moveTo>
                  <a:pt x="12" y="4"/>
                </a:moveTo>
                <a:lnTo>
                  <a:pt x="24" y="4"/>
                </a:lnTo>
                <a:lnTo>
                  <a:pt x="24" y="6"/>
                </a:lnTo>
                <a:lnTo>
                  <a:pt x="12" y="6"/>
                </a:lnTo>
                <a:lnTo>
                  <a:pt x="12" y="4"/>
                </a:lnTo>
                <a:close/>
                <a:moveTo>
                  <a:pt x="35" y="4"/>
                </a:moveTo>
                <a:lnTo>
                  <a:pt x="51" y="4"/>
                </a:lnTo>
                <a:lnTo>
                  <a:pt x="51" y="6"/>
                </a:lnTo>
                <a:lnTo>
                  <a:pt x="35" y="6"/>
                </a:lnTo>
                <a:lnTo>
                  <a:pt x="35" y="4"/>
                </a:lnTo>
                <a:close/>
                <a:moveTo>
                  <a:pt x="12" y="6"/>
                </a:moveTo>
                <a:lnTo>
                  <a:pt x="22" y="6"/>
                </a:lnTo>
                <a:lnTo>
                  <a:pt x="22" y="8"/>
                </a:lnTo>
                <a:lnTo>
                  <a:pt x="12" y="8"/>
                </a:lnTo>
                <a:lnTo>
                  <a:pt x="12" y="6"/>
                </a:lnTo>
                <a:close/>
                <a:moveTo>
                  <a:pt x="37" y="6"/>
                </a:moveTo>
                <a:lnTo>
                  <a:pt x="53" y="6"/>
                </a:lnTo>
                <a:lnTo>
                  <a:pt x="53" y="8"/>
                </a:lnTo>
                <a:lnTo>
                  <a:pt x="37" y="8"/>
                </a:lnTo>
                <a:lnTo>
                  <a:pt x="37" y="6"/>
                </a:lnTo>
                <a:close/>
                <a:moveTo>
                  <a:pt x="10" y="8"/>
                </a:moveTo>
                <a:lnTo>
                  <a:pt x="22" y="8"/>
                </a:lnTo>
                <a:lnTo>
                  <a:pt x="22" y="10"/>
                </a:lnTo>
                <a:lnTo>
                  <a:pt x="10" y="10"/>
                </a:lnTo>
                <a:lnTo>
                  <a:pt x="10" y="8"/>
                </a:lnTo>
                <a:close/>
                <a:moveTo>
                  <a:pt x="39" y="8"/>
                </a:moveTo>
                <a:lnTo>
                  <a:pt x="55" y="8"/>
                </a:lnTo>
                <a:lnTo>
                  <a:pt x="55" y="10"/>
                </a:lnTo>
                <a:lnTo>
                  <a:pt x="39" y="10"/>
                </a:lnTo>
                <a:lnTo>
                  <a:pt x="39" y="8"/>
                </a:lnTo>
                <a:close/>
                <a:moveTo>
                  <a:pt x="8" y="10"/>
                </a:moveTo>
                <a:lnTo>
                  <a:pt x="20" y="10"/>
                </a:lnTo>
                <a:lnTo>
                  <a:pt x="20" y="12"/>
                </a:lnTo>
                <a:lnTo>
                  <a:pt x="8" y="12"/>
                </a:lnTo>
                <a:lnTo>
                  <a:pt x="8" y="10"/>
                </a:lnTo>
                <a:close/>
                <a:moveTo>
                  <a:pt x="41" y="10"/>
                </a:moveTo>
                <a:lnTo>
                  <a:pt x="55" y="10"/>
                </a:lnTo>
                <a:lnTo>
                  <a:pt x="55" y="12"/>
                </a:lnTo>
                <a:lnTo>
                  <a:pt x="41" y="12"/>
                </a:lnTo>
                <a:lnTo>
                  <a:pt x="41" y="10"/>
                </a:lnTo>
                <a:close/>
                <a:moveTo>
                  <a:pt x="6" y="12"/>
                </a:moveTo>
                <a:lnTo>
                  <a:pt x="20" y="12"/>
                </a:lnTo>
                <a:lnTo>
                  <a:pt x="20" y="14"/>
                </a:lnTo>
                <a:lnTo>
                  <a:pt x="6" y="14"/>
                </a:lnTo>
                <a:lnTo>
                  <a:pt x="6" y="12"/>
                </a:lnTo>
                <a:close/>
                <a:moveTo>
                  <a:pt x="41" y="12"/>
                </a:moveTo>
                <a:lnTo>
                  <a:pt x="57" y="12"/>
                </a:lnTo>
                <a:lnTo>
                  <a:pt x="57" y="14"/>
                </a:lnTo>
                <a:lnTo>
                  <a:pt x="41" y="14"/>
                </a:lnTo>
                <a:lnTo>
                  <a:pt x="41" y="12"/>
                </a:lnTo>
                <a:close/>
                <a:moveTo>
                  <a:pt x="4" y="14"/>
                </a:moveTo>
                <a:lnTo>
                  <a:pt x="18" y="14"/>
                </a:lnTo>
                <a:lnTo>
                  <a:pt x="18" y="24"/>
                </a:lnTo>
                <a:lnTo>
                  <a:pt x="4" y="24"/>
                </a:lnTo>
                <a:lnTo>
                  <a:pt x="4" y="14"/>
                </a:lnTo>
                <a:close/>
                <a:moveTo>
                  <a:pt x="43" y="14"/>
                </a:moveTo>
                <a:lnTo>
                  <a:pt x="57" y="14"/>
                </a:lnTo>
                <a:lnTo>
                  <a:pt x="57" y="24"/>
                </a:lnTo>
                <a:lnTo>
                  <a:pt x="43" y="24"/>
                </a:lnTo>
                <a:lnTo>
                  <a:pt x="43" y="14"/>
                </a:lnTo>
                <a:close/>
                <a:moveTo>
                  <a:pt x="6" y="24"/>
                </a:moveTo>
                <a:lnTo>
                  <a:pt x="18" y="24"/>
                </a:lnTo>
                <a:lnTo>
                  <a:pt x="18" y="26"/>
                </a:lnTo>
                <a:lnTo>
                  <a:pt x="6" y="26"/>
                </a:lnTo>
                <a:lnTo>
                  <a:pt x="6" y="24"/>
                </a:lnTo>
                <a:close/>
                <a:moveTo>
                  <a:pt x="43" y="24"/>
                </a:moveTo>
                <a:lnTo>
                  <a:pt x="57" y="24"/>
                </a:lnTo>
                <a:lnTo>
                  <a:pt x="57" y="26"/>
                </a:lnTo>
                <a:lnTo>
                  <a:pt x="43" y="26"/>
                </a:lnTo>
                <a:lnTo>
                  <a:pt x="43" y="24"/>
                </a:lnTo>
                <a:close/>
                <a:moveTo>
                  <a:pt x="8" y="26"/>
                </a:moveTo>
                <a:lnTo>
                  <a:pt x="14" y="26"/>
                </a:lnTo>
                <a:lnTo>
                  <a:pt x="14" y="28"/>
                </a:lnTo>
                <a:lnTo>
                  <a:pt x="8" y="28"/>
                </a:lnTo>
                <a:lnTo>
                  <a:pt x="8" y="26"/>
                </a:lnTo>
                <a:close/>
                <a:moveTo>
                  <a:pt x="43" y="26"/>
                </a:moveTo>
                <a:lnTo>
                  <a:pt x="57" y="26"/>
                </a:lnTo>
                <a:lnTo>
                  <a:pt x="57" y="28"/>
                </a:lnTo>
                <a:lnTo>
                  <a:pt x="43" y="28"/>
                </a:lnTo>
                <a:lnTo>
                  <a:pt x="43" y="26"/>
                </a:lnTo>
                <a:close/>
                <a:moveTo>
                  <a:pt x="43" y="28"/>
                </a:moveTo>
                <a:lnTo>
                  <a:pt x="57" y="28"/>
                </a:lnTo>
                <a:lnTo>
                  <a:pt x="57" y="30"/>
                </a:lnTo>
                <a:lnTo>
                  <a:pt x="43" y="30"/>
                </a:lnTo>
                <a:lnTo>
                  <a:pt x="43" y="28"/>
                </a:lnTo>
                <a:close/>
                <a:moveTo>
                  <a:pt x="37" y="30"/>
                </a:moveTo>
                <a:lnTo>
                  <a:pt x="57" y="30"/>
                </a:lnTo>
                <a:lnTo>
                  <a:pt x="57" y="32"/>
                </a:lnTo>
                <a:lnTo>
                  <a:pt x="37" y="32"/>
                </a:lnTo>
                <a:lnTo>
                  <a:pt x="37" y="30"/>
                </a:lnTo>
                <a:close/>
                <a:moveTo>
                  <a:pt x="31" y="32"/>
                </a:moveTo>
                <a:lnTo>
                  <a:pt x="57" y="32"/>
                </a:lnTo>
                <a:lnTo>
                  <a:pt x="57" y="34"/>
                </a:lnTo>
                <a:lnTo>
                  <a:pt x="31" y="34"/>
                </a:lnTo>
                <a:lnTo>
                  <a:pt x="31" y="32"/>
                </a:lnTo>
                <a:close/>
                <a:moveTo>
                  <a:pt x="27" y="34"/>
                </a:moveTo>
                <a:lnTo>
                  <a:pt x="39" y="34"/>
                </a:lnTo>
                <a:lnTo>
                  <a:pt x="39" y="36"/>
                </a:lnTo>
                <a:lnTo>
                  <a:pt x="27" y="36"/>
                </a:lnTo>
                <a:lnTo>
                  <a:pt x="27" y="34"/>
                </a:lnTo>
                <a:close/>
                <a:moveTo>
                  <a:pt x="43" y="34"/>
                </a:moveTo>
                <a:lnTo>
                  <a:pt x="57" y="34"/>
                </a:lnTo>
                <a:lnTo>
                  <a:pt x="57" y="36"/>
                </a:lnTo>
                <a:lnTo>
                  <a:pt x="43" y="36"/>
                </a:lnTo>
                <a:lnTo>
                  <a:pt x="43" y="34"/>
                </a:lnTo>
                <a:close/>
                <a:moveTo>
                  <a:pt x="22" y="36"/>
                </a:moveTo>
                <a:lnTo>
                  <a:pt x="35" y="36"/>
                </a:lnTo>
                <a:lnTo>
                  <a:pt x="35" y="38"/>
                </a:lnTo>
                <a:lnTo>
                  <a:pt x="22" y="38"/>
                </a:lnTo>
                <a:lnTo>
                  <a:pt x="22" y="36"/>
                </a:lnTo>
                <a:close/>
                <a:moveTo>
                  <a:pt x="43" y="36"/>
                </a:moveTo>
                <a:lnTo>
                  <a:pt x="57" y="36"/>
                </a:lnTo>
                <a:lnTo>
                  <a:pt x="57" y="38"/>
                </a:lnTo>
                <a:lnTo>
                  <a:pt x="43" y="38"/>
                </a:lnTo>
                <a:lnTo>
                  <a:pt x="43" y="36"/>
                </a:lnTo>
                <a:close/>
                <a:moveTo>
                  <a:pt x="20" y="38"/>
                </a:moveTo>
                <a:lnTo>
                  <a:pt x="29" y="38"/>
                </a:lnTo>
                <a:lnTo>
                  <a:pt x="29" y="40"/>
                </a:lnTo>
                <a:lnTo>
                  <a:pt x="20" y="40"/>
                </a:lnTo>
                <a:lnTo>
                  <a:pt x="20" y="38"/>
                </a:lnTo>
                <a:close/>
                <a:moveTo>
                  <a:pt x="43" y="38"/>
                </a:moveTo>
                <a:lnTo>
                  <a:pt x="57" y="38"/>
                </a:lnTo>
                <a:lnTo>
                  <a:pt x="57" y="40"/>
                </a:lnTo>
                <a:lnTo>
                  <a:pt x="43" y="40"/>
                </a:lnTo>
                <a:lnTo>
                  <a:pt x="43" y="38"/>
                </a:lnTo>
                <a:close/>
                <a:moveTo>
                  <a:pt x="16" y="40"/>
                </a:moveTo>
                <a:lnTo>
                  <a:pt x="27" y="40"/>
                </a:lnTo>
                <a:lnTo>
                  <a:pt x="27" y="42"/>
                </a:lnTo>
                <a:lnTo>
                  <a:pt x="16" y="42"/>
                </a:lnTo>
                <a:lnTo>
                  <a:pt x="16" y="40"/>
                </a:lnTo>
                <a:close/>
                <a:moveTo>
                  <a:pt x="43" y="40"/>
                </a:moveTo>
                <a:lnTo>
                  <a:pt x="57" y="40"/>
                </a:lnTo>
                <a:lnTo>
                  <a:pt x="57" y="42"/>
                </a:lnTo>
                <a:lnTo>
                  <a:pt x="43" y="42"/>
                </a:lnTo>
                <a:lnTo>
                  <a:pt x="43" y="40"/>
                </a:lnTo>
                <a:close/>
                <a:moveTo>
                  <a:pt x="12" y="42"/>
                </a:moveTo>
                <a:lnTo>
                  <a:pt x="26" y="42"/>
                </a:lnTo>
                <a:lnTo>
                  <a:pt x="26" y="45"/>
                </a:lnTo>
                <a:lnTo>
                  <a:pt x="12" y="45"/>
                </a:lnTo>
                <a:lnTo>
                  <a:pt x="12" y="42"/>
                </a:lnTo>
                <a:close/>
                <a:moveTo>
                  <a:pt x="43" y="42"/>
                </a:moveTo>
                <a:lnTo>
                  <a:pt x="57" y="42"/>
                </a:lnTo>
                <a:lnTo>
                  <a:pt x="57" y="45"/>
                </a:lnTo>
                <a:lnTo>
                  <a:pt x="43" y="45"/>
                </a:lnTo>
                <a:lnTo>
                  <a:pt x="43" y="42"/>
                </a:lnTo>
                <a:close/>
                <a:moveTo>
                  <a:pt x="8" y="45"/>
                </a:moveTo>
                <a:lnTo>
                  <a:pt x="22" y="45"/>
                </a:lnTo>
                <a:lnTo>
                  <a:pt x="22" y="47"/>
                </a:lnTo>
                <a:lnTo>
                  <a:pt x="8" y="47"/>
                </a:lnTo>
                <a:lnTo>
                  <a:pt x="8" y="45"/>
                </a:lnTo>
                <a:close/>
                <a:moveTo>
                  <a:pt x="43" y="45"/>
                </a:moveTo>
                <a:lnTo>
                  <a:pt x="57" y="45"/>
                </a:lnTo>
                <a:lnTo>
                  <a:pt x="57" y="47"/>
                </a:lnTo>
                <a:lnTo>
                  <a:pt x="43" y="47"/>
                </a:lnTo>
                <a:lnTo>
                  <a:pt x="43" y="45"/>
                </a:lnTo>
                <a:close/>
                <a:moveTo>
                  <a:pt x="6" y="47"/>
                </a:moveTo>
                <a:lnTo>
                  <a:pt x="18" y="47"/>
                </a:lnTo>
                <a:lnTo>
                  <a:pt x="18" y="49"/>
                </a:lnTo>
                <a:lnTo>
                  <a:pt x="6" y="49"/>
                </a:lnTo>
                <a:lnTo>
                  <a:pt x="6" y="47"/>
                </a:lnTo>
                <a:close/>
                <a:moveTo>
                  <a:pt x="43" y="47"/>
                </a:moveTo>
                <a:lnTo>
                  <a:pt x="57" y="47"/>
                </a:lnTo>
                <a:lnTo>
                  <a:pt x="57" y="49"/>
                </a:lnTo>
                <a:lnTo>
                  <a:pt x="43" y="49"/>
                </a:lnTo>
                <a:lnTo>
                  <a:pt x="43" y="47"/>
                </a:lnTo>
                <a:close/>
                <a:moveTo>
                  <a:pt x="4" y="49"/>
                </a:moveTo>
                <a:lnTo>
                  <a:pt x="18" y="49"/>
                </a:lnTo>
                <a:lnTo>
                  <a:pt x="18" y="51"/>
                </a:lnTo>
                <a:lnTo>
                  <a:pt x="4" y="51"/>
                </a:lnTo>
                <a:lnTo>
                  <a:pt x="4" y="49"/>
                </a:lnTo>
                <a:close/>
                <a:moveTo>
                  <a:pt x="43" y="49"/>
                </a:moveTo>
                <a:lnTo>
                  <a:pt x="57" y="49"/>
                </a:lnTo>
                <a:lnTo>
                  <a:pt x="57" y="51"/>
                </a:lnTo>
                <a:lnTo>
                  <a:pt x="43" y="51"/>
                </a:lnTo>
                <a:lnTo>
                  <a:pt x="43" y="49"/>
                </a:lnTo>
                <a:close/>
                <a:moveTo>
                  <a:pt x="2" y="51"/>
                </a:moveTo>
                <a:lnTo>
                  <a:pt x="16" y="51"/>
                </a:lnTo>
                <a:lnTo>
                  <a:pt x="16" y="57"/>
                </a:lnTo>
                <a:lnTo>
                  <a:pt x="2" y="57"/>
                </a:lnTo>
                <a:lnTo>
                  <a:pt x="2" y="51"/>
                </a:lnTo>
                <a:close/>
                <a:moveTo>
                  <a:pt x="43" y="51"/>
                </a:moveTo>
                <a:lnTo>
                  <a:pt x="57" y="51"/>
                </a:lnTo>
                <a:lnTo>
                  <a:pt x="57" y="57"/>
                </a:lnTo>
                <a:lnTo>
                  <a:pt x="43" y="57"/>
                </a:lnTo>
                <a:lnTo>
                  <a:pt x="43" y="51"/>
                </a:lnTo>
                <a:close/>
                <a:moveTo>
                  <a:pt x="2" y="57"/>
                </a:moveTo>
                <a:lnTo>
                  <a:pt x="14" y="57"/>
                </a:lnTo>
                <a:lnTo>
                  <a:pt x="14" y="59"/>
                </a:lnTo>
                <a:lnTo>
                  <a:pt x="2" y="59"/>
                </a:lnTo>
                <a:lnTo>
                  <a:pt x="2" y="57"/>
                </a:lnTo>
                <a:close/>
                <a:moveTo>
                  <a:pt x="43" y="57"/>
                </a:moveTo>
                <a:lnTo>
                  <a:pt x="57" y="57"/>
                </a:lnTo>
                <a:lnTo>
                  <a:pt x="57" y="59"/>
                </a:lnTo>
                <a:lnTo>
                  <a:pt x="43" y="59"/>
                </a:lnTo>
                <a:lnTo>
                  <a:pt x="43" y="57"/>
                </a:lnTo>
                <a:close/>
                <a:moveTo>
                  <a:pt x="2" y="59"/>
                </a:moveTo>
                <a:lnTo>
                  <a:pt x="16" y="59"/>
                </a:lnTo>
                <a:lnTo>
                  <a:pt x="16" y="61"/>
                </a:lnTo>
                <a:lnTo>
                  <a:pt x="2" y="61"/>
                </a:lnTo>
                <a:lnTo>
                  <a:pt x="2" y="59"/>
                </a:lnTo>
                <a:close/>
                <a:moveTo>
                  <a:pt x="43" y="59"/>
                </a:moveTo>
                <a:lnTo>
                  <a:pt x="57" y="59"/>
                </a:lnTo>
                <a:lnTo>
                  <a:pt x="57" y="61"/>
                </a:lnTo>
                <a:lnTo>
                  <a:pt x="43" y="61"/>
                </a:lnTo>
                <a:lnTo>
                  <a:pt x="43" y="59"/>
                </a:lnTo>
                <a:close/>
                <a:moveTo>
                  <a:pt x="0" y="61"/>
                </a:moveTo>
                <a:lnTo>
                  <a:pt x="16" y="61"/>
                </a:lnTo>
                <a:lnTo>
                  <a:pt x="16" y="63"/>
                </a:lnTo>
                <a:lnTo>
                  <a:pt x="0" y="63"/>
                </a:lnTo>
                <a:lnTo>
                  <a:pt x="0" y="61"/>
                </a:lnTo>
                <a:close/>
                <a:moveTo>
                  <a:pt x="43" y="61"/>
                </a:moveTo>
                <a:lnTo>
                  <a:pt x="57" y="61"/>
                </a:lnTo>
                <a:lnTo>
                  <a:pt x="57" y="63"/>
                </a:lnTo>
                <a:lnTo>
                  <a:pt x="43" y="63"/>
                </a:lnTo>
                <a:lnTo>
                  <a:pt x="43" y="61"/>
                </a:lnTo>
                <a:close/>
                <a:moveTo>
                  <a:pt x="0" y="63"/>
                </a:moveTo>
                <a:lnTo>
                  <a:pt x="18" y="63"/>
                </a:lnTo>
                <a:lnTo>
                  <a:pt x="18" y="65"/>
                </a:lnTo>
                <a:lnTo>
                  <a:pt x="0" y="65"/>
                </a:lnTo>
                <a:lnTo>
                  <a:pt x="0" y="63"/>
                </a:lnTo>
                <a:close/>
                <a:moveTo>
                  <a:pt x="41" y="63"/>
                </a:moveTo>
                <a:lnTo>
                  <a:pt x="57" y="63"/>
                </a:lnTo>
                <a:lnTo>
                  <a:pt x="57" y="65"/>
                </a:lnTo>
                <a:lnTo>
                  <a:pt x="41" y="65"/>
                </a:lnTo>
                <a:lnTo>
                  <a:pt x="41" y="63"/>
                </a:lnTo>
                <a:close/>
                <a:moveTo>
                  <a:pt x="0" y="65"/>
                </a:moveTo>
                <a:lnTo>
                  <a:pt x="18" y="65"/>
                </a:lnTo>
                <a:lnTo>
                  <a:pt x="18" y="67"/>
                </a:lnTo>
                <a:lnTo>
                  <a:pt x="0" y="67"/>
                </a:lnTo>
                <a:lnTo>
                  <a:pt x="0" y="65"/>
                </a:lnTo>
                <a:close/>
                <a:moveTo>
                  <a:pt x="39" y="65"/>
                </a:moveTo>
                <a:lnTo>
                  <a:pt x="57" y="65"/>
                </a:lnTo>
                <a:lnTo>
                  <a:pt x="57" y="67"/>
                </a:lnTo>
                <a:lnTo>
                  <a:pt x="39" y="67"/>
                </a:lnTo>
                <a:lnTo>
                  <a:pt x="39" y="65"/>
                </a:lnTo>
                <a:close/>
                <a:moveTo>
                  <a:pt x="0" y="67"/>
                </a:moveTo>
                <a:lnTo>
                  <a:pt x="20" y="67"/>
                </a:lnTo>
                <a:lnTo>
                  <a:pt x="20" y="69"/>
                </a:lnTo>
                <a:lnTo>
                  <a:pt x="0" y="69"/>
                </a:lnTo>
                <a:lnTo>
                  <a:pt x="0" y="67"/>
                </a:lnTo>
                <a:close/>
                <a:moveTo>
                  <a:pt x="37" y="67"/>
                </a:moveTo>
                <a:lnTo>
                  <a:pt x="57" y="67"/>
                </a:lnTo>
                <a:lnTo>
                  <a:pt x="57" y="69"/>
                </a:lnTo>
                <a:lnTo>
                  <a:pt x="37" y="69"/>
                </a:lnTo>
                <a:lnTo>
                  <a:pt x="37" y="67"/>
                </a:lnTo>
                <a:close/>
                <a:moveTo>
                  <a:pt x="65" y="67"/>
                </a:moveTo>
                <a:lnTo>
                  <a:pt x="69" y="67"/>
                </a:lnTo>
                <a:lnTo>
                  <a:pt x="69" y="69"/>
                </a:lnTo>
                <a:lnTo>
                  <a:pt x="65" y="69"/>
                </a:lnTo>
                <a:lnTo>
                  <a:pt x="65" y="67"/>
                </a:lnTo>
                <a:close/>
                <a:moveTo>
                  <a:pt x="2" y="69"/>
                </a:moveTo>
                <a:lnTo>
                  <a:pt x="41" y="69"/>
                </a:lnTo>
                <a:lnTo>
                  <a:pt x="41" y="71"/>
                </a:lnTo>
                <a:lnTo>
                  <a:pt x="2" y="71"/>
                </a:lnTo>
                <a:lnTo>
                  <a:pt x="2" y="69"/>
                </a:lnTo>
                <a:close/>
                <a:moveTo>
                  <a:pt x="43" y="69"/>
                </a:moveTo>
                <a:lnTo>
                  <a:pt x="69" y="69"/>
                </a:lnTo>
                <a:lnTo>
                  <a:pt x="69" y="71"/>
                </a:lnTo>
                <a:lnTo>
                  <a:pt x="43" y="71"/>
                </a:lnTo>
                <a:lnTo>
                  <a:pt x="43" y="69"/>
                </a:lnTo>
                <a:close/>
                <a:moveTo>
                  <a:pt x="2" y="71"/>
                </a:moveTo>
                <a:lnTo>
                  <a:pt x="39" y="71"/>
                </a:lnTo>
                <a:lnTo>
                  <a:pt x="39" y="73"/>
                </a:lnTo>
                <a:lnTo>
                  <a:pt x="2" y="73"/>
                </a:lnTo>
                <a:lnTo>
                  <a:pt x="2" y="71"/>
                </a:lnTo>
                <a:close/>
                <a:moveTo>
                  <a:pt x="43" y="71"/>
                </a:moveTo>
                <a:lnTo>
                  <a:pt x="67" y="71"/>
                </a:lnTo>
                <a:lnTo>
                  <a:pt x="67" y="73"/>
                </a:lnTo>
                <a:lnTo>
                  <a:pt x="43" y="73"/>
                </a:lnTo>
                <a:lnTo>
                  <a:pt x="43" y="71"/>
                </a:lnTo>
                <a:close/>
                <a:moveTo>
                  <a:pt x="4" y="73"/>
                </a:moveTo>
                <a:lnTo>
                  <a:pt x="35" y="73"/>
                </a:lnTo>
                <a:lnTo>
                  <a:pt x="35" y="75"/>
                </a:lnTo>
                <a:lnTo>
                  <a:pt x="4" y="75"/>
                </a:lnTo>
                <a:lnTo>
                  <a:pt x="4" y="73"/>
                </a:lnTo>
                <a:close/>
                <a:moveTo>
                  <a:pt x="43" y="73"/>
                </a:moveTo>
                <a:lnTo>
                  <a:pt x="65" y="73"/>
                </a:lnTo>
                <a:lnTo>
                  <a:pt x="65" y="75"/>
                </a:lnTo>
                <a:lnTo>
                  <a:pt x="43" y="75"/>
                </a:lnTo>
                <a:lnTo>
                  <a:pt x="43" y="73"/>
                </a:lnTo>
                <a:close/>
                <a:moveTo>
                  <a:pt x="6" y="75"/>
                </a:moveTo>
                <a:lnTo>
                  <a:pt x="33" y="75"/>
                </a:lnTo>
                <a:lnTo>
                  <a:pt x="33" y="77"/>
                </a:lnTo>
                <a:lnTo>
                  <a:pt x="6" y="77"/>
                </a:lnTo>
                <a:lnTo>
                  <a:pt x="6" y="75"/>
                </a:lnTo>
                <a:close/>
                <a:moveTo>
                  <a:pt x="45" y="75"/>
                </a:moveTo>
                <a:lnTo>
                  <a:pt x="63" y="75"/>
                </a:lnTo>
                <a:lnTo>
                  <a:pt x="63" y="77"/>
                </a:lnTo>
                <a:lnTo>
                  <a:pt x="45" y="77"/>
                </a:lnTo>
                <a:lnTo>
                  <a:pt x="45" y="75"/>
                </a:lnTo>
                <a:close/>
                <a:moveTo>
                  <a:pt x="8" y="77"/>
                </a:moveTo>
                <a:lnTo>
                  <a:pt x="31" y="77"/>
                </a:lnTo>
                <a:lnTo>
                  <a:pt x="31" y="79"/>
                </a:lnTo>
                <a:lnTo>
                  <a:pt x="8" y="79"/>
                </a:lnTo>
                <a:lnTo>
                  <a:pt x="8" y="77"/>
                </a:lnTo>
                <a:close/>
                <a:moveTo>
                  <a:pt x="45" y="77"/>
                </a:moveTo>
                <a:lnTo>
                  <a:pt x="61" y="77"/>
                </a:lnTo>
                <a:lnTo>
                  <a:pt x="61" y="79"/>
                </a:lnTo>
                <a:lnTo>
                  <a:pt x="45" y="79"/>
                </a:lnTo>
                <a:lnTo>
                  <a:pt x="45" y="7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38" name="Freeform 22"/>
          <p:cNvSpPr>
            <a:spLocks/>
          </p:cNvSpPr>
          <p:nvPr/>
        </p:nvSpPr>
        <p:spPr bwMode="auto">
          <a:xfrm>
            <a:off x="6361113" y="6313488"/>
            <a:ext cx="79375" cy="163512"/>
          </a:xfrm>
          <a:custGeom>
            <a:avLst/>
            <a:gdLst>
              <a:gd name="T0" fmla="*/ 28 w 50"/>
              <a:gd name="T1" fmla="*/ 0 h 103"/>
              <a:gd name="T2" fmla="*/ 28 w 50"/>
              <a:gd name="T3" fmla="*/ 24 h 103"/>
              <a:gd name="T4" fmla="*/ 46 w 50"/>
              <a:gd name="T5" fmla="*/ 24 h 103"/>
              <a:gd name="T6" fmla="*/ 46 w 50"/>
              <a:gd name="T7" fmla="*/ 30 h 103"/>
              <a:gd name="T8" fmla="*/ 28 w 50"/>
              <a:gd name="T9" fmla="*/ 30 h 103"/>
              <a:gd name="T10" fmla="*/ 28 w 50"/>
              <a:gd name="T11" fmla="*/ 81 h 103"/>
              <a:gd name="T12" fmla="*/ 28 w 50"/>
              <a:gd name="T13" fmla="*/ 87 h 103"/>
              <a:gd name="T14" fmla="*/ 30 w 50"/>
              <a:gd name="T15" fmla="*/ 91 h 103"/>
              <a:gd name="T16" fmla="*/ 32 w 50"/>
              <a:gd name="T17" fmla="*/ 93 h 103"/>
              <a:gd name="T18" fmla="*/ 36 w 50"/>
              <a:gd name="T19" fmla="*/ 93 h 103"/>
              <a:gd name="T20" fmla="*/ 38 w 50"/>
              <a:gd name="T21" fmla="*/ 93 h 103"/>
              <a:gd name="T22" fmla="*/ 42 w 50"/>
              <a:gd name="T23" fmla="*/ 93 h 103"/>
              <a:gd name="T24" fmla="*/ 44 w 50"/>
              <a:gd name="T25" fmla="*/ 91 h 103"/>
              <a:gd name="T26" fmla="*/ 46 w 50"/>
              <a:gd name="T27" fmla="*/ 89 h 103"/>
              <a:gd name="T28" fmla="*/ 50 w 50"/>
              <a:gd name="T29" fmla="*/ 89 h 103"/>
              <a:gd name="T30" fmla="*/ 46 w 50"/>
              <a:gd name="T31" fmla="*/ 95 h 103"/>
              <a:gd name="T32" fmla="*/ 40 w 50"/>
              <a:gd name="T33" fmla="*/ 101 h 103"/>
              <a:gd name="T34" fmla="*/ 36 w 50"/>
              <a:gd name="T35" fmla="*/ 103 h 103"/>
              <a:gd name="T36" fmla="*/ 22 w 50"/>
              <a:gd name="T37" fmla="*/ 103 h 103"/>
              <a:gd name="T38" fmla="*/ 20 w 50"/>
              <a:gd name="T39" fmla="*/ 103 h 103"/>
              <a:gd name="T40" fmla="*/ 18 w 50"/>
              <a:gd name="T41" fmla="*/ 99 h 103"/>
              <a:gd name="T42" fmla="*/ 14 w 50"/>
              <a:gd name="T43" fmla="*/ 97 h 103"/>
              <a:gd name="T44" fmla="*/ 14 w 50"/>
              <a:gd name="T45" fmla="*/ 91 h 103"/>
              <a:gd name="T46" fmla="*/ 14 w 50"/>
              <a:gd name="T47" fmla="*/ 83 h 103"/>
              <a:gd name="T48" fmla="*/ 14 w 50"/>
              <a:gd name="T49" fmla="*/ 30 h 103"/>
              <a:gd name="T50" fmla="*/ 0 w 50"/>
              <a:gd name="T51" fmla="*/ 30 h 103"/>
              <a:gd name="T52" fmla="*/ 0 w 50"/>
              <a:gd name="T53" fmla="*/ 28 h 103"/>
              <a:gd name="T54" fmla="*/ 6 w 50"/>
              <a:gd name="T55" fmla="*/ 24 h 103"/>
              <a:gd name="T56" fmla="*/ 10 w 50"/>
              <a:gd name="T57" fmla="*/ 22 h 103"/>
              <a:gd name="T58" fmla="*/ 16 w 50"/>
              <a:gd name="T59" fmla="*/ 16 h 103"/>
              <a:gd name="T60" fmla="*/ 20 w 50"/>
              <a:gd name="T61" fmla="*/ 10 h 103"/>
              <a:gd name="T62" fmla="*/ 22 w 50"/>
              <a:gd name="T63" fmla="*/ 6 h 103"/>
              <a:gd name="T64" fmla="*/ 26 w 50"/>
              <a:gd name="T65" fmla="*/ 0 h 103"/>
              <a:gd name="T66" fmla="*/ 28 w 50"/>
              <a:gd name="T67" fmla="*/ 0 h 103"/>
              <a:gd name="T68" fmla="*/ 28 w 50"/>
              <a:gd name="T69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0" h="103">
                <a:moveTo>
                  <a:pt x="28" y="0"/>
                </a:moveTo>
                <a:lnTo>
                  <a:pt x="28" y="24"/>
                </a:lnTo>
                <a:lnTo>
                  <a:pt x="46" y="24"/>
                </a:lnTo>
                <a:lnTo>
                  <a:pt x="46" y="30"/>
                </a:lnTo>
                <a:lnTo>
                  <a:pt x="28" y="30"/>
                </a:lnTo>
                <a:lnTo>
                  <a:pt x="28" y="81"/>
                </a:lnTo>
                <a:lnTo>
                  <a:pt x="28" y="87"/>
                </a:lnTo>
                <a:lnTo>
                  <a:pt x="30" y="91"/>
                </a:lnTo>
                <a:lnTo>
                  <a:pt x="32" y="93"/>
                </a:lnTo>
                <a:lnTo>
                  <a:pt x="36" y="93"/>
                </a:lnTo>
                <a:lnTo>
                  <a:pt x="38" y="93"/>
                </a:lnTo>
                <a:lnTo>
                  <a:pt x="42" y="93"/>
                </a:lnTo>
                <a:lnTo>
                  <a:pt x="44" y="91"/>
                </a:lnTo>
                <a:lnTo>
                  <a:pt x="46" y="89"/>
                </a:lnTo>
                <a:lnTo>
                  <a:pt x="50" y="89"/>
                </a:lnTo>
                <a:lnTo>
                  <a:pt x="46" y="95"/>
                </a:lnTo>
                <a:lnTo>
                  <a:pt x="40" y="101"/>
                </a:lnTo>
                <a:lnTo>
                  <a:pt x="36" y="103"/>
                </a:lnTo>
                <a:lnTo>
                  <a:pt x="22" y="103"/>
                </a:lnTo>
                <a:lnTo>
                  <a:pt x="20" y="103"/>
                </a:lnTo>
                <a:lnTo>
                  <a:pt x="18" y="99"/>
                </a:lnTo>
                <a:lnTo>
                  <a:pt x="14" y="97"/>
                </a:lnTo>
                <a:lnTo>
                  <a:pt x="14" y="91"/>
                </a:lnTo>
                <a:lnTo>
                  <a:pt x="14" y="83"/>
                </a:lnTo>
                <a:lnTo>
                  <a:pt x="14" y="30"/>
                </a:lnTo>
                <a:lnTo>
                  <a:pt x="0" y="30"/>
                </a:lnTo>
                <a:lnTo>
                  <a:pt x="0" y="28"/>
                </a:lnTo>
                <a:lnTo>
                  <a:pt x="6" y="24"/>
                </a:lnTo>
                <a:lnTo>
                  <a:pt x="10" y="22"/>
                </a:lnTo>
                <a:lnTo>
                  <a:pt x="16" y="16"/>
                </a:lnTo>
                <a:lnTo>
                  <a:pt x="20" y="10"/>
                </a:lnTo>
                <a:lnTo>
                  <a:pt x="22" y="6"/>
                </a:lnTo>
                <a:lnTo>
                  <a:pt x="26" y="0"/>
                </a:lnTo>
                <a:lnTo>
                  <a:pt x="28" y="0"/>
                </a:lnTo>
                <a:lnTo>
                  <a:pt x="28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39" name="Freeform 23"/>
          <p:cNvSpPr>
            <a:spLocks noEditPoints="1"/>
          </p:cNvSpPr>
          <p:nvPr/>
        </p:nvSpPr>
        <p:spPr bwMode="auto">
          <a:xfrm>
            <a:off x="6446838" y="6351588"/>
            <a:ext cx="103187" cy="125412"/>
          </a:xfrm>
          <a:custGeom>
            <a:avLst/>
            <a:gdLst>
              <a:gd name="T0" fmla="*/ 25 w 65"/>
              <a:gd name="T1" fmla="*/ 2 h 79"/>
              <a:gd name="T2" fmla="*/ 49 w 65"/>
              <a:gd name="T3" fmla="*/ 4 h 79"/>
              <a:gd name="T4" fmla="*/ 31 w 65"/>
              <a:gd name="T5" fmla="*/ 4 h 79"/>
              <a:gd name="T6" fmla="*/ 35 w 65"/>
              <a:gd name="T7" fmla="*/ 4 h 79"/>
              <a:gd name="T8" fmla="*/ 35 w 65"/>
              <a:gd name="T9" fmla="*/ 4 h 79"/>
              <a:gd name="T10" fmla="*/ 15 w 65"/>
              <a:gd name="T11" fmla="*/ 8 h 79"/>
              <a:gd name="T12" fmla="*/ 55 w 65"/>
              <a:gd name="T13" fmla="*/ 8 h 79"/>
              <a:gd name="T14" fmla="*/ 21 w 65"/>
              <a:gd name="T15" fmla="*/ 8 h 79"/>
              <a:gd name="T16" fmla="*/ 41 w 65"/>
              <a:gd name="T17" fmla="*/ 8 h 79"/>
              <a:gd name="T18" fmla="*/ 41 w 65"/>
              <a:gd name="T19" fmla="*/ 8 h 79"/>
              <a:gd name="T20" fmla="*/ 9 w 65"/>
              <a:gd name="T21" fmla="*/ 12 h 79"/>
              <a:gd name="T22" fmla="*/ 59 w 65"/>
              <a:gd name="T23" fmla="*/ 12 h 79"/>
              <a:gd name="T24" fmla="*/ 17 w 65"/>
              <a:gd name="T25" fmla="*/ 12 h 79"/>
              <a:gd name="T26" fmla="*/ 43 w 65"/>
              <a:gd name="T27" fmla="*/ 12 h 79"/>
              <a:gd name="T28" fmla="*/ 43 w 65"/>
              <a:gd name="T29" fmla="*/ 12 h 79"/>
              <a:gd name="T30" fmla="*/ 7 w 65"/>
              <a:gd name="T31" fmla="*/ 16 h 79"/>
              <a:gd name="T32" fmla="*/ 63 w 65"/>
              <a:gd name="T33" fmla="*/ 16 h 79"/>
              <a:gd name="T34" fmla="*/ 15 w 65"/>
              <a:gd name="T35" fmla="*/ 16 h 79"/>
              <a:gd name="T36" fmla="*/ 45 w 65"/>
              <a:gd name="T37" fmla="*/ 16 h 79"/>
              <a:gd name="T38" fmla="*/ 45 w 65"/>
              <a:gd name="T39" fmla="*/ 16 h 79"/>
              <a:gd name="T40" fmla="*/ 5 w 65"/>
              <a:gd name="T41" fmla="*/ 20 h 79"/>
              <a:gd name="T42" fmla="*/ 63 w 65"/>
              <a:gd name="T43" fmla="*/ 20 h 79"/>
              <a:gd name="T44" fmla="*/ 13 w 65"/>
              <a:gd name="T45" fmla="*/ 20 h 79"/>
              <a:gd name="T46" fmla="*/ 47 w 65"/>
              <a:gd name="T47" fmla="*/ 20 h 79"/>
              <a:gd name="T48" fmla="*/ 47 w 65"/>
              <a:gd name="T49" fmla="*/ 20 h 79"/>
              <a:gd name="T50" fmla="*/ 1 w 65"/>
              <a:gd name="T51" fmla="*/ 24 h 79"/>
              <a:gd name="T52" fmla="*/ 65 w 65"/>
              <a:gd name="T53" fmla="*/ 24 h 79"/>
              <a:gd name="T54" fmla="*/ 65 w 65"/>
              <a:gd name="T55" fmla="*/ 24 h 79"/>
              <a:gd name="T56" fmla="*/ 1 w 65"/>
              <a:gd name="T57" fmla="*/ 30 h 79"/>
              <a:gd name="T58" fmla="*/ 1 w 65"/>
              <a:gd name="T59" fmla="*/ 30 h 79"/>
              <a:gd name="T60" fmla="*/ 0 w 65"/>
              <a:gd name="T61" fmla="*/ 42 h 79"/>
              <a:gd name="T62" fmla="*/ 15 w 65"/>
              <a:gd name="T63" fmla="*/ 49 h 79"/>
              <a:gd name="T64" fmla="*/ 15 w 65"/>
              <a:gd name="T65" fmla="*/ 49 h 79"/>
              <a:gd name="T66" fmla="*/ 63 w 65"/>
              <a:gd name="T67" fmla="*/ 49 h 79"/>
              <a:gd name="T68" fmla="*/ 63 w 65"/>
              <a:gd name="T69" fmla="*/ 49 h 79"/>
              <a:gd name="T70" fmla="*/ 1 w 65"/>
              <a:gd name="T71" fmla="*/ 53 h 79"/>
              <a:gd name="T72" fmla="*/ 65 w 65"/>
              <a:gd name="T73" fmla="*/ 53 h 79"/>
              <a:gd name="T74" fmla="*/ 19 w 65"/>
              <a:gd name="T75" fmla="*/ 53 h 79"/>
              <a:gd name="T76" fmla="*/ 61 w 65"/>
              <a:gd name="T77" fmla="*/ 53 h 79"/>
              <a:gd name="T78" fmla="*/ 61 w 65"/>
              <a:gd name="T79" fmla="*/ 53 h 79"/>
              <a:gd name="T80" fmla="*/ 3 w 65"/>
              <a:gd name="T81" fmla="*/ 57 h 79"/>
              <a:gd name="T82" fmla="*/ 65 w 65"/>
              <a:gd name="T83" fmla="*/ 57 h 79"/>
              <a:gd name="T84" fmla="*/ 21 w 65"/>
              <a:gd name="T85" fmla="*/ 57 h 79"/>
              <a:gd name="T86" fmla="*/ 59 w 65"/>
              <a:gd name="T87" fmla="*/ 57 h 79"/>
              <a:gd name="T88" fmla="*/ 59 w 65"/>
              <a:gd name="T89" fmla="*/ 57 h 79"/>
              <a:gd name="T90" fmla="*/ 3 w 65"/>
              <a:gd name="T91" fmla="*/ 61 h 79"/>
              <a:gd name="T92" fmla="*/ 63 w 65"/>
              <a:gd name="T93" fmla="*/ 61 h 79"/>
              <a:gd name="T94" fmla="*/ 27 w 65"/>
              <a:gd name="T95" fmla="*/ 61 h 79"/>
              <a:gd name="T96" fmla="*/ 55 w 65"/>
              <a:gd name="T97" fmla="*/ 61 h 79"/>
              <a:gd name="T98" fmla="*/ 55 w 65"/>
              <a:gd name="T99" fmla="*/ 61 h 79"/>
              <a:gd name="T100" fmla="*/ 5 w 65"/>
              <a:gd name="T101" fmla="*/ 65 h 79"/>
              <a:gd name="T102" fmla="*/ 61 w 65"/>
              <a:gd name="T103" fmla="*/ 65 h 79"/>
              <a:gd name="T104" fmla="*/ 33 w 65"/>
              <a:gd name="T105" fmla="*/ 65 h 79"/>
              <a:gd name="T106" fmla="*/ 47 w 65"/>
              <a:gd name="T107" fmla="*/ 65 h 79"/>
              <a:gd name="T108" fmla="*/ 47 w 65"/>
              <a:gd name="T109" fmla="*/ 65 h 79"/>
              <a:gd name="T110" fmla="*/ 9 w 65"/>
              <a:gd name="T111" fmla="*/ 69 h 79"/>
              <a:gd name="T112" fmla="*/ 57 w 65"/>
              <a:gd name="T113" fmla="*/ 71 h 79"/>
              <a:gd name="T114" fmla="*/ 55 w 65"/>
              <a:gd name="T115" fmla="*/ 71 h 79"/>
              <a:gd name="T116" fmla="*/ 15 w 65"/>
              <a:gd name="T117" fmla="*/ 73 h 79"/>
              <a:gd name="T118" fmla="*/ 15 w 65"/>
              <a:gd name="T119" fmla="*/ 73 h 79"/>
              <a:gd name="T120" fmla="*/ 17 w 65"/>
              <a:gd name="T121" fmla="*/ 77 h 79"/>
              <a:gd name="T122" fmla="*/ 47 w 65"/>
              <a:gd name="T123" fmla="*/ 7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" h="79">
                <a:moveTo>
                  <a:pt x="25" y="0"/>
                </a:moveTo>
                <a:lnTo>
                  <a:pt x="43" y="0"/>
                </a:lnTo>
                <a:lnTo>
                  <a:pt x="43" y="2"/>
                </a:lnTo>
                <a:lnTo>
                  <a:pt x="25" y="2"/>
                </a:lnTo>
                <a:lnTo>
                  <a:pt x="25" y="0"/>
                </a:lnTo>
                <a:close/>
                <a:moveTo>
                  <a:pt x="21" y="2"/>
                </a:moveTo>
                <a:lnTo>
                  <a:pt x="49" y="2"/>
                </a:lnTo>
                <a:lnTo>
                  <a:pt x="49" y="4"/>
                </a:lnTo>
                <a:lnTo>
                  <a:pt x="21" y="4"/>
                </a:lnTo>
                <a:lnTo>
                  <a:pt x="21" y="2"/>
                </a:lnTo>
                <a:close/>
                <a:moveTo>
                  <a:pt x="17" y="4"/>
                </a:moveTo>
                <a:lnTo>
                  <a:pt x="31" y="4"/>
                </a:lnTo>
                <a:lnTo>
                  <a:pt x="31" y="6"/>
                </a:lnTo>
                <a:lnTo>
                  <a:pt x="17" y="6"/>
                </a:lnTo>
                <a:lnTo>
                  <a:pt x="17" y="4"/>
                </a:lnTo>
                <a:close/>
                <a:moveTo>
                  <a:pt x="35" y="4"/>
                </a:moveTo>
                <a:lnTo>
                  <a:pt x="53" y="4"/>
                </a:lnTo>
                <a:lnTo>
                  <a:pt x="53" y="6"/>
                </a:lnTo>
                <a:lnTo>
                  <a:pt x="35" y="6"/>
                </a:lnTo>
                <a:lnTo>
                  <a:pt x="35" y="4"/>
                </a:lnTo>
                <a:close/>
                <a:moveTo>
                  <a:pt x="15" y="6"/>
                </a:moveTo>
                <a:lnTo>
                  <a:pt x="23" y="6"/>
                </a:lnTo>
                <a:lnTo>
                  <a:pt x="23" y="8"/>
                </a:lnTo>
                <a:lnTo>
                  <a:pt x="15" y="8"/>
                </a:lnTo>
                <a:lnTo>
                  <a:pt x="15" y="6"/>
                </a:lnTo>
                <a:close/>
                <a:moveTo>
                  <a:pt x="39" y="6"/>
                </a:moveTo>
                <a:lnTo>
                  <a:pt x="55" y="6"/>
                </a:lnTo>
                <a:lnTo>
                  <a:pt x="55" y="8"/>
                </a:lnTo>
                <a:lnTo>
                  <a:pt x="39" y="8"/>
                </a:lnTo>
                <a:lnTo>
                  <a:pt x="39" y="6"/>
                </a:lnTo>
                <a:close/>
                <a:moveTo>
                  <a:pt x="13" y="8"/>
                </a:moveTo>
                <a:lnTo>
                  <a:pt x="21" y="8"/>
                </a:lnTo>
                <a:lnTo>
                  <a:pt x="21" y="10"/>
                </a:lnTo>
                <a:lnTo>
                  <a:pt x="13" y="10"/>
                </a:lnTo>
                <a:lnTo>
                  <a:pt x="13" y="8"/>
                </a:lnTo>
                <a:close/>
                <a:moveTo>
                  <a:pt x="41" y="8"/>
                </a:moveTo>
                <a:lnTo>
                  <a:pt x="57" y="8"/>
                </a:lnTo>
                <a:lnTo>
                  <a:pt x="57" y="10"/>
                </a:lnTo>
                <a:lnTo>
                  <a:pt x="41" y="10"/>
                </a:lnTo>
                <a:lnTo>
                  <a:pt x="41" y="8"/>
                </a:lnTo>
                <a:close/>
                <a:moveTo>
                  <a:pt x="9" y="10"/>
                </a:moveTo>
                <a:lnTo>
                  <a:pt x="19" y="10"/>
                </a:lnTo>
                <a:lnTo>
                  <a:pt x="19" y="12"/>
                </a:lnTo>
                <a:lnTo>
                  <a:pt x="9" y="12"/>
                </a:lnTo>
                <a:lnTo>
                  <a:pt x="9" y="10"/>
                </a:lnTo>
                <a:close/>
                <a:moveTo>
                  <a:pt x="41" y="10"/>
                </a:moveTo>
                <a:lnTo>
                  <a:pt x="59" y="10"/>
                </a:lnTo>
                <a:lnTo>
                  <a:pt x="59" y="12"/>
                </a:lnTo>
                <a:lnTo>
                  <a:pt x="41" y="12"/>
                </a:lnTo>
                <a:lnTo>
                  <a:pt x="41" y="10"/>
                </a:lnTo>
                <a:close/>
                <a:moveTo>
                  <a:pt x="9" y="12"/>
                </a:moveTo>
                <a:lnTo>
                  <a:pt x="17" y="12"/>
                </a:lnTo>
                <a:lnTo>
                  <a:pt x="17" y="14"/>
                </a:lnTo>
                <a:lnTo>
                  <a:pt x="9" y="14"/>
                </a:lnTo>
                <a:lnTo>
                  <a:pt x="9" y="12"/>
                </a:lnTo>
                <a:close/>
                <a:moveTo>
                  <a:pt x="43" y="12"/>
                </a:moveTo>
                <a:lnTo>
                  <a:pt x="61" y="12"/>
                </a:lnTo>
                <a:lnTo>
                  <a:pt x="61" y="14"/>
                </a:lnTo>
                <a:lnTo>
                  <a:pt x="43" y="14"/>
                </a:lnTo>
                <a:lnTo>
                  <a:pt x="43" y="12"/>
                </a:lnTo>
                <a:close/>
                <a:moveTo>
                  <a:pt x="7" y="14"/>
                </a:moveTo>
                <a:lnTo>
                  <a:pt x="15" y="14"/>
                </a:lnTo>
                <a:lnTo>
                  <a:pt x="15" y="16"/>
                </a:lnTo>
                <a:lnTo>
                  <a:pt x="7" y="16"/>
                </a:lnTo>
                <a:lnTo>
                  <a:pt x="7" y="14"/>
                </a:lnTo>
                <a:close/>
                <a:moveTo>
                  <a:pt x="45" y="14"/>
                </a:moveTo>
                <a:lnTo>
                  <a:pt x="63" y="14"/>
                </a:lnTo>
                <a:lnTo>
                  <a:pt x="63" y="16"/>
                </a:lnTo>
                <a:lnTo>
                  <a:pt x="45" y="16"/>
                </a:lnTo>
                <a:lnTo>
                  <a:pt x="45" y="14"/>
                </a:lnTo>
                <a:close/>
                <a:moveTo>
                  <a:pt x="5" y="16"/>
                </a:moveTo>
                <a:lnTo>
                  <a:pt x="15" y="16"/>
                </a:lnTo>
                <a:lnTo>
                  <a:pt x="15" y="18"/>
                </a:lnTo>
                <a:lnTo>
                  <a:pt x="5" y="18"/>
                </a:lnTo>
                <a:lnTo>
                  <a:pt x="5" y="16"/>
                </a:lnTo>
                <a:close/>
                <a:moveTo>
                  <a:pt x="45" y="16"/>
                </a:moveTo>
                <a:lnTo>
                  <a:pt x="63" y="16"/>
                </a:lnTo>
                <a:lnTo>
                  <a:pt x="63" y="18"/>
                </a:lnTo>
                <a:lnTo>
                  <a:pt x="45" y="18"/>
                </a:lnTo>
                <a:lnTo>
                  <a:pt x="45" y="16"/>
                </a:lnTo>
                <a:close/>
                <a:moveTo>
                  <a:pt x="5" y="18"/>
                </a:moveTo>
                <a:lnTo>
                  <a:pt x="13" y="18"/>
                </a:lnTo>
                <a:lnTo>
                  <a:pt x="13" y="20"/>
                </a:lnTo>
                <a:lnTo>
                  <a:pt x="5" y="20"/>
                </a:lnTo>
                <a:lnTo>
                  <a:pt x="5" y="18"/>
                </a:lnTo>
                <a:close/>
                <a:moveTo>
                  <a:pt x="45" y="18"/>
                </a:moveTo>
                <a:lnTo>
                  <a:pt x="63" y="18"/>
                </a:lnTo>
                <a:lnTo>
                  <a:pt x="63" y="20"/>
                </a:lnTo>
                <a:lnTo>
                  <a:pt x="45" y="20"/>
                </a:lnTo>
                <a:lnTo>
                  <a:pt x="45" y="18"/>
                </a:lnTo>
                <a:close/>
                <a:moveTo>
                  <a:pt x="3" y="20"/>
                </a:moveTo>
                <a:lnTo>
                  <a:pt x="13" y="20"/>
                </a:lnTo>
                <a:lnTo>
                  <a:pt x="13" y="22"/>
                </a:lnTo>
                <a:lnTo>
                  <a:pt x="3" y="22"/>
                </a:lnTo>
                <a:lnTo>
                  <a:pt x="3" y="20"/>
                </a:lnTo>
                <a:close/>
                <a:moveTo>
                  <a:pt x="47" y="20"/>
                </a:moveTo>
                <a:lnTo>
                  <a:pt x="63" y="20"/>
                </a:lnTo>
                <a:lnTo>
                  <a:pt x="63" y="22"/>
                </a:lnTo>
                <a:lnTo>
                  <a:pt x="47" y="22"/>
                </a:lnTo>
                <a:lnTo>
                  <a:pt x="47" y="20"/>
                </a:lnTo>
                <a:close/>
                <a:moveTo>
                  <a:pt x="1" y="22"/>
                </a:moveTo>
                <a:lnTo>
                  <a:pt x="13" y="22"/>
                </a:lnTo>
                <a:lnTo>
                  <a:pt x="13" y="24"/>
                </a:lnTo>
                <a:lnTo>
                  <a:pt x="1" y="24"/>
                </a:lnTo>
                <a:lnTo>
                  <a:pt x="1" y="22"/>
                </a:lnTo>
                <a:close/>
                <a:moveTo>
                  <a:pt x="47" y="22"/>
                </a:moveTo>
                <a:lnTo>
                  <a:pt x="65" y="22"/>
                </a:lnTo>
                <a:lnTo>
                  <a:pt x="65" y="24"/>
                </a:lnTo>
                <a:lnTo>
                  <a:pt x="47" y="24"/>
                </a:lnTo>
                <a:lnTo>
                  <a:pt x="47" y="22"/>
                </a:lnTo>
                <a:close/>
                <a:moveTo>
                  <a:pt x="1" y="24"/>
                </a:moveTo>
                <a:lnTo>
                  <a:pt x="65" y="24"/>
                </a:lnTo>
                <a:lnTo>
                  <a:pt x="65" y="30"/>
                </a:lnTo>
                <a:lnTo>
                  <a:pt x="1" y="30"/>
                </a:lnTo>
                <a:lnTo>
                  <a:pt x="1" y="24"/>
                </a:lnTo>
                <a:close/>
                <a:moveTo>
                  <a:pt x="1" y="30"/>
                </a:moveTo>
                <a:lnTo>
                  <a:pt x="13" y="30"/>
                </a:lnTo>
                <a:lnTo>
                  <a:pt x="13" y="40"/>
                </a:lnTo>
                <a:lnTo>
                  <a:pt x="1" y="40"/>
                </a:lnTo>
                <a:lnTo>
                  <a:pt x="1" y="30"/>
                </a:lnTo>
                <a:close/>
                <a:moveTo>
                  <a:pt x="0" y="40"/>
                </a:moveTo>
                <a:lnTo>
                  <a:pt x="13" y="40"/>
                </a:lnTo>
                <a:lnTo>
                  <a:pt x="13" y="42"/>
                </a:lnTo>
                <a:lnTo>
                  <a:pt x="0" y="42"/>
                </a:lnTo>
                <a:lnTo>
                  <a:pt x="0" y="40"/>
                </a:lnTo>
                <a:close/>
                <a:moveTo>
                  <a:pt x="1" y="42"/>
                </a:moveTo>
                <a:lnTo>
                  <a:pt x="15" y="42"/>
                </a:lnTo>
                <a:lnTo>
                  <a:pt x="15" y="49"/>
                </a:lnTo>
                <a:lnTo>
                  <a:pt x="1" y="49"/>
                </a:lnTo>
                <a:lnTo>
                  <a:pt x="1" y="42"/>
                </a:lnTo>
                <a:close/>
                <a:moveTo>
                  <a:pt x="1" y="49"/>
                </a:moveTo>
                <a:lnTo>
                  <a:pt x="15" y="49"/>
                </a:lnTo>
                <a:lnTo>
                  <a:pt x="15" y="51"/>
                </a:lnTo>
                <a:lnTo>
                  <a:pt x="1" y="51"/>
                </a:lnTo>
                <a:lnTo>
                  <a:pt x="1" y="49"/>
                </a:lnTo>
                <a:close/>
                <a:moveTo>
                  <a:pt x="63" y="49"/>
                </a:moveTo>
                <a:lnTo>
                  <a:pt x="65" y="49"/>
                </a:lnTo>
                <a:lnTo>
                  <a:pt x="65" y="51"/>
                </a:lnTo>
                <a:lnTo>
                  <a:pt x="63" y="51"/>
                </a:lnTo>
                <a:lnTo>
                  <a:pt x="63" y="49"/>
                </a:lnTo>
                <a:close/>
                <a:moveTo>
                  <a:pt x="1" y="51"/>
                </a:moveTo>
                <a:lnTo>
                  <a:pt x="17" y="51"/>
                </a:lnTo>
                <a:lnTo>
                  <a:pt x="17" y="53"/>
                </a:lnTo>
                <a:lnTo>
                  <a:pt x="1" y="53"/>
                </a:lnTo>
                <a:lnTo>
                  <a:pt x="1" y="51"/>
                </a:lnTo>
                <a:close/>
                <a:moveTo>
                  <a:pt x="63" y="51"/>
                </a:moveTo>
                <a:lnTo>
                  <a:pt x="65" y="51"/>
                </a:lnTo>
                <a:lnTo>
                  <a:pt x="65" y="53"/>
                </a:lnTo>
                <a:lnTo>
                  <a:pt x="63" y="53"/>
                </a:lnTo>
                <a:lnTo>
                  <a:pt x="63" y="51"/>
                </a:lnTo>
                <a:close/>
                <a:moveTo>
                  <a:pt x="1" y="53"/>
                </a:moveTo>
                <a:lnTo>
                  <a:pt x="19" y="53"/>
                </a:lnTo>
                <a:lnTo>
                  <a:pt x="19" y="55"/>
                </a:lnTo>
                <a:lnTo>
                  <a:pt x="1" y="55"/>
                </a:lnTo>
                <a:lnTo>
                  <a:pt x="1" y="53"/>
                </a:lnTo>
                <a:close/>
                <a:moveTo>
                  <a:pt x="61" y="53"/>
                </a:moveTo>
                <a:lnTo>
                  <a:pt x="65" y="53"/>
                </a:lnTo>
                <a:lnTo>
                  <a:pt x="65" y="55"/>
                </a:lnTo>
                <a:lnTo>
                  <a:pt x="61" y="55"/>
                </a:lnTo>
                <a:lnTo>
                  <a:pt x="61" y="53"/>
                </a:lnTo>
                <a:close/>
                <a:moveTo>
                  <a:pt x="3" y="55"/>
                </a:moveTo>
                <a:lnTo>
                  <a:pt x="21" y="55"/>
                </a:lnTo>
                <a:lnTo>
                  <a:pt x="21" y="57"/>
                </a:lnTo>
                <a:lnTo>
                  <a:pt x="3" y="57"/>
                </a:lnTo>
                <a:lnTo>
                  <a:pt x="3" y="55"/>
                </a:lnTo>
                <a:close/>
                <a:moveTo>
                  <a:pt x="59" y="55"/>
                </a:moveTo>
                <a:lnTo>
                  <a:pt x="65" y="55"/>
                </a:lnTo>
                <a:lnTo>
                  <a:pt x="65" y="57"/>
                </a:lnTo>
                <a:lnTo>
                  <a:pt x="59" y="57"/>
                </a:lnTo>
                <a:lnTo>
                  <a:pt x="59" y="55"/>
                </a:lnTo>
                <a:close/>
                <a:moveTo>
                  <a:pt x="3" y="57"/>
                </a:moveTo>
                <a:lnTo>
                  <a:pt x="21" y="57"/>
                </a:lnTo>
                <a:lnTo>
                  <a:pt x="21" y="59"/>
                </a:lnTo>
                <a:lnTo>
                  <a:pt x="3" y="59"/>
                </a:lnTo>
                <a:lnTo>
                  <a:pt x="3" y="57"/>
                </a:lnTo>
                <a:close/>
                <a:moveTo>
                  <a:pt x="59" y="57"/>
                </a:moveTo>
                <a:lnTo>
                  <a:pt x="63" y="57"/>
                </a:lnTo>
                <a:lnTo>
                  <a:pt x="63" y="59"/>
                </a:lnTo>
                <a:lnTo>
                  <a:pt x="59" y="59"/>
                </a:lnTo>
                <a:lnTo>
                  <a:pt x="59" y="57"/>
                </a:lnTo>
                <a:close/>
                <a:moveTo>
                  <a:pt x="3" y="59"/>
                </a:moveTo>
                <a:lnTo>
                  <a:pt x="25" y="59"/>
                </a:lnTo>
                <a:lnTo>
                  <a:pt x="25" y="61"/>
                </a:lnTo>
                <a:lnTo>
                  <a:pt x="3" y="61"/>
                </a:lnTo>
                <a:lnTo>
                  <a:pt x="3" y="59"/>
                </a:lnTo>
                <a:close/>
                <a:moveTo>
                  <a:pt x="57" y="59"/>
                </a:moveTo>
                <a:lnTo>
                  <a:pt x="63" y="59"/>
                </a:lnTo>
                <a:lnTo>
                  <a:pt x="63" y="61"/>
                </a:lnTo>
                <a:lnTo>
                  <a:pt x="57" y="61"/>
                </a:lnTo>
                <a:lnTo>
                  <a:pt x="57" y="59"/>
                </a:lnTo>
                <a:close/>
                <a:moveTo>
                  <a:pt x="3" y="61"/>
                </a:moveTo>
                <a:lnTo>
                  <a:pt x="27" y="61"/>
                </a:lnTo>
                <a:lnTo>
                  <a:pt x="27" y="63"/>
                </a:lnTo>
                <a:lnTo>
                  <a:pt x="3" y="63"/>
                </a:lnTo>
                <a:lnTo>
                  <a:pt x="3" y="61"/>
                </a:lnTo>
                <a:close/>
                <a:moveTo>
                  <a:pt x="55" y="61"/>
                </a:moveTo>
                <a:lnTo>
                  <a:pt x="61" y="61"/>
                </a:lnTo>
                <a:lnTo>
                  <a:pt x="61" y="63"/>
                </a:lnTo>
                <a:lnTo>
                  <a:pt x="55" y="63"/>
                </a:lnTo>
                <a:lnTo>
                  <a:pt x="55" y="61"/>
                </a:lnTo>
                <a:close/>
                <a:moveTo>
                  <a:pt x="5" y="63"/>
                </a:moveTo>
                <a:lnTo>
                  <a:pt x="31" y="63"/>
                </a:lnTo>
                <a:lnTo>
                  <a:pt x="31" y="65"/>
                </a:lnTo>
                <a:lnTo>
                  <a:pt x="5" y="65"/>
                </a:lnTo>
                <a:lnTo>
                  <a:pt x="5" y="63"/>
                </a:lnTo>
                <a:close/>
                <a:moveTo>
                  <a:pt x="53" y="63"/>
                </a:moveTo>
                <a:lnTo>
                  <a:pt x="61" y="63"/>
                </a:lnTo>
                <a:lnTo>
                  <a:pt x="61" y="65"/>
                </a:lnTo>
                <a:lnTo>
                  <a:pt x="53" y="65"/>
                </a:lnTo>
                <a:lnTo>
                  <a:pt x="53" y="63"/>
                </a:lnTo>
                <a:close/>
                <a:moveTo>
                  <a:pt x="7" y="65"/>
                </a:moveTo>
                <a:lnTo>
                  <a:pt x="33" y="65"/>
                </a:lnTo>
                <a:lnTo>
                  <a:pt x="33" y="67"/>
                </a:lnTo>
                <a:lnTo>
                  <a:pt x="7" y="67"/>
                </a:lnTo>
                <a:lnTo>
                  <a:pt x="7" y="65"/>
                </a:lnTo>
                <a:close/>
                <a:moveTo>
                  <a:pt x="47" y="65"/>
                </a:moveTo>
                <a:lnTo>
                  <a:pt x="59" y="65"/>
                </a:lnTo>
                <a:lnTo>
                  <a:pt x="59" y="67"/>
                </a:lnTo>
                <a:lnTo>
                  <a:pt x="47" y="67"/>
                </a:lnTo>
                <a:lnTo>
                  <a:pt x="47" y="65"/>
                </a:lnTo>
                <a:close/>
                <a:moveTo>
                  <a:pt x="9" y="67"/>
                </a:moveTo>
                <a:lnTo>
                  <a:pt x="59" y="67"/>
                </a:lnTo>
                <a:lnTo>
                  <a:pt x="59" y="69"/>
                </a:lnTo>
                <a:lnTo>
                  <a:pt x="9" y="69"/>
                </a:lnTo>
                <a:lnTo>
                  <a:pt x="9" y="67"/>
                </a:lnTo>
                <a:close/>
                <a:moveTo>
                  <a:pt x="9" y="69"/>
                </a:moveTo>
                <a:lnTo>
                  <a:pt x="57" y="69"/>
                </a:lnTo>
                <a:lnTo>
                  <a:pt x="57" y="71"/>
                </a:lnTo>
                <a:lnTo>
                  <a:pt x="9" y="71"/>
                </a:lnTo>
                <a:lnTo>
                  <a:pt x="9" y="69"/>
                </a:lnTo>
                <a:close/>
                <a:moveTo>
                  <a:pt x="13" y="71"/>
                </a:moveTo>
                <a:lnTo>
                  <a:pt x="55" y="71"/>
                </a:lnTo>
                <a:lnTo>
                  <a:pt x="55" y="73"/>
                </a:lnTo>
                <a:lnTo>
                  <a:pt x="13" y="73"/>
                </a:lnTo>
                <a:lnTo>
                  <a:pt x="13" y="71"/>
                </a:lnTo>
                <a:close/>
                <a:moveTo>
                  <a:pt x="15" y="73"/>
                </a:moveTo>
                <a:lnTo>
                  <a:pt x="53" y="73"/>
                </a:lnTo>
                <a:lnTo>
                  <a:pt x="53" y="75"/>
                </a:lnTo>
                <a:lnTo>
                  <a:pt x="15" y="75"/>
                </a:lnTo>
                <a:lnTo>
                  <a:pt x="15" y="73"/>
                </a:lnTo>
                <a:close/>
                <a:moveTo>
                  <a:pt x="17" y="75"/>
                </a:moveTo>
                <a:lnTo>
                  <a:pt x="51" y="75"/>
                </a:lnTo>
                <a:lnTo>
                  <a:pt x="51" y="77"/>
                </a:lnTo>
                <a:lnTo>
                  <a:pt x="17" y="77"/>
                </a:lnTo>
                <a:lnTo>
                  <a:pt x="17" y="75"/>
                </a:lnTo>
                <a:close/>
                <a:moveTo>
                  <a:pt x="21" y="77"/>
                </a:moveTo>
                <a:lnTo>
                  <a:pt x="47" y="77"/>
                </a:lnTo>
                <a:lnTo>
                  <a:pt x="47" y="79"/>
                </a:lnTo>
                <a:lnTo>
                  <a:pt x="21" y="79"/>
                </a:lnTo>
                <a:lnTo>
                  <a:pt x="21" y="7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40" name="Rectangle 24"/>
          <p:cNvSpPr>
            <a:spLocks noChangeArrowheads="1"/>
          </p:cNvSpPr>
          <p:nvPr/>
        </p:nvSpPr>
        <p:spPr bwMode="auto">
          <a:xfrm>
            <a:off x="3131625" y="2049575"/>
            <a:ext cx="4262775" cy="3739225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41" name="Freeform 25"/>
          <p:cNvSpPr>
            <a:spLocks noEditPoints="1"/>
          </p:cNvSpPr>
          <p:nvPr/>
        </p:nvSpPr>
        <p:spPr bwMode="auto">
          <a:xfrm>
            <a:off x="2740025" y="5762625"/>
            <a:ext cx="63500" cy="100013"/>
          </a:xfrm>
          <a:custGeom>
            <a:avLst/>
            <a:gdLst>
              <a:gd name="T0" fmla="*/ 0 w 40"/>
              <a:gd name="T1" fmla="*/ 30 h 63"/>
              <a:gd name="T2" fmla="*/ 0 w 40"/>
              <a:gd name="T3" fmla="*/ 20 h 63"/>
              <a:gd name="T4" fmla="*/ 2 w 40"/>
              <a:gd name="T5" fmla="*/ 12 h 63"/>
              <a:gd name="T6" fmla="*/ 4 w 40"/>
              <a:gd name="T7" fmla="*/ 6 h 63"/>
              <a:gd name="T8" fmla="*/ 8 w 40"/>
              <a:gd name="T9" fmla="*/ 2 h 63"/>
              <a:gd name="T10" fmla="*/ 14 w 40"/>
              <a:gd name="T11" fmla="*/ 0 h 63"/>
              <a:gd name="T12" fmla="*/ 20 w 40"/>
              <a:gd name="T13" fmla="*/ 0 h 63"/>
              <a:gd name="T14" fmla="*/ 24 w 40"/>
              <a:gd name="T15" fmla="*/ 0 h 63"/>
              <a:gd name="T16" fmla="*/ 28 w 40"/>
              <a:gd name="T17" fmla="*/ 2 h 63"/>
              <a:gd name="T18" fmla="*/ 32 w 40"/>
              <a:gd name="T19" fmla="*/ 4 h 63"/>
              <a:gd name="T20" fmla="*/ 34 w 40"/>
              <a:gd name="T21" fmla="*/ 6 h 63"/>
              <a:gd name="T22" fmla="*/ 36 w 40"/>
              <a:gd name="T23" fmla="*/ 10 h 63"/>
              <a:gd name="T24" fmla="*/ 38 w 40"/>
              <a:gd name="T25" fmla="*/ 16 h 63"/>
              <a:gd name="T26" fmla="*/ 40 w 40"/>
              <a:gd name="T27" fmla="*/ 22 h 63"/>
              <a:gd name="T28" fmla="*/ 40 w 40"/>
              <a:gd name="T29" fmla="*/ 30 h 63"/>
              <a:gd name="T30" fmla="*/ 40 w 40"/>
              <a:gd name="T31" fmla="*/ 40 h 63"/>
              <a:gd name="T32" fmla="*/ 38 w 40"/>
              <a:gd name="T33" fmla="*/ 48 h 63"/>
              <a:gd name="T34" fmla="*/ 34 w 40"/>
              <a:gd name="T35" fmla="*/ 54 h 63"/>
              <a:gd name="T36" fmla="*/ 30 w 40"/>
              <a:gd name="T37" fmla="*/ 58 h 63"/>
              <a:gd name="T38" fmla="*/ 26 w 40"/>
              <a:gd name="T39" fmla="*/ 63 h 63"/>
              <a:gd name="T40" fmla="*/ 20 w 40"/>
              <a:gd name="T41" fmla="*/ 63 h 63"/>
              <a:gd name="T42" fmla="*/ 14 w 40"/>
              <a:gd name="T43" fmla="*/ 63 h 63"/>
              <a:gd name="T44" fmla="*/ 10 w 40"/>
              <a:gd name="T45" fmla="*/ 60 h 63"/>
              <a:gd name="T46" fmla="*/ 6 w 40"/>
              <a:gd name="T47" fmla="*/ 56 h 63"/>
              <a:gd name="T48" fmla="*/ 2 w 40"/>
              <a:gd name="T49" fmla="*/ 50 h 63"/>
              <a:gd name="T50" fmla="*/ 0 w 40"/>
              <a:gd name="T51" fmla="*/ 42 h 63"/>
              <a:gd name="T52" fmla="*/ 0 w 40"/>
              <a:gd name="T53" fmla="*/ 30 h 63"/>
              <a:gd name="T54" fmla="*/ 8 w 40"/>
              <a:gd name="T55" fmla="*/ 30 h 63"/>
              <a:gd name="T56" fmla="*/ 8 w 40"/>
              <a:gd name="T57" fmla="*/ 40 h 63"/>
              <a:gd name="T58" fmla="*/ 8 w 40"/>
              <a:gd name="T59" fmla="*/ 46 h 63"/>
              <a:gd name="T60" fmla="*/ 10 w 40"/>
              <a:gd name="T61" fmla="*/ 50 h 63"/>
              <a:gd name="T62" fmla="*/ 14 w 40"/>
              <a:gd name="T63" fmla="*/ 54 h 63"/>
              <a:gd name="T64" fmla="*/ 20 w 40"/>
              <a:gd name="T65" fmla="*/ 54 h 63"/>
              <a:gd name="T66" fmla="*/ 24 w 40"/>
              <a:gd name="T67" fmla="*/ 54 h 63"/>
              <a:gd name="T68" fmla="*/ 28 w 40"/>
              <a:gd name="T69" fmla="*/ 50 h 63"/>
              <a:gd name="T70" fmla="*/ 30 w 40"/>
              <a:gd name="T71" fmla="*/ 46 h 63"/>
              <a:gd name="T72" fmla="*/ 32 w 40"/>
              <a:gd name="T73" fmla="*/ 40 h 63"/>
              <a:gd name="T74" fmla="*/ 32 w 40"/>
              <a:gd name="T75" fmla="*/ 30 h 63"/>
              <a:gd name="T76" fmla="*/ 32 w 40"/>
              <a:gd name="T77" fmla="*/ 22 h 63"/>
              <a:gd name="T78" fmla="*/ 30 w 40"/>
              <a:gd name="T79" fmla="*/ 16 h 63"/>
              <a:gd name="T80" fmla="*/ 28 w 40"/>
              <a:gd name="T81" fmla="*/ 12 h 63"/>
              <a:gd name="T82" fmla="*/ 24 w 40"/>
              <a:gd name="T83" fmla="*/ 8 h 63"/>
              <a:gd name="T84" fmla="*/ 20 w 40"/>
              <a:gd name="T85" fmla="*/ 6 h 63"/>
              <a:gd name="T86" fmla="*/ 14 w 40"/>
              <a:gd name="T87" fmla="*/ 8 h 63"/>
              <a:gd name="T88" fmla="*/ 10 w 40"/>
              <a:gd name="T89" fmla="*/ 10 h 63"/>
              <a:gd name="T90" fmla="*/ 8 w 40"/>
              <a:gd name="T91" fmla="*/ 16 h 63"/>
              <a:gd name="T92" fmla="*/ 8 w 40"/>
              <a:gd name="T93" fmla="*/ 22 h 63"/>
              <a:gd name="T94" fmla="*/ 8 w 40"/>
              <a:gd name="T95" fmla="*/ 3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3">
                <a:moveTo>
                  <a:pt x="0" y="30"/>
                </a:moveTo>
                <a:lnTo>
                  <a:pt x="0" y="20"/>
                </a:lnTo>
                <a:lnTo>
                  <a:pt x="2" y="12"/>
                </a:lnTo>
                <a:lnTo>
                  <a:pt x="4" y="6"/>
                </a:lnTo>
                <a:lnTo>
                  <a:pt x="8" y="2"/>
                </a:lnTo>
                <a:lnTo>
                  <a:pt x="14" y="0"/>
                </a:lnTo>
                <a:lnTo>
                  <a:pt x="20" y="0"/>
                </a:lnTo>
                <a:lnTo>
                  <a:pt x="24" y="0"/>
                </a:lnTo>
                <a:lnTo>
                  <a:pt x="28" y="2"/>
                </a:lnTo>
                <a:lnTo>
                  <a:pt x="32" y="4"/>
                </a:lnTo>
                <a:lnTo>
                  <a:pt x="34" y="6"/>
                </a:lnTo>
                <a:lnTo>
                  <a:pt x="36" y="10"/>
                </a:lnTo>
                <a:lnTo>
                  <a:pt x="38" y="16"/>
                </a:lnTo>
                <a:lnTo>
                  <a:pt x="40" y="22"/>
                </a:lnTo>
                <a:lnTo>
                  <a:pt x="40" y="30"/>
                </a:lnTo>
                <a:lnTo>
                  <a:pt x="40" y="40"/>
                </a:lnTo>
                <a:lnTo>
                  <a:pt x="38" y="48"/>
                </a:lnTo>
                <a:lnTo>
                  <a:pt x="34" y="54"/>
                </a:lnTo>
                <a:lnTo>
                  <a:pt x="30" y="58"/>
                </a:lnTo>
                <a:lnTo>
                  <a:pt x="26" y="63"/>
                </a:lnTo>
                <a:lnTo>
                  <a:pt x="20" y="63"/>
                </a:lnTo>
                <a:lnTo>
                  <a:pt x="14" y="63"/>
                </a:lnTo>
                <a:lnTo>
                  <a:pt x="10" y="60"/>
                </a:lnTo>
                <a:lnTo>
                  <a:pt x="6" y="56"/>
                </a:lnTo>
                <a:lnTo>
                  <a:pt x="2" y="50"/>
                </a:lnTo>
                <a:lnTo>
                  <a:pt x="0" y="42"/>
                </a:lnTo>
                <a:lnTo>
                  <a:pt x="0" y="30"/>
                </a:lnTo>
                <a:close/>
                <a:moveTo>
                  <a:pt x="8" y="30"/>
                </a:moveTo>
                <a:lnTo>
                  <a:pt x="8" y="40"/>
                </a:lnTo>
                <a:lnTo>
                  <a:pt x="8" y="46"/>
                </a:lnTo>
                <a:lnTo>
                  <a:pt x="10" y="50"/>
                </a:lnTo>
                <a:lnTo>
                  <a:pt x="14" y="54"/>
                </a:lnTo>
                <a:lnTo>
                  <a:pt x="20" y="54"/>
                </a:lnTo>
                <a:lnTo>
                  <a:pt x="24" y="54"/>
                </a:lnTo>
                <a:lnTo>
                  <a:pt x="28" y="50"/>
                </a:lnTo>
                <a:lnTo>
                  <a:pt x="30" y="46"/>
                </a:lnTo>
                <a:lnTo>
                  <a:pt x="32" y="40"/>
                </a:lnTo>
                <a:lnTo>
                  <a:pt x="32" y="30"/>
                </a:lnTo>
                <a:lnTo>
                  <a:pt x="32" y="22"/>
                </a:lnTo>
                <a:lnTo>
                  <a:pt x="30" y="16"/>
                </a:lnTo>
                <a:lnTo>
                  <a:pt x="28" y="12"/>
                </a:lnTo>
                <a:lnTo>
                  <a:pt x="24" y="8"/>
                </a:lnTo>
                <a:lnTo>
                  <a:pt x="20" y="6"/>
                </a:lnTo>
                <a:lnTo>
                  <a:pt x="14" y="8"/>
                </a:lnTo>
                <a:lnTo>
                  <a:pt x="10" y="10"/>
                </a:lnTo>
                <a:lnTo>
                  <a:pt x="8" y="16"/>
                </a:lnTo>
                <a:lnTo>
                  <a:pt x="8" y="22"/>
                </a:lnTo>
                <a:lnTo>
                  <a:pt x="8" y="3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42" name="Rectangle 26"/>
          <p:cNvSpPr>
            <a:spLocks noChangeArrowheads="1"/>
          </p:cNvSpPr>
          <p:nvPr/>
        </p:nvSpPr>
        <p:spPr bwMode="auto">
          <a:xfrm>
            <a:off x="2822575" y="5848350"/>
            <a:ext cx="11113" cy="14288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43" name="Freeform 27"/>
          <p:cNvSpPr>
            <a:spLocks noEditPoints="1"/>
          </p:cNvSpPr>
          <p:nvPr/>
        </p:nvSpPr>
        <p:spPr bwMode="auto">
          <a:xfrm>
            <a:off x="2852738" y="5762625"/>
            <a:ext cx="63500" cy="100013"/>
          </a:xfrm>
          <a:custGeom>
            <a:avLst/>
            <a:gdLst>
              <a:gd name="T0" fmla="*/ 0 w 40"/>
              <a:gd name="T1" fmla="*/ 30 h 63"/>
              <a:gd name="T2" fmla="*/ 0 w 40"/>
              <a:gd name="T3" fmla="*/ 20 h 63"/>
              <a:gd name="T4" fmla="*/ 2 w 40"/>
              <a:gd name="T5" fmla="*/ 12 h 63"/>
              <a:gd name="T6" fmla="*/ 4 w 40"/>
              <a:gd name="T7" fmla="*/ 6 h 63"/>
              <a:gd name="T8" fmla="*/ 8 w 40"/>
              <a:gd name="T9" fmla="*/ 2 h 63"/>
              <a:gd name="T10" fmla="*/ 14 w 40"/>
              <a:gd name="T11" fmla="*/ 0 h 63"/>
              <a:gd name="T12" fmla="*/ 20 w 40"/>
              <a:gd name="T13" fmla="*/ 0 h 63"/>
              <a:gd name="T14" fmla="*/ 24 w 40"/>
              <a:gd name="T15" fmla="*/ 0 h 63"/>
              <a:gd name="T16" fmla="*/ 28 w 40"/>
              <a:gd name="T17" fmla="*/ 2 h 63"/>
              <a:gd name="T18" fmla="*/ 32 w 40"/>
              <a:gd name="T19" fmla="*/ 4 h 63"/>
              <a:gd name="T20" fmla="*/ 34 w 40"/>
              <a:gd name="T21" fmla="*/ 6 h 63"/>
              <a:gd name="T22" fmla="*/ 36 w 40"/>
              <a:gd name="T23" fmla="*/ 10 h 63"/>
              <a:gd name="T24" fmla="*/ 38 w 40"/>
              <a:gd name="T25" fmla="*/ 16 h 63"/>
              <a:gd name="T26" fmla="*/ 40 w 40"/>
              <a:gd name="T27" fmla="*/ 22 h 63"/>
              <a:gd name="T28" fmla="*/ 40 w 40"/>
              <a:gd name="T29" fmla="*/ 30 h 63"/>
              <a:gd name="T30" fmla="*/ 40 w 40"/>
              <a:gd name="T31" fmla="*/ 40 h 63"/>
              <a:gd name="T32" fmla="*/ 38 w 40"/>
              <a:gd name="T33" fmla="*/ 48 h 63"/>
              <a:gd name="T34" fmla="*/ 34 w 40"/>
              <a:gd name="T35" fmla="*/ 54 h 63"/>
              <a:gd name="T36" fmla="*/ 30 w 40"/>
              <a:gd name="T37" fmla="*/ 58 h 63"/>
              <a:gd name="T38" fmla="*/ 26 w 40"/>
              <a:gd name="T39" fmla="*/ 63 h 63"/>
              <a:gd name="T40" fmla="*/ 20 w 40"/>
              <a:gd name="T41" fmla="*/ 63 h 63"/>
              <a:gd name="T42" fmla="*/ 14 w 40"/>
              <a:gd name="T43" fmla="*/ 63 h 63"/>
              <a:gd name="T44" fmla="*/ 10 w 40"/>
              <a:gd name="T45" fmla="*/ 60 h 63"/>
              <a:gd name="T46" fmla="*/ 6 w 40"/>
              <a:gd name="T47" fmla="*/ 56 h 63"/>
              <a:gd name="T48" fmla="*/ 2 w 40"/>
              <a:gd name="T49" fmla="*/ 50 h 63"/>
              <a:gd name="T50" fmla="*/ 0 w 40"/>
              <a:gd name="T51" fmla="*/ 42 h 63"/>
              <a:gd name="T52" fmla="*/ 0 w 40"/>
              <a:gd name="T53" fmla="*/ 30 h 63"/>
              <a:gd name="T54" fmla="*/ 8 w 40"/>
              <a:gd name="T55" fmla="*/ 30 h 63"/>
              <a:gd name="T56" fmla="*/ 8 w 40"/>
              <a:gd name="T57" fmla="*/ 40 h 63"/>
              <a:gd name="T58" fmla="*/ 8 w 40"/>
              <a:gd name="T59" fmla="*/ 46 h 63"/>
              <a:gd name="T60" fmla="*/ 10 w 40"/>
              <a:gd name="T61" fmla="*/ 50 h 63"/>
              <a:gd name="T62" fmla="*/ 14 w 40"/>
              <a:gd name="T63" fmla="*/ 54 h 63"/>
              <a:gd name="T64" fmla="*/ 20 w 40"/>
              <a:gd name="T65" fmla="*/ 54 h 63"/>
              <a:gd name="T66" fmla="*/ 24 w 40"/>
              <a:gd name="T67" fmla="*/ 54 h 63"/>
              <a:gd name="T68" fmla="*/ 28 w 40"/>
              <a:gd name="T69" fmla="*/ 50 h 63"/>
              <a:gd name="T70" fmla="*/ 30 w 40"/>
              <a:gd name="T71" fmla="*/ 46 h 63"/>
              <a:gd name="T72" fmla="*/ 32 w 40"/>
              <a:gd name="T73" fmla="*/ 40 h 63"/>
              <a:gd name="T74" fmla="*/ 32 w 40"/>
              <a:gd name="T75" fmla="*/ 30 h 63"/>
              <a:gd name="T76" fmla="*/ 32 w 40"/>
              <a:gd name="T77" fmla="*/ 22 h 63"/>
              <a:gd name="T78" fmla="*/ 30 w 40"/>
              <a:gd name="T79" fmla="*/ 16 h 63"/>
              <a:gd name="T80" fmla="*/ 28 w 40"/>
              <a:gd name="T81" fmla="*/ 12 h 63"/>
              <a:gd name="T82" fmla="*/ 24 w 40"/>
              <a:gd name="T83" fmla="*/ 8 h 63"/>
              <a:gd name="T84" fmla="*/ 20 w 40"/>
              <a:gd name="T85" fmla="*/ 6 h 63"/>
              <a:gd name="T86" fmla="*/ 14 w 40"/>
              <a:gd name="T87" fmla="*/ 8 h 63"/>
              <a:gd name="T88" fmla="*/ 10 w 40"/>
              <a:gd name="T89" fmla="*/ 10 h 63"/>
              <a:gd name="T90" fmla="*/ 8 w 40"/>
              <a:gd name="T91" fmla="*/ 16 h 63"/>
              <a:gd name="T92" fmla="*/ 8 w 40"/>
              <a:gd name="T93" fmla="*/ 22 h 63"/>
              <a:gd name="T94" fmla="*/ 8 w 40"/>
              <a:gd name="T95" fmla="*/ 3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3">
                <a:moveTo>
                  <a:pt x="0" y="30"/>
                </a:moveTo>
                <a:lnTo>
                  <a:pt x="0" y="20"/>
                </a:lnTo>
                <a:lnTo>
                  <a:pt x="2" y="12"/>
                </a:lnTo>
                <a:lnTo>
                  <a:pt x="4" y="6"/>
                </a:lnTo>
                <a:lnTo>
                  <a:pt x="8" y="2"/>
                </a:lnTo>
                <a:lnTo>
                  <a:pt x="14" y="0"/>
                </a:lnTo>
                <a:lnTo>
                  <a:pt x="20" y="0"/>
                </a:lnTo>
                <a:lnTo>
                  <a:pt x="24" y="0"/>
                </a:lnTo>
                <a:lnTo>
                  <a:pt x="28" y="2"/>
                </a:lnTo>
                <a:lnTo>
                  <a:pt x="32" y="4"/>
                </a:lnTo>
                <a:lnTo>
                  <a:pt x="34" y="6"/>
                </a:lnTo>
                <a:lnTo>
                  <a:pt x="36" y="10"/>
                </a:lnTo>
                <a:lnTo>
                  <a:pt x="38" y="16"/>
                </a:lnTo>
                <a:lnTo>
                  <a:pt x="40" y="22"/>
                </a:lnTo>
                <a:lnTo>
                  <a:pt x="40" y="30"/>
                </a:lnTo>
                <a:lnTo>
                  <a:pt x="40" y="40"/>
                </a:lnTo>
                <a:lnTo>
                  <a:pt x="38" y="48"/>
                </a:lnTo>
                <a:lnTo>
                  <a:pt x="34" y="54"/>
                </a:lnTo>
                <a:lnTo>
                  <a:pt x="30" y="58"/>
                </a:lnTo>
                <a:lnTo>
                  <a:pt x="26" y="63"/>
                </a:lnTo>
                <a:lnTo>
                  <a:pt x="20" y="63"/>
                </a:lnTo>
                <a:lnTo>
                  <a:pt x="14" y="63"/>
                </a:lnTo>
                <a:lnTo>
                  <a:pt x="10" y="60"/>
                </a:lnTo>
                <a:lnTo>
                  <a:pt x="6" y="56"/>
                </a:lnTo>
                <a:lnTo>
                  <a:pt x="2" y="50"/>
                </a:lnTo>
                <a:lnTo>
                  <a:pt x="0" y="42"/>
                </a:lnTo>
                <a:lnTo>
                  <a:pt x="0" y="30"/>
                </a:lnTo>
                <a:close/>
                <a:moveTo>
                  <a:pt x="8" y="30"/>
                </a:moveTo>
                <a:lnTo>
                  <a:pt x="8" y="40"/>
                </a:lnTo>
                <a:lnTo>
                  <a:pt x="8" y="46"/>
                </a:lnTo>
                <a:lnTo>
                  <a:pt x="10" y="50"/>
                </a:lnTo>
                <a:lnTo>
                  <a:pt x="14" y="54"/>
                </a:lnTo>
                <a:lnTo>
                  <a:pt x="20" y="54"/>
                </a:lnTo>
                <a:lnTo>
                  <a:pt x="24" y="54"/>
                </a:lnTo>
                <a:lnTo>
                  <a:pt x="28" y="50"/>
                </a:lnTo>
                <a:lnTo>
                  <a:pt x="30" y="46"/>
                </a:lnTo>
                <a:lnTo>
                  <a:pt x="32" y="40"/>
                </a:lnTo>
                <a:lnTo>
                  <a:pt x="32" y="30"/>
                </a:lnTo>
                <a:lnTo>
                  <a:pt x="32" y="22"/>
                </a:lnTo>
                <a:lnTo>
                  <a:pt x="30" y="16"/>
                </a:lnTo>
                <a:lnTo>
                  <a:pt x="28" y="12"/>
                </a:lnTo>
                <a:lnTo>
                  <a:pt x="24" y="8"/>
                </a:lnTo>
                <a:lnTo>
                  <a:pt x="20" y="6"/>
                </a:lnTo>
                <a:lnTo>
                  <a:pt x="14" y="8"/>
                </a:lnTo>
                <a:lnTo>
                  <a:pt x="10" y="10"/>
                </a:lnTo>
                <a:lnTo>
                  <a:pt x="8" y="16"/>
                </a:lnTo>
                <a:lnTo>
                  <a:pt x="8" y="22"/>
                </a:lnTo>
                <a:lnTo>
                  <a:pt x="8" y="3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44" name="Freeform 28"/>
          <p:cNvSpPr>
            <a:spLocks noEditPoints="1"/>
          </p:cNvSpPr>
          <p:nvPr/>
        </p:nvSpPr>
        <p:spPr bwMode="auto">
          <a:xfrm>
            <a:off x="2740025" y="5018088"/>
            <a:ext cx="63500" cy="103187"/>
          </a:xfrm>
          <a:custGeom>
            <a:avLst/>
            <a:gdLst>
              <a:gd name="T0" fmla="*/ 0 w 40"/>
              <a:gd name="T1" fmla="*/ 32 h 65"/>
              <a:gd name="T2" fmla="*/ 0 w 40"/>
              <a:gd name="T3" fmla="*/ 22 h 65"/>
              <a:gd name="T4" fmla="*/ 2 w 40"/>
              <a:gd name="T5" fmla="*/ 14 h 65"/>
              <a:gd name="T6" fmla="*/ 4 w 40"/>
              <a:gd name="T7" fmla="*/ 8 h 65"/>
              <a:gd name="T8" fmla="*/ 8 w 40"/>
              <a:gd name="T9" fmla="*/ 4 h 65"/>
              <a:gd name="T10" fmla="*/ 14 w 40"/>
              <a:gd name="T11" fmla="*/ 2 h 65"/>
              <a:gd name="T12" fmla="*/ 20 w 40"/>
              <a:gd name="T13" fmla="*/ 0 h 65"/>
              <a:gd name="T14" fmla="*/ 24 w 40"/>
              <a:gd name="T15" fmla="*/ 0 h 65"/>
              <a:gd name="T16" fmla="*/ 28 w 40"/>
              <a:gd name="T17" fmla="*/ 2 h 65"/>
              <a:gd name="T18" fmla="*/ 32 w 40"/>
              <a:gd name="T19" fmla="*/ 4 h 65"/>
              <a:gd name="T20" fmla="*/ 34 w 40"/>
              <a:gd name="T21" fmla="*/ 8 h 65"/>
              <a:gd name="T22" fmla="*/ 36 w 40"/>
              <a:gd name="T23" fmla="*/ 12 h 65"/>
              <a:gd name="T24" fmla="*/ 38 w 40"/>
              <a:gd name="T25" fmla="*/ 18 h 65"/>
              <a:gd name="T26" fmla="*/ 40 w 40"/>
              <a:gd name="T27" fmla="*/ 24 h 65"/>
              <a:gd name="T28" fmla="*/ 40 w 40"/>
              <a:gd name="T29" fmla="*/ 32 h 65"/>
              <a:gd name="T30" fmla="*/ 40 w 40"/>
              <a:gd name="T31" fmla="*/ 43 h 65"/>
              <a:gd name="T32" fmla="*/ 38 w 40"/>
              <a:gd name="T33" fmla="*/ 51 h 65"/>
              <a:gd name="T34" fmla="*/ 34 w 40"/>
              <a:gd name="T35" fmla="*/ 57 h 65"/>
              <a:gd name="T36" fmla="*/ 30 w 40"/>
              <a:gd name="T37" fmla="*/ 61 h 65"/>
              <a:gd name="T38" fmla="*/ 26 w 40"/>
              <a:gd name="T39" fmla="*/ 63 h 65"/>
              <a:gd name="T40" fmla="*/ 20 w 40"/>
              <a:gd name="T41" fmla="*/ 65 h 65"/>
              <a:gd name="T42" fmla="*/ 14 w 40"/>
              <a:gd name="T43" fmla="*/ 63 h 65"/>
              <a:gd name="T44" fmla="*/ 10 w 40"/>
              <a:gd name="T45" fmla="*/ 61 h 65"/>
              <a:gd name="T46" fmla="*/ 6 w 40"/>
              <a:gd name="T47" fmla="*/ 59 h 65"/>
              <a:gd name="T48" fmla="*/ 2 w 40"/>
              <a:gd name="T49" fmla="*/ 51 h 65"/>
              <a:gd name="T50" fmla="*/ 0 w 40"/>
              <a:gd name="T51" fmla="*/ 43 h 65"/>
              <a:gd name="T52" fmla="*/ 0 w 40"/>
              <a:gd name="T53" fmla="*/ 32 h 65"/>
              <a:gd name="T54" fmla="*/ 8 w 40"/>
              <a:gd name="T55" fmla="*/ 32 h 65"/>
              <a:gd name="T56" fmla="*/ 8 w 40"/>
              <a:gd name="T57" fmla="*/ 41 h 65"/>
              <a:gd name="T58" fmla="*/ 8 w 40"/>
              <a:gd name="T59" fmla="*/ 49 h 65"/>
              <a:gd name="T60" fmla="*/ 10 w 40"/>
              <a:gd name="T61" fmla="*/ 53 h 65"/>
              <a:gd name="T62" fmla="*/ 14 w 40"/>
              <a:gd name="T63" fmla="*/ 55 h 65"/>
              <a:gd name="T64" fmla="*/ 20 w 40"/>
              <a:gd name="T65" fmla="*/ 57 h 65"/>
              <a:gd name="T66" fmla="*/ 24 w 40"/>
              <a:gd name="T67" fmla="*/ 55 h 65"/>
              <a:gd name="T68" fmla="*/ 28 w 40"/>
              <a:gd name="T69" fmla="*/ 53 h 65"/>
              <a:gd name="T70" fmla="*/ 30 w 40"/>
              <a:gd name="T71" fmla="*/ 49 h 65"/>
              <a:gd name="T72" fmla="*/ 32 w 40"/>
              <a:gd name="T73" fmla="*/ 41 h 65"/>
              <a:gd name="T74" fmla="*/ 32 w 40"/>
              <a:gd name="T75" fmla="*/ 32 h 65"/>
              <a:gd name="T76" fmla="*/ 32 w 40"/>
              <a:gd name="T77" fmla="*/ 24 h 65"/>
              <a:gd name="T78" fmla="*/ 30 w 40"/>
              <a:gd name="T79" fmla="*/ 16 h 65"/>
              <a:gd name="T80" fmla="*/ 28 w 40"/>
              <a:gd name="T81" fmla="*/ 12 h 65"/>
              <a:gd name="T82" fmla="*/ 24 w 40"/>
              <a:gd name="T83" fmla="*/ 8 h 65"/>
              <a:gd name="T84" fmla="*/ 20 w 40"/>
              <a:gd name="T85" fmla="*/ 8 h 65"/>
              <a:gd name="T86" fmla="*/ 14 w 40"/>
              <a:gd name="T87" fmla="*/ 8 h 65"/>
              <a:gd name="T88" fmla="*/ 10 w 40"/>
              <a:gd name="T89" fmla="*/ 12 h 65"/>
              <a:gd name="T90" fmla="*/ 8 w 40"/>
              <a:gd name="T91" fmla="*/ 16 h 65"/>
              <a:gd name="T92" fmla="*/ 8 w 40"/>
              <a:gd name="T93" fmla="*/ 22 h 65"/>
              <a:gd name="T94" fmla="*/ 8 w 40"/>
              <a:gd name="T95" fmla="*/ 32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5">
                <a:moveTo>
                  <a:pt x="0" y="32"/>
                </a:moveTo>
                <a:lnTo>
                  <a:pt x="0" y="22"/>
                </a:lnTo>
                <a:lnTo>
                  <a:pt x="2" y="14"/>
                </a:lnTo>
                <a:lnTo>
                  <a:pt x="4" y="8"/>
                </a:lnTo>
                <a:lnTo>
                  <a:pt x="8" y="4"/>
                </a:lnTo>
                <a:lnTo>
                  <a:pt x="14" y="2"/>
                </a:lnTo>
                <a:lnTo>
                  <a:pt x="20" y="0"/>
                </a:lnTo>
                <a:lnTo>
                  <a:pt x="24" y="0"/>
                </a:lnTo>
                <a:lnTo>
                  <a:pt x="28" y="2"/>
                </a:lnTo>
                <a:lnTo>
                  <a:pt x="32" y="4"/>
                </a:lnTo>
                <a:lnTo>
                  <a:pt x="34" y="8"/>
                </a:lnTo>
                <a:lnTo>
                  <a:pt x="36" y="12"/>
                </a:lnTo>
                <a:lnTo>
                  <a:pt x="38" y="18"/>
                </a:lnTo>
                <a:lnTo>
                  <a:pt x="40" y="24"/>
                </a:lnTo>
                <a:lnTo>
                  <a:pt x="40" y="32"/>
                </a:lnTo>
                <a:lnTo>
                  <a:pt x="40" y="43"/>
                </a:lnTo>
                <a:lnTo>
                  <a:pt x="38" y="51"/>
                </a:lnTo>
                <a:lnTo>
                  <a:pt x="34" y="57"/>
                </a:lnTo>
                <a:lnTo>
                  <a:pt x="30" y="61"/>
                </a:lnTo>
                <a:lnTo>
                  <a:pt x="26" y="63"/>
                </a:lnTo>
                <a:lnTo>
                  <a:pt x="20" y="65"/>
                </a:lnTo>
                <a:lnTo>
                  <a:pt x="14" y="63"/>
                </a:lnTo>
                <a:lnTo>
                  <a:pt x="10" y="61"/>
                </a:lnTo>
                <a:lnTo>
                  <a:pt x="6" y="59"/>
                </a:lnTo>
                <a:lnTo>
                  <a:pt x="2" y="51"/>
                </a:lnTo>
                <a:lnTo>
                  <a:pt x="0" y="43"/>
                </a:lnTo>
                <a:lnTo>
                  <a:pt x="0" y="32"/>
                </a:lnTo>
                <a:close/>
                <a:moveTo>
                  <a:pt x="8" y="32"/>
                </a:moveTo>
                <a:lnTo>
                  <a:pt x="8" y="41"/>
                </a:lnTo>
                <a:lnTo>
                  <a:pt x="8" y="49"/>
                </a:lnTo>
                <a:lnTo>
                  <a:pt x="10" y="53"/>
                </a:lnTo>
                <a:lnTo>
                  <a:pt x="14" y="55"/>
                </a:lnTo>
                <a:lnTo>
                  <a:pt x="20" y="57"/>
                </a:lnTo>
                <a:lnTo>
                  <a:pt x="24" y="55"/>
                </a:lnTo>
                <a:lnTo>
                  <a:pt x="28" y="53"/>
                </a:lnTo>
                <a:lnTo>
                  <a:pt x="30" y="49"/>
                </a:lnTo>
                <a:lnTo>
                  <a:pt x="32" y="41"/>
                </a:lnTo>
                <a:lnTo>
                  <a:pt x="32" y="32"/>
                </a:lnTo>
                <a:lnTo>
                  <a:pt x="32" y="24"/>
                </a:lnTo>
                <a:lnTo>
                  <a:pt x="30" y="16"/>
                </a:lnTo>
                <a:lnTo>
                  <a:pt x="28" y="12"/>
                </a:lnTo>
                <a:lnTo>
                  <a:pt x="24" y="8"/>
                </a:lnTo>
                <a:lnTo>
                  <a:pt x="20" y="8"/>
                </a:lnTo>
                <a:lnTo>
                  <a:pt x="14" y="8"/>
                </a:lnTo>
                <a:lnTo>
                  <a:pt x="10" y="12"/>
                </a:lnTo>
                <a:lnTo>
                  <a:pt x="8" y="16"/>
                </a:lnTo>
                <a:lnTo>
                  <a:pt x="8" y="22"/>
                </a:lnTo>
                <a:lnTo>
                  <a:pt x="8" y="3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45" name="Rectangle 29"/>
          <p:cNvSpPr>
            <a:spLocks noChangeArrowheads="1"/>
          </p:cNvSpPr>
          <p:nvPr/>
        </p:nvSpPr>
        <p:spPr bwMode="auto">
          <a:xfrm>
            <a:off x="2822575" y="5105400"/>
            <a:ext cx="11113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46" name="Freeform 30"/>
          <p:cNvSpPr>
            <a:spLocks/>
          </p:cNvSpPr>
          <p:nvPr/>
        </p:nvSpPr>
        <p:spPr bwMode="auto">
          <a:xfrm>
            <a:off x="2849563" y="5018088"/>
            <a:ext cx="63500" cy="100012"/>
          </a:xfrm>
          <a:custGeom>
            <a:avLst/>
            <a:gdLst>
              <a:gd name="T0" fmla="*/ 40 w 40"/>
              <a:gd name="T1" fmla="*/ 55 h 63"/>
              <a:gd name="T2" fmla="*/ 40 w 40"/>
              <a:gd name="T3" fmla="*/ 63 h 63"/>
              <a:gd name="T4" fmla="*/ 0 w 40"/>
              <a:gd name="T5" fmla="*/ 63 h 63"/>
              <a:gd name="T6" fmla="*/ 0 w 40"/>
              <a:gd name="T7" fmla="*/ 61 h 63"/>
              <a:gd name="T8" fmla="*/ 2 w 40"/>
              <a:gd name="T9" fmla="*/ 57 h 63"/>
              <a:gd name="T10" fmla="*/ 2 w 40"/>
              <a:gd name="T11" fmla="*/ 53 h 63"/>
              <a:gd name="T12" fmla="*/ 6 w 40"/>
              <a:gd name="T13" fmla="*/ 49 h 63"/>
              <a:gd name="T14" fmla="*/ 10 w 40"/>
              <a:gd name="T15" fmla="*/ 45 h 63"/>
              <a:gd name="T16" fmla="*/ 16 w 40"/>
              <a:gd name="T17" fmla="*/ 41 h 63"/>
              <a:gd name="T18" fmla="*/ 22 w 40"/>
              <a:gd name="T19" fmla="*/ 35 h 63"/>
              <a:gd name="T20" fmla="*/ 26 w 40"/>
              <a:gd name="T21" fmla="*/ 30 h 63"/>
              <a:gd name="T22" fmla="*/ 28 w 40"/>
              <a:gd name="T23" fmla="*/ 26 h 63"/>
              <a:gd name="T24" fmla="*/ 30 w 40"/>
              <a:gd name="T25" fmla="*/ 22 h 63"/>
              <a:gd name="T26" fmla="*/ 32 w 40"/>
              <a:gd name="T27" fmla="*/ 18 h 63"/>
              <a:gd name="T28" fmla="*/ 30 w 40"/>
              <a:gd name="T29" fmla="*/ 14 h 63"/>
              <a:gd name="T30" fmla="*/ 28 w 40"/>
              <a:gd name="T31" fmla="*/ 10 h 63"/>
              <a:gd name="T32" fmla="*/ 26 w 40"/>
              <a:gd name="T33" fmla="*/ 8 h 63"/>
              <a:gd name="T34" fmla="*/ 20 w 40"/>
              <a:gd name="T35" fmla="*/ 8 h 63"/>
              <a:gd name="T36" fmla="*/ 16 w 40"/>
              <a:gd name="T37" fmla="*/ 8 h 63"/>
              <a:gd name="T38" fmla="*/ 12 w 40"/>
              <a:gd name="T39" fmla="*/ 10 h 63"/>
              <a:gd name="T40" fmla="*/ 10 w 40"/>
              <a:gd name="T41" fmla="*/ 14 h 63"/>
              <a:gd name="T42" fmla="*/ 10 w 40"/>
              <a:gd name="T43" fmla="*/ 18 h 63"/>
              <a:gd name="T44" fmla="*/ 2 w 40"/>
              <a:gd name="T45" fmla="*/ 18 h 63"/>
              <a:gd name="T46" fmla="*/ 2 w 40"/>
              <a:gd name="T47" fmla="*/ 12 h 63"/>
              <a:gd name="T48" fmla="*/ 4 w 40"/>
              <a:gd name="T49" fmla="*/ 8 h 63"/>
              <a:gd name="T50" fmla="*/ 8 w 40"/>
              <a:gd name="T51" fmla="*/ 4 h 63"/>
              <a:gd name="T52" fmla="*/ 14 w 40"/>
              <a:gd name="T53" fmla="*/ 2 h 63"/>
              <a:gd name="T54" fmla="*/ 20 w 40"/>
              <a:gd name="T55" fmla="*/ 0 h 63"/>
              <a:gd name="T56" fmla="*/ 26 w 40"/>
              <a:gd name="T57" fmla="*/ 0 h 63"/>
              <a:gd name="T58" fmla="*/ 30 w 40"/>
              <a:gd name="T59" fmla="*/ 2 h 63"/>
              <a:gd name="T60" fmla="*/ 34 w 40"/>
              <a:gd name="T61" fmla="*/ 6 h 63"/>
              <a:gd name="T62" fmla="*/ 38 w 40"/>
              <a:gd name="T63" fmla="*/ 10 h 63"/>
              <a:gd name="T64" fmla="*/ 40 w 40"/>
              <a:gd name="T65" fmla="*/ 18 h 63"/>
              <a:gd name="T66" fmla="*/ 40 w 40"/>
              <a:gd name="T67" fmla="*/ 20 h 63"/>
              <a:gd name="T68" fmla="*/ 38 w 40"/>
              <a:gd name="T69" fmla="*/ 24 h 63"/>
              <a:gd name="T70" fmla="*/ 36 w 40"/>
              <a:gd name="T71" fmla="*/ 28 h 63"/>
              <a:gd name="T72" fmla="*/ 34 w 40"/>
              <a:gd name="T73" fmla="*/ 32 h 63"/>
              <a:gd name="T74" fmla="*/ 30 w 40"/>
              <a:gd name="T75" fmla="*/ 37 h 63"/>
              <a:gd name="T76" fmla="*/ 22 w 40"/>
              <a:gd name="T77" fmla="*/ 43 h 63"/>
              <a:gd name="T78" fmla="*/ 18 w 40"/>
              <a:gd name="T79" fmla="*/ 47 h 63"/>
              <a:gd name="T80" fmla="*/ 16 w 40"/>
              <a:gd name="T81" fmla="*/ 49 h 63"/>
              <a:gd name="T82" fmla="*/ 14 w 40"/>
              <a:gd name="T83" fmla="*/ 51 h 63"/>
              <a:gd name="T84" fmla="*/ 12 w 40"/>
              <a:gd name="T85" fmla="*/ 53 h 63"/>
              <a:gd name="T86" fmla="*/ 10 w 40"/>
              <a:gd name="T87" fmla="*/ 55 h 63"/>
              <a:gd name="T88" fmla="*/ 40 w 40"/>
              <a:gd name="T89" fmla="*/ 5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0" h="63">
                <a:moveTo>
                  <a:pt x="40" y="55"/>
                </a:moveTo>
                <a:lnTo>
                  <a:pt x="40" y="63"/>
                </a:lnTo>
                <a:lnTo>
                  <a:pt x="0" y="63"/>
                </a:lnTo>
                <a:lnTo>
                  <a:pt x="0" y="61"/>
                </a:lnTo>
                <a:lnTo>
                  <a:pt x="2" y="57"/>
                </a:lnTo>
                <a:lnTo>
                  <a:pt x="2" y="53"/>
                </a:lnTo>
                <a:lnTo>
                  <a:pt x="6" y="49"/>
                </a:lnTo>
                <a:lnTo>
                  <a:pt x="10" y="45"/>
                </a:lnTo>
                <a:lnTo>
                  <a:pt x="16" y="41"/>
                </a:lnTo>
                <a:lnTo>
                  <a:pt x="22" y="35"/>
                </a:lnTo>
                <a:lnTo>
                  <a:pt x="26" y="30"/>
                </a:lnTo>
                <a:lnTo>
                  <a:pt x="28" y="26"/>
                </a:lnTo>
                <a:lnTo>
                  <a:pt x="30" y="22"/>
                </a:lnTo>
                <a:lnTo>
                  <a:pt x="32" y="18"/>
                </a:lnTo>
                <a:lnTo>
                  <a:pt x="30" y="14"/>
                </a:lnTo>
                <a:lnTo>
                  <a:pt x="28" y="10"/>
                </a:lnTo>
                <a:lnTo>
                  <a:pt x="26" y="8"/>
                </a:lnTo>
                <a:lnTo>
                  <a:pt x="20" y="8"/>
                </a:lnTo>
                <a:lnTo>
                  <a:pt x="16" y="8"/>
                </a:lnTo>
                <a:lnTo>
                  <a:pt x="12" y="10"/>
                </a:lnTo>
                <a:lnTo>
                  <a:pt x="10" y="14"/>
                </a:lnTo>
                <a:lnTo>
                  <a:pt x="10" y="18"/>
                </a:lnTo>
                <a:lnTo>
                  <a:pt x="2" y="18"/>
                </a:lnTo>
                <a:lnTo>
                  <a:pt x="2" y="12"/>
                </a:lnTo>
                <a:lnTo>
                  <a:pt x="4" y="8"/>
                </a:lnTo>
                <a:lnTo>
                  <a:pt x="8" y="4"/>
                </a:lnTo>
                <a:lnTo>
                  <a:pt x="14" y="2"/>
                </a:lnTo>
                <a:lnTo>
                  <a:pt x="20" y="0"/>
                </a:lnTo>
                <a:lnTo>
                  <a:pt x="26" y="0"/>
                </a:lnTo>
                <a:lnTo>
                  <a:pt x="30" y="2"/>
                </a:lnTo>
                <a:lnTo>
                  <a:pt x="34" y="6"/>
                </a:lnTo>
                <a:lnTo>
                  <a:pt x="38" y="10"/>
                </a:lnTo>
                <a:lnTo>
                  <a:pt x="40" y="18"/>
                </a:lnTo>
                <a:lnTo>
                  <a:pt x="40" y="20"/>
                </a:lnTo>
                <a:lnTo>
                  <a:pt x="38" y="24"/>
                </a:lnTo>
                <a:lnTo>
                  <a:pt x="36" y="28"/>
                </a:lnTo>
                <a:lnTo>
                  <a:pt x="34" y="32"/>
                </a:lnTo>
                <a:lnTo>
                  <a:pt x="30" y="37"/>
                </a:lnTo>
                <a:lnTo>
                  <a:pt x="22" y="43"/>
                </a:lnTo>
                <a:lnTo>
                  <a:pt x="18" y="47"/>
                </a:lnTo>
                <a:lnTo>
                  <a:pt x="16" y="49"/>
                </a:lnTo>
                <a:lnTo>
                  <a:pt x="14" y="51"/>
                </a:lnTo>
                <a:lnTo>
                  <a:pt x="12" y="53"/>
                </a:lnTo>
                <a:lnTo>
                  <a:pt x="10" y="55"/>
                </a:lnTo>
                <a:lnTo>
                  <a:pt x="40" y="55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47" name="Freeform 31"/>
          <p:cNvSpPr>
            <a:spLocks noEditPoints="1"/>
          </p:cNvSpPr>
          <p:nvPr/>
        </p:nvSpPr>
        <p:spPr bwMode="auto">
          <a:xfrm>
            <a:off x="2740025" y="4267200"/>
            <a:ext cx="63500" cy="103188"/>
          </a:xfrm>
          <a:custGeom>
            <a:avLst/>
            <a:gdLst>
              <a:gd name="T0" fmla="*/ 0 w 40"/>
              <a:gd name="T1" fmla="*/ 33 h 65"/>
              <a:gd name="T2" fmla="*/ 0 w 40"/>
              <a:gd name="T3" fmla="*/ 23 h 65"/>
              <a:gd name="T4" fmla="*/ 2 w 40"/>
              <a:gd name="T5" fmla="*/ 15 h 65"/>
              <a:gd name="T6" fmla="*/ 4 w 40"/>
              <a:gd name="T7" fmla="*/ 8 h 65"/>
              <a:gd name="T8" fmla="*/ 8 w 40"/>
              <a:gd name="T9" fmla="*/ 4 h 65"/>
              <a:gd name="T10" fmla="*/ 14 w 40"/>
              <a:gd name="T11" fmla="*/ 2 h 65"/>
              <a:gd name="T12" fmla="*/ 20 w 40"/>
              <a:gd name="T13" fmla="*/ 0 h 65"/>
              <a:gd name="T14" fmla="*/ 24 w 40"/>
              <a:gd name="T15" fmla="*/ 2 h 65"/>
              <a:gd name="T16" fmla="*/ 28 w 40"/>
              <a:gd name="T17" fmla="*/ 2 h 65"/>
              <a:gd name="T18" fmla="*/ 32 w 40"/>
              <a:gd name="T19" fmla="*/ 6 h 65"/>
              <a:gd name="T20" fmla="*/ 34 w 40"/>
              <a:gd name="T21" fmla="*/ 8 h 65"/>
              <a:gd name="T22" fmla="*/ 36 w 40"/>
              <a:gd name="T23" fmla="*/ 13 h 65"/>
              <a:gd name="T24" fmla="*/ 38 w 40"/>
              <a:gd name="T25" fmla="*/ 19 h 65"/>
              <a:gd name="T26" fmla="*/ 40 w 40"/>
              <a:gd name="T27" fmla="*/ 25 h 65"/>
              <a:gd name="T28" fmla="*/ 40 w 40"/>
              <a:gd name="T29" fmla="*/ 33 h 65"/>
              <a:gd name="T30" fmla="*/ 40 w 40"/>
              <a:gd name="T31" fmla="*/ 43 h 65"/>
              <a:gd name="T32" fmla="*/ 38 w 40"/>
              <a:gd name="T33" fmla="*/ 51 h 65"/>
              <a:gd name="T34" fmla="*/ 34 w 40"/>
              <a:gd name="T35" fmla="*/ 57 h 65"/>
              <a:gd name="T36" fmla="*/ 30 w 40"/>
              <a:gd name="T37" fmla="*/ 61 h 65"/>
              <a:gd name="T38" fmla="*/ 26 w 40"/>
              <a:gd name="T39" fmla="*/ 63 h 65"/>
              <a:gd name="T40" fmla="*/ 20 w 40"/>
              <a:gd name="T41" fmla="*/ 65 h 65"/>
              <a:gd name="T42" fmla="*/ 14 w 40"/>
              <a:gd name="T43" fmla="*/ 63 h 65"/>
              <a:gd name="T44" fmla="*/ 10 w 40"/>
              <a:gd name="T45" fmla="*/ 61 h 65"/>
              <a:gd name="T46" fmla="*/ 6 w 40"/>
              <a:gd name="T47" fmla="*/ 59 h 65"/>
              <a:gd name="T48" fmla="*/ 2 w 40"/>
              <a:gd name="T49" fmla="*/ 53 h 65"/>
              <a:gd name="T50" fmla="*/ 0 w 40"/>
              <a:gd name="T51" fmla="*/ 43 h 65"/>
              <a:gd name="T52" fmla="*/ 0 w 40"/>
              <a:gd name="T53" fmla="*/ 33 h 65"/>
              <a:gd name="T54" fmla="*/ 8 w 40"/>
              <a:gd name="T55" fmla="*/ 33 h 65"/>
              <a:gd name="T56" fmla="*/ 8 w 40"/>
              <a:gd name="T57" fmla="*/ 43 h 65"/>
              <a:gd name="T58" fmla="*/ 8 w 40"/>
              <a:gd name="T59" fmla="*/ 49 h 65"/>
              <a:gd name="T60" fmla="*/ 10 w 40"/>
              <a:gd name="T61" fmla="*/ 53 h 65"/>
              <a:gd name="T62" fmla="*/ 14 w 40"/>
              <a:gd name="T63" fmla="*/ 57 h 65"/>
              <a:gd name="T64" fmla="*/ 20 w 40"/>
              <a:gd name="T65" fmla="*/ 57 h 65"/>
              <a:gd name="T66" fmla="*/ 24 w 40"/>
              <a:gd name="T67" fmla="*/ 57 h 65"/>
              <a:gd name="T68" fmla="*/ 28 w 40"/>
              <a:gd name="T69" fmla="*/ 53 h 65"/>
              <a:gd name="T70" fmla="*/ 30 w 40"/>
              <a:gd name="T71" fmla="*/ 49 h 65"/>
              <a:gd name="T72" fmla="*/ 32 w 40"/>
              <a:gd name="T73" fmla="*/ 41 h 65"/>
              <a:gd name="T74" fmla="*/ 32 w 40"/>
              <a:gd name="T75" fmla="*/ 33 h 65"/>
              <a:gd name="T76" fmla="*/ 32 w 40"/>
              <a:gd name="T77" fmla="*/ 25 h 65"/>
              <a:gd name="T78" fmla="*/ 30 w 40"/>
              <a:gd name="T79" fmla="*/ 17 h 65"/>
              <a:gd name="T80" fmla="*/ 28 w 40"/>
              <a:gd name="T81" fmla="*/ 13 h 65"/>
              <a:gd name="T82" fmla="*/ 24 w 40"/>
              <a:gd name="T83" fmla="*/ 10 h 65"/>
              <a:gd name="T84" fmla="*/ 20 w 40"/>
              <a:gd name="T85" fmla="*/ 8 h 65"/>
              <a:gd name="T86" fmla="*/ 14 w 40"/>
              <a:gd name="T87" fmla="*/ 8 h 65"/>
              <a:gd name="T88" fmla="*/ 10 w 40"/>
              <a:gd name="T89" fmla="*/ 13 h 65"/>
              <a:gd name="T90" fmla="*/ 8 w 40"/>
              <a:gd name="T91" fmla="*/ 17 h 65"/>
              <a:gd name="T92" fmla="*/ 8 w 40"/>
              <a:gd name="T93" fmla="*/ 25 h 65"/>
              <a:gd name="T94" fmla="*/ 8 w 40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5">
                <a:moveTo>
                  <a:pt x="0" y="33"/>
                </a:moveTo>
                <a:lnTo>
                  <a:pt x="0" y="23"/>
                </a:lnTo>
                <a:lnTo>
                  <a:pt x="2" y="15"/>
                </a:lnTo>
                <a:lnTo>
                  <a:pt x="4" y="8"/>
                </a:lnTo>
                <a:lnTo>
                  <a:pt x="8" y="4"/>
                </a:lnTo>
                <a:lnTo>
                  <a:pt x="14" y="2"/>
                </a:lnTo>
                <a:lnTo>
                  <a:pt x="20" y="0"/>
                </a:lnTo>
                <a:lnTo>
                  <a:pt x="24" y="2"/>
                </a:lnTo>
                <a:lnTo>
                  <a:pt x="28" y="2"/>
                </a:lnTo>
                <a:lnTo>
                  <a:pt x="32" y="6"/>
                </a:lnTo>
                <a:lnTo>
                  <a:pt x="34" y="8"/>
                </a:lnTo>
                <a:lnTo>
                  <a:pt x="36" y="13"/>
                </a:lnTo>
                <a:lnTo>
                  <a:pt x="38" y="19"/>
                </a:lnTo>
                <a:lnTo>
                  <a:pt x="40" y="25"/>
                </a:lnTo>
                <a:lnTo>
                  <a:pt x="40" y="33"/>
                </a:lnTo>
                <a:lnTo>
                  <a:pt x="40" y="43"/>
                </a:lnTo>
                <a:lnTo>
                  <a:pt x="38" y="51"/>
                </a:lnTo>
                <a:lnTo>
                  <a:pt x="34" y="57"/>
                </a:lnTo>
                <a:lnTo>
                  <a:pt x="30" y="61"/>
                </a:lnTo>
                <a:lnTo>
                  <a:pt x="26" y="63"/>
                </a:lnTo>
                <a:lnTo>
                  <a:pt x="20" y="65"/>
                </a:lnTo>
                <a:lnTo>
                  <a:pt x="14" y="63"/>
                </a:lnTo>
                <a:lnTo>
                  <a:pt x="10" y="61"/>
                </a:lnTo>
                <a:lnTo>
                  <a:pt x="6" y="59"/>
                </a:lnTo>
                <a:lnTo>
                  <a:pt x="2" y="53"/>
                </a:lnTo>
                <a:lnTo>
                  <a:pt x="0" y="43"/>
                </a:lnTo>
                <a:lnTo>
                  <a:pt x="0" y="33"/>
                </a:lnTo>
                <a:close/>
                <a:moveTo>
                  <a:pt x="8" y="33"/>
                </a:moveTo>
                <a:lnTo>
                  <a:pt x="8" y="43"/>
                </a:lnTo>
                <a:lnTo>
                  <a:pt x="8" y="49"/>
                </a:lnTo>
                <a:lnTo>
                  <a:pt x="10" y="53"/>
                </a:lnTo>
                <a:lnTo>
                  <a:pt x="14" y="57"/>
                </a:lnTo>
                <a:lnTo>
                  <a:pt x="20" y="57"/>
                </a:lnTo>
                <a:lnTo>
                  <a:pt x="24" y="57"/>
                </a:lnTo>
                <a:lnTo>
                  <a:pt x="28" y="53"/>
                </a:lnTo>
                <a:lnTo>
                  <a:pt x="30" y="49"/>
                </a:lnTo>
                <a:lnTo>
                  <a:pt x="32" y="41"/>
                </a:lnTo>
                <a:lnTo>
                  <a:pt x="32" y="33"/>
                </a:lnTo>
                <a:lnTo>
                  <a:pt x="32" y="25"/>
                </a:lnTo>
                <a:lnTo>
                  <a:pt x="30" y="17"/>
                </a:lnTo>
                <a:lnTo>
                  <a:pt x="28" y="13"/>
                </a:lnTo>
                <a:lnTo>
                  <a:pt x="24" y="10"/>
                </a:lnTo>
                <a:lnTo>
                  <a:pt x="20" y="8"/>
                </a:lnTo>
                <a:lnTo>
                  <a:pt x="14" y="8"/>
                </a:lnTo>
                <a:lnTo>
                  <a:pt x="10" y="13"/>
                </a:lnTo>
                <a:lnTo>
                  <a:pt x="8" y="17"/>
                </a:lnTo>
                <a:lnTo>
                  <a:pt x="8" y="25"/>
                </a:lnTo>
                <a:lnTo>
                  <a:pt x="8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48" name="Rectangle 32"/>
          <p:cNvSpPr>
            <a:spLocks noChangeArrowheads="1"/>
          </p:cNvSpPr>
          <p:nvPr/>
        </p:nvSpPr>
        <p:spPr bwMode="auto">
          <a:xfrm>
            <a:off x="2822575" y="4354513"/>
            <a:ext cx="11113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49" name="Freeform 33"/>
          <p:cNvSpPr>
            <a:spLocks noEditPoints="1"/>
          </p:cNvSpPr>
          <p:nvPr/>
        </p:nvSpPr>
        <p:spPr bwMode="auto">
          <a:xfrm>
            <a:off x="2846388" y="4270375"/>
            <a:ext cx="69850" cy="96838"/>
          </a:xfrm>
          <a:custGeom>
            <a:avLst/>
            <a:gdLst>
              <a:gd name="T0" fmla="*/ 28 w 44"/>
              <a:gd name="T1" fmla="*/ 61 h 61"/>
              <a:gd name="T2" fmla="*/ 28 w 44"/>
              <a:gd name="T3" fmla="*/ 47 h 61"/>
              <a:gd name="T4" fmla="*/ 0 w 44"/>
              <a:gd name="T5" fmla="*/ 47 h 61"/>
              <a:gd name="T6" fmla="*/ 0 w 44"/>
              <a:gd name="T7" fmla="*/ 39 h 61"/>
              <a:gd name="T8" fmla="*/ 30 w 44"/>
              <a:gd name="T9" fmla="*/ 0 h 61"/>
              <a:gd name="T10" fmla="*/ 36 w 44"/>
              <a:gd name="T11" fmla="*/ 0 h 61"/>
              <a:gd name="T12" fmla="*/ 36 w 44"/>
              <a:gd name="T13" fmla="*/ 39 h 61"/>
              <a:gd name="T14" fmla="*/ 44 w 44"/>
              <a:gd name="T15" fmla="*/ 39 h 61"/>
              <a:gd name="T16" fmla="*/ 44 w 44"/>
              <a:gd name="T17" fmla="*/ 47 h 61"/>
              <a:gd name="T18" fmla="*/ 36 w 44"/>
              <a:gd name="T19" fmla="*/ 47 h 61"/>
              <a:gd name="T20" fmla="*/ 36 w 44"/>
              <a:gd name="T21" fmla="*/ 61 h 61"/>
              <a:gd name="T22" fmla="*/ 28 w 44"/>
              <a:gd name="T23" fmla="*/ 61 h 61"/>
              <a:gd name="T24" fmla="*/ 28 w 44"/>
              <a:gd name="T25" fmla="*/ 39 h 61"/>
              <a:gd name="T26" fmla="*/ 28 w 44"/>
              <a:gd name="T27" fmla="*/ 15 h 61"/>
              <a:gd name="T28" fmla="*/ 10 w 44"/>
              <a:gd name="T29" fmla="*/ 39 h 61"/>
              <a:gd name="T30" fmla="*/ 28 w 44"/>
              <a:gd name="T31" fmla="*/ 39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4" h="61">
                <a:moveTo>
                  <a:pt x="28" y="61"/>
                </a:moveTo>
                <a:lnTo>
                  <a:pt x="28" y="47"/>
                </a:lnTo>
                <a:lnTo>
                  <a:pt x="0" y="47"/>
                </a:lnTo>
                <a:lnTo>
                  <a:pt x="0" y="39"/>
                </a:lnTo>
                <a:lnTo>
                  <a:pt x="30" y="0"/>
                </a:lnTo>
                <a:lnTo>
                  <a:pt x="36" y="0"/>
                </a:lnTo>
                <a:lnTo>
                  <a:pt x="36" y="39"/>
                </a:lnTo>
                <a:lnTo>
                  <a:pt x="44" y="39"/>
                </a:lnTo>
                <a:lnTo>
                  <a:pt x="44" y="47"/>
                </a:lnTo>
                <a:lnTo>
                  <a:pt x="36" y="47"/>
                </a:lnTo>
                <a:lnTo>
                  <a:pt x="36" y="61"/>
                </a:lnTo>
                <a:lnTo>
                  <a:pt x="28" y="61"/>
                </a:lnTo>
                <a:close/>
                <a:moveTo>
                  <a:pt x="28" y="39"/>
                </a:moveTo>
                <a:lnTo>
                  <a:pt x="28" y="15"/>
                </a:lnTo>
                <a:lnTo>
                  <a:pt x="10" y="39"/>
                </a:lnTo>
                <a:lnTo>
                  <a:pt x="28" y="3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50" name="Freeform 34"/>
          <p:cNvSpPr>
            <a:spLocks noEditPoints="1"/>
          </p:cNvSpPr>
          <p:nvPr/>
        </p:nvSpPr>
        <p:spPr bwMode="auto">
          <a:xfrm>
            <a:off x="2740025" y="3536950"/>
            <a:ext cx="63500" cy="100013"/>
          </a:xfrm>
          <a:custGeom>
            <a:avLst/>
            <a:gdLst>
              <a:gd name="T0" fmla="*/ 0 w 40"/>
              <a:gd name="T1" fmla="*/ 30 h 63"/>
              <a:gd name="T2" fmla="*/ 0 w 40"/>
              <a:gd name="T3" fmla="*/ 20 h 63"/>
              <a:gd name="T4" fmla="*/ 2 w 40"/>
              <a:gd name="T5" fmla="*/ 12 h 63"/>
              <a:gd name="T6" fmla="*/ 4 w 40"/>
              <a:gd name="T7" fmla="*/ 6 h 63"/>
              <a:gd name="T8" fmla="*/ 8 w 40"/>
              <a:gd name="T9" fmla="*/ 2 h 63"/>
              <a:gd name="T10" fmla="*/ 14 w 40"/>
              <a:gd name="T11" fmla="*/ 0 h 63"/>
              <a:gd name="T12" fmla="*/ 20 w 40"/>
              <a:gd name="T13" fmla="*/ 0 h 63"/>
              <a:gd name="T14" fmla="*/ 24 w 40"/>
              <a:gd name="T15" fmla="*/ 0 h 63"/>
              <a:gd name="T16" fmla="*/ 28 w 40"/>
              <a:gd name="T17" fmla="*/ 2 h 63"/>
              <a:gd name="T18" fmla="*/ 32 w 40"/>
              <a:gd name="T19" fmla="*/ 4 h 63"/>
              <a:gd name="T20" fmla="*/ 34 w 40"/>
              <a:gd name="T21" fmla="*/ 6 h 63"/>
              <a:gd name="T22" fmla="*/ 36 w 40"/>
              <a:gd name="T23" fmla="*/ 12 h 63"/>
              <a:gd name="T24" fmla="*/ 38 w 40"/>
              <a:gd name="T25" fmla="*/ 16 h 63"/>
              <a:gd name="T26" fmla="*/ 40 w 40"/>
              <a:gd name="T27" fmla="*/ 22 h 63"/>
              <a:gd name="T28" fmla="*/ 40 w 40"/>
              <a:gd name="T29" fmla="*/ 30 h 63"/>
              <a:gd name="T30" fmla="*/ 40 w 40"/>
              <a:gd name="T31" fmla="*/ 40 h 63"/>
              <a:gd name="T32" fmla="*/ 38 w 40"/>
              <a:gd name="T33" fmla="*/ 49 h 63"/>
              <a:gd name="T34" fmla="*/ 34 w 40"/>
              <a:gd name="T35" fmla="*/ 55 h 63"/>
              <a:gd name="T36" fmla="*/ 30 w 40"/>
              <a:gd name="T37" fmla="*/ 59 h 63"/>
              <a:gd name="T38" fmla="*/ 26 w 40"/>
              <a:gd name="T39" fmla="*/ 63 h 63"/>
              <a:gd name="T40" fmla="*/ 20 w 40"/>
              <a:gd name="T41" fmla="*/ 63 h 63"/>
              <a:gd name="T42" fmla="*/ 14 w 40"/>
              <a:gd name="T43" fmla="*/ 63 h 63"/>
              <a:gd name="T44" fmla="*/ 10 w 40"/>
              <a:gd name="T45" fmla="*/ 61 h 63"/>
              <a:gd name="T46" fmla="*/ 6 w 40"/>
              <a:gd name="T47" fmla="*/ 57 h 63"/>
              <a:gd name="T48" fmla="*/ 2 w 40"/>
              <a:gd name="T49" fmla="*/ 51 h 63"/>
              <a:gd name="T50" fmla="*/ 0 w 40"/>
              <a:gd name="T51" fmla="*/ 42 h 63"/>
              <a:gd name="T52" fmla="*/ 0 w 40"/>
              <a:gd name="T53" fmla="*/ 30 h 63"/>
              <a:gd name="T54" fmla="*/ 8 w 40"/>
              <a:gd name="T55" fmla="*/ 30 h 63"/>
              <a:gd name="T56" fmla="*/ 8 w 40"/>
              <a:gd name="T57" fmla="*/ 40 h 63"/>
              <a:gd name="T58" fmla="*/ 8 w 40"/>
              <a:gd name="T59" fmla="*/ 46 h 63"/>
              <a:gd name="T60" fmla="*/ 10 w 40"/>
              <a:gd name="T61" fmla="*/ 51 h 63"/>
              <a:gd name="T62" fmla="*/ 14 w 40"/>
              <a:gd name="T63" fmla="*/ 55 h 63"/>
              <a:gd name="T64" fmla="*/ 20 w 40"/>
              <a:gd name="T65" fmla="*/ 55 h 63"/>
              <a:gd name="T66" fmla="*/ 24 w 40"/>
              <a:gd name="T67" fmla="*/ 55 h 63"/>
              <a:gd name="T68" fmla="*/ 28 w 40"/>
              <a:gd name="T69" fmla="*/ 51 h 63"/>
              <a:gd name="T70" fmla="*/ 30 w 40"/>
              <a:gd name="T71" fmla="*/ 46 h 63"/>
              <a:gd name="T72" fmla="*/ 32 w 40"/>
              <a:gd name="T73" fmla="*/ 40 h 63"/>
              <a:gd name="T74" fmla="*/ 32 w 40"/>
              <a:gd name="T75" fmla="*/ 30 h 63"/>
              <a:gd name="T76" fmla="*/ 32 w 40"/>
              <a:gd name="T77" fmla="*/ 22 h 63"/>
              <a:gd name="T78" fmla="*/ 30 w 40"/>
              <a:gd name="T79" fmla="*/ 16 h 63"/>
              <a:gd name="T80" fmla="*/ 28 w 40"/>
              <a:gd name="T81" fmla="*/ 12 h 63"/>
              <a:gd name="T82" fmla="*/ 24 w 40"/>
              <a:gd name="T83" fmla="*/ 8 h 63"/>
              <a:gd name="T84" fmla="*/ 20 w 40"/>
              <a:gd name="T85" fmla="*/ 6 h 63"/>
              <a:gd name="T86" fmla="*/ 14 w 40"/>
              <a:gd name="T87" fmla="*/ 8 h 63"/>
              <a:gd name="T88" fmla="*/ 10 w 40"/>
              <a:gd name="T89" fmla="*/ 10 h 63"/>
              <a:gd name="T90" fmla="*/ 8 w 40"/>
              <a:gd name="T91" fmla="*/ 16 h 63"/>
              <a:gd name="T92" fmla="*/ 8 w 40"/>
              <a:gd name="T93" fmla="*/ 22 h 63"/>
              <a:gd name="T94" fmla="*/ 8 w 40"/>
              <a:gd name="T95" fmla="*/ 3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3">
                <a:moveTo>
                  <a:pt x="0" y="30"/>
                </a:moveTo>
                <a:lnTo>
                  <a:pt x="0" y="20"/>
                </a:lnTo>
                <a:lnTo>
                  <a:pt x="2" y="12"/>
                </a:lnTo>
                <a:lnTo>
                  <a:pt x="4" y="6"/>
                </a:lnTo>
                <a:lnTo>
                  <a:pt x="8" y="2"/>
                </a:lnTo>
                <a:lnTo>
                  <a:pt x="14" y="0"/>
                </a:lnTo>
                <a:lnTo>
                  <a:pt x="20" y="0"/>
                </a:lnTo>
                <a:lnTo>
                  <a:pt x="24" y="0"/>
                </a:lnTo>
                <a:lnTo>
                  <a:pt x="28" y="2"/>
                </a:lnTo>
                <a:lnTo>
                  <a:pt x="32" y="4"/>
                </a:lnTo>
                <a:lnTo>
                  <a:pt x="34" y="6"/>
                </a:lnTo>
                <a:lnTo>
                  <a:pt x="36" y="12"/>
                </a:lnTo>
                <a:lnTo>
                  <a:pt x="38" y="16"/>
                </a:lnTo>
                <a:lnTo>
                  <a:pt x="40" y="22"/>
                </a:lnTo>
                <a:lnTo>
                  <a:pt x="40" y="30"/>
                </a:lnTo>
                <a:lnTo>
                  <a:pt x="40" y="40"/>
                </a:lnTo>
                <a:lnTo>
                  <a:pt x="38" y="49"/>
                </a:lnTo>
                <a:lnTo>
                  <a:pt x="34" y="55"/>
                </a:lnTo>
                <a:lnTo>
                  <a:pt x="30" y="59"/>
                </a:lnTo>
                <a:lnTo>
                  <a:pt x="26" y="63"/>
                </a:lnTo>
                <a:lnTo>
                  <a:pt x="20" y="63"/>
                </a:lnTo>
                <a:lnTo>
                  <a:pt x="14" y="63"/>
                </a:lnTo>
                <a:lnTo>
                  <a:pt x="10" y="61"/>
                </a:lnTo>
                <a:lnTo>
                  <a:pt x="6" y="57"/>
                </a:lnTo>
                <a:lnTo>
                  <a:pt x="2" y="51"/>
                </a:lnTo>
                <a:lnTo>
                  <a:pt x="0" y="42"/>
                </a:lnTo>
                <a:lnTo>
                  <a:pt x="0" y="30"/>
                </a:lnTo>
                <a:close/>
                <a:moveTo>
                  <a:pt x="8" y="30"/>
                </a:moveTo>
                <a:lnTo>
                  <a:pt x="8" y="40"/>
                </a:lnTo>
                <a:lnTo>
                  <a:pt x="8" y="46"/>
                </a:lnTo>
                <a:lnTo>
                  <a:pt x="10" y="51"/>
                </a:lnTo>
                <a:lnTo>
                  <a:pt x="14" y="55"/>
                </a:lnTo>
                <a:lnTo>
                  <a:pt x="20" y="55"/>
                </a:lnTo>
                <a:lnTo>
                  <a:pt x="24" y="55"/>
                </a:lnTo>
                <a:lnTo>
                  <a:pt x="28" y="51"/>
                </a:lnTo>
                <a:lnTo>
                  <a:pt x="30" y="46"/>
                </a:lnTo>
                <a:lnTo>
                  <a:pt x="32" y="40"/>
                </a:lnTo>
                <a:lnTo>
                  <a:pt x="32" y="30"/>
                </a:lnTo>
                <a:lnTo>
                  <a:pt x="32" y="22"/>
                </a:lnTo>
                <a:lnTo>
                  <a:pt x="30" y="16"/>
                </a:lnTo>
                <a:lnTo>
                  <a:pt x="28" y="12"/>
                </a:lnTo>
                <a:lnTo>
                  <a:pt x="24" y="8"/>
                </a:lnTo>
                <a:lnTo>
                  <a:pt x="20" y="6"/>
                </a:lnTo>
                <a:lnTo>
                  <a:pt x="14" y="8"/>
                </a:lnTo>
                <a:lnTo>
                  <a:pt x="10" y="10"/>
                </a:lnTo>
                <a:lnTo>
                  <a:pt x="8" y="16"/>
                </a:lnTo>
                <a:lnTo>
                  <a:pt x="8" y="22"/>
                </a:lnTo>
                <a:lnTo>
                  <a:pt x="8" y="3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51" name="Rectangle 35"/>
          <p:cNvSpPr>
            <a:spLocks noChangeArrowheads="1"/>
          </p:cNvSpPr>
          <p:nvPr/>
        </p:nvSpPr>
        <p:spPr bwMode="auto">
          <a:xfrm>
            <a:off x="2822575" y="3624263"/>
            <a:ext cx="11113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52" name="Freeform 36"/>
          <p:cNvSpPr>
            <a:spLocks noEditPoints="1"/>
          </p:cNvSpPr>
          <p:nvPr/>
        </p:nvSpPr>
        <p:spPr bwMode="auto">
          <a:xfrm>
            <a:off x="2849563" y="3536950"/>
            <a:ext cx="66675" cy="100013"/>
          </a:xfrm>
          <a:custGeom>
            <a:avLst/>
            <a:gdLst>
              <a:gd name="T0" fmla="*/ 40 w 42"/>
              <a:gd name="T1" fmla="*/ 16 h 63"/>
              <a:gd name="T2" fmla="*/ 32 w 42"/>
              <a:gd name="T3" fmla="*/ 16 h 63"/>
              <a:gd name="T4" fmla="*/ 32 w 42"/>
              <a:gd name="T5" fmla="*/ 12 h 63"/>
              <a:gd name="T6" fmla="*/ 30 w 42"/>
              <a:gd name="T7" fmla="*/ 10 h 63"/>
              <a:gd name="T8" fmla="*/ 26 w 42"/>
              <a:gd name="T9" fmla="*/ 8 h 63"/>
              <a:gd name="T10" fmla="*/ 22 w 42"/>
              <a:gd name="T11" fmla="*/ 6 h 63"/>
              <a:gd name="T12" fmla="*/ 18 w 42"/>
              <a:gd name="T13" fmla="*/ 6 h 63"/>
              <a:gd name="T14" fmla="*/ 16 w 42"/>
              <a:gd name="T15" fmla="*/ 8 h 63"/>
              <a:gd name="T16" fmla="*/ 12 w 42"/>
              <a:gd name="T17" fmla="*/ 12 h 63"/>
              <a:gd name="T18" fmla="*/ 10 w 42"/>
              <a:gd name="T19" fmla="*/ 16 h 63"/>
              <a:gd name="T20" fmla="*/ 8 w 42"/>
              <a:gd name="T21" fmla="*/ 20 h 63"/>
              <a:gd name="T22" fmla="*/ 8 w 42"/>
              <a:gd name="T23" fmla="*/ 28 h 63"/>
              <a:gd name="T24" fmla="*/ 12 w 42"/>
              <a:gd name="T25" fmla="*/ 26 h 63"/>
              <a:gd name="T26" fmla="*/ 16 w 42"/>
              <a:gd name="T27" fmla="*/ 22 h 63"/>
              <a:gd name="T28" fmla="*/ 20 w 42"/>
              <a:gd name="T29" fmla="*/ 22 h 63"/>
              <a:gd name="T30" fmla="*/ 24 w 42"/>
              <a:gd name="T31" fmla="*/ 20 h 63"/>
              <a:gd name="T32" fmla="*/ 30 w 42"/>
              <a:gd name="T33" fmla="*/ 22 h 63"/>
              <a:gd name="T34" fmla="*/ 36 w 42"/>
              <a:gd name="T35" fmla="*/ 26 h 63"/>
              <a:gd name="T36" fmla="*/ 40 w 42"/>
              <a:gd name="T37" fmla="*/ 30 h 63"/>
              <a:gd name="T38" fmla="*/ 42 w 42"/>
              <a:gd name="T39" fmla="*/ 36 h 63"/>
              <a:gd name="T40" fmla="*/ 42 w 42"/>
              <a:gd name="T41" fmla="*/ 40 h 63"/>
              <a:gd name="T42" fmla="*/ 40 w 42"/>
              <a:gd name="T43" fmla="*/ 46 h 63"/>
              <a:gd name="T44" fmla="*/ 40 w 42"/>
              <a:gd name="T45" fmla="*/ 53 h 63"/>
              <a:gd name="T46" fmla="*/ 36 w 42"/>
              <a:gd name="T47" fmla="*/ 57 h 63"/>
              <a:gd name="T48" fmla="*/ 32 w 42"/>
              <a:gd name="T49" fmla="*/ 61 h 63"/>
              <a:gd name="T50" fmla="*/ 28 w 42"/>
              <a:gd name="T51" fmla="*/ 63 h 63"/>
              <a:gd name="T52" fmla="*/ 22 w 42"/>
              <a:gd name="T53" fmla="*/ 63 h 63"/>
              <a:gd name="T54" fmla="*/ 16 w 42"/>
              <a:gd name="T55" fmla="*/ 63 h 63"/>
              <a:gd name="T56" fmla="*/ 10 w 42"/>
              <a:gd name="T57" fmla="*/ 61 h 63"/>
              <a:gd name="T58" fmla="*/ 6 w 42"/>
              <a:gd name="T59" fmla="*/ 57 h 63"/>
              <a:gd name="T60" fmla="*/ 2 w 42"/>
              <a:gd name="T61" fmla="*/ 51 h 63"/>
              <a:gd name="T62" fmla="*/ 0 w 42"/>
              <a:gd name="T63" fmla="*/ 42 h 63"/>
              <a:gd name="T64" fmla="*/ 0 w 42"/>
              <a:gd name="T65" fmla="*/ 32 h 63"/>
              <a:gd name="T66" fmla="*/ 0 w 42"/>
              <a:gd name="T67" fmla="*/ 22 h 63"/>
              <a:gd name="T68" fmla="*/ 4 w 42"/>
              <a:gd name="T69" fmla="*/ 12 h 63"/>
              <a:gd name="T70" fmla="*/ 6 w 42"/>
              <a:gd name="T71" fmla="*/ 6 h 63"/>
              <a:gd name="T72" fmla="*/ 12 w 42"/>
              <a:gd name="T73" fmla="*/ 2 h 63"/>
              <a:gd name="T74" fmla="*/ 16 w 42"/>
              <a:gd name="T75" fmla="*/ 0 h 63"/>
              <a:gd name="T76" fmla="*/ 22 w 42"/>
              <a:gd name="T77" fmla="*/ 0 h 63"/>
              <a:gd name="T78" fmla="*/ 30 w 42"/>
              <a:gd name="T79" fmla="*/ 0 h 63"/>
              <a:gd name="T80" fmla="*/ 36 w 42"/>
              <a:gd name="T81" fmla="*/ 4 h 63"/>
              <a:gd name="T82" fmla="*/ 38 w 42"/>
              <a:gd name="T83" fmla="*/ 8 h 63"/>
              <a:gd name="T84" fmla="*/ 40 w 42"/>
              <a:gd name="T85" fmla="*/ 16 h 63"/>
              <a:gd name="T86" fmla="*/ 8 w 42"/>
              <a:gd name="T87" fmla="*/ 40 h 63"/>
              <a:gd name="T88" fmla="*/ 8 w 42"/>
              <a:gd name="T89" fmla="*/ 44 h 63"/>
              <a:gd name="T90" fmla="*/ 10 w 42"/>
              <a:gd name="T91" fmla="*/ 49 h 63"/>
              <a:gd name="T92" fmla="*/ 12 w 42"/>
              <a:gd name="T93" fmla="*/ 51 h 63"/>
              <a:gd name="T94" fmla="*/ 14 w 42"/>
              <a:gd name="T95" fmla="*/ 55 h 63"/>
              <a:gd name="T96" fmla="*/ 18 w 42"/>
              <a:gd name="T97" fmla="*/ 55 h 63"/>
              <a:gd name="T98" fmla="*/ 22 w 42"/>
              <a:gd name="T99" fmla="*/ 55 h 63"/>
              <a:gd name="T100" fmla="*/ 26 w 42"/>
              <a:gd name="T101" fmla="*/ 55 h 63"/>
              <a:gd name="T102" fmla="*/ 30 w 42"/>
              <a:gd name="T103" fmla="*/ 53 h 63"/>
              <a:gd name="T104" fmla="*/ 32 w 42"/>
              <a:gd name="T105" fmla="*/ 46 h 63"/>
              <a:gd name="T106" fmla="*/ 34 w 42"/>
              <a:gd name="T107" fmla="*/ 42 h 63"/>
              <a:gd name="T108" fmla="*/ 32 w 42"/>
              <a:gd name="T109" fmla="*/ 36 h 63"/>
              <a:gd name="T110" fmla="*/ 30 w 42"/>
              <a:gd name="T111" fmla="*/ 32 h 63"/>
              <a:gd name="T112" fmla="*/ 26 w 42"/>
              <a:gd name="T113" fmla="*/ 28 h 63"/>
              <a:gd name="T114" fmla="*/ 22 w 42"/>
              <a:gd name="T115" fmla="*/ 28 h 63"/>
              <a:gd name="T116" fmla="*/ 16 w 42"/>
              <a:gd name="T117" fmla="*/ 28 h 63"/>
              <a:gd name="T118" fmla="*/ 12 w 42"/>
              <a:gd name="T119" fmla="*/ 32 h 63"/>
              <a:gd name="T120" fmla="*/ 10 w 42"/>
              <a:gd name="T121" fmla="*/ 36 h 63"/>
              <a:gd name="T122" fmla="*/ 8 w 42"/>
              <a:gd name="T123" fmla="*/ 4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" h="63">
                <a:moveTo>
                  <a:pt x="40" y="16"/>
                </a:moveTo>
                <a:lnTo>
                  <a:pt x="32" y="16"/>
                </a:lnTo>
                <a:lnTo>
                  <a:pt x="32" y="12"/>
                </a:lnTo>
                <a:lnTo>
                  <a:pt x="30" y="10"/>
                </a:lnTo>
                <a:lnTo>
                  <a:pt x="26" y="8"/>
                </a:lnTo>
                <a:lnTo>
                  <a:pt x="22" y="6"/>
                </a:lnTo>
                <a:lnTo>
                  <a:pt x="18" y="6"/>
                </a:lnTo>
                <a:lnTo>
                  <a:pt x="16" y="8"/>
                </a:lnTo>
                <a:lnTo>
                  <a:pt x="12" y="12"/>
                </a:lnTo>
                <a:lnTo>
                  <a:pt x="10" y="16"/>
                </a:lnTo>
                <a:lnTo>
                  <a:pt x="8" y="20"/>
                </a:lnTo>
                <a:lnTo>
                  <a:pt x="8" y="28"/>
                </a:lnTo>
                <a:lnTo>
                  <a:pt x="12" y="26"/>
                </a:lnTo>
                <a:lnTo>
                  <a:pt x="16" y="22"/>
                </a:lnTo>
                <a:lnTo>
                  <a:pt x="20" y="22"/>
                </a:lnTo>
                <a:lnTo>
                  <a:pt x="24" y="20"/>
                </a:lnTo>
                <a:lnTo>
                  <a:pt x="30" y="22"/>
                </a:lnTo>
                <a:lnTo>
                  <a:pt x="36" y="26"/>
                </a:lnTo>
                <a:lnTo>
                  <a:pt x="40" y="30"/>
                </a:lnTo>
                <a:lnTo>
                  <a:pt x="42" y="36"/>
                </a:lnTo>
                <a:lnTo>
                  <a:pt x="42" y="40"/>
                </a:lnTo>
                <a:lnTo>
                  <a:pt x="40" y="46"/>
                </a:lnTo>
                <a:lnTo>
                  <a:pt x="40" y="53"/>
                </a:lnTo>
                <a:lnTo>
                  <a:pt x="36" y="57"/>
                </a:lnTo>
                <a:lnTo>
                  <a:pt x="32" y="61"/>
                </a:lnTo>
                <a:lnTo>
                  <a:pt x="28" y="63"/>
                </a:lnTo>
                <a:lnTo>
                  <a:pt x="22" y="63"/>
                </a:lnTo>
                <a:lnTo>
                  <a:pt x="16" y="63"/>
                </a:lnTo>
                <a:lnTo>
                  <a:pt x="10" y="61"/>
                </a:lnTo>
                <a:lnTo>
                  <a:pt x="6" y="57"/>
                </a:lnTo>
                <a:lnTo>
                  <a:pt x="2" y="51"/>
                </a:lnTo>
                <a:lnTo>
                  <a:pt x="0" y="42"/>
                </a:lnTo>
                <a:lnTo>
                  <a:pt x="0" y="32"/>
                </a:lnTo>
                <a:lnTo>
                  <a:pt x="0" y="22"/>
                </a:lnTo>
                <a:lnTo>
                  <a:pt x="4" y="12"/>
                </a:lnTo>
                <a:lnTo>
                  <a:pt x="6" y="6"/>
                </a:lnTo>
                <a:lnTo>
                  <a:pt x="12" y="2"/>
                </a:lnTo>
                <a:lnTo>
                  <a:pt x="16" y="0"/>
                </a:lnTo>
                <a:lnTo>
                  <a:pt x="22" y="0"/>
                </a:lnTo>
                <a:lnTo>
                  <a:pt x="30" y="0"/>
                </a:lnTo>
                <a:lnTo>
                  <a:pt x="36" y="4"/>
                </a:lnTo>
                <a:lnTo>
                  <a:pt x="38" y="8"/>
                </a:lnTo>
                <a:lnTo>
                  <a:pt x="40" y="16"/>
                </a:lnTo>
                <a:close/>
                <a:moveTo>
                  <a:pt x="8" y="40"/>
                </a:moveTo>
                <a:lnTo>
                  <a:pt x="8" y="44"/>
                </a:lnTo>
                <a:lnTo>
                  <a:pt x="10" y="49"/>
                </a:lnTo>
                <a:lnTo>
                  <a:pt x="12" y="51"/>
                </a:lnTo>
                <a:lnTo>
                  <a:pt x="14" y="55"/>
                </a:lnTo>
                <a:lnTo>
                  <a:pt x="18" y="55"/>
                </a:lnTo>
                <a:lnTo>
                  <a:pt x="22" y="55"/>
                </a:lnTo>
                <a:lnTo>
                  <a:pt x="26" y="55"/>
                </a:lnTo>
                <a:lnTo>
                  <a:pt x="30" y="53"/>
                </a:lnTo>
                <a:lnTo>
                  <a:pt x="32" y="46"/>
                </a:lnTo>
                <a:lnTo>
                  <a:pt x="34" y="42"/>
                </a:lnTo>
                <a:lnTo>
                  <a:pt x="32" y="36"/>
                </a:lnTo>
                <a:lnTo>
                  <a:pt x="30" y="32"/>
                </a:lnTo>
                <a:lnTo>
                  <a:pt x="26" y="28"/>
                </a:lnTo>
                <a:lnTo>
                  <a:pt x="22" y="28"/>
                </a:lnTo>
                <a:lnTo>
                  <a:pt x="16" y="28"/>
                </a:lnTo>
                <a:lnTo>
                  <a:pt x="12" y="32"/>
                </a:lnTo>
                <a:lnTo>
                  <a:pt x="10" y="36"/>
                </a:lnTo>
                <a:lnTo>
                  <a:pt x="8" y="4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53" name="Freeform 37"/>
          <p:cNvSpPr>
            <a:spLocks noEditPoints="1"/>
          </p:cNvSpPr>
          <p:nvPr/>
        </p:nvSpPr>
        <p:spPr bwMode="auto">
          <a:xfrm>
            <a:off x="2740025" y="2725738"/>
            <a:ext cx="63500" cy="103187"/>
          </a:xfrm>
          <a:custGeom>
            <a:avLst/>
            <a:gdLst>
              <a:gd name="T0" fmla="*/ 0 w 40"/>
              <a:gd name="T1" fmla="*/ 32 h 65"/>
              <a:gd name="T2" fmla="*/ 0 w 40"/>
              <a:gd name="T3" fmla="*/ 22 h 65"/>
              <a:gd name="T4" fmla="*/ 2 w 40"/>
              <a:gd name="T5" fmla="*/ 14 h 65"/>
              <a:gd name="T6" fmla="*/ 4 w 40"/>
              <a:gd name="T7" fmla="*/ 8 h 65"/>
              <a:gd name="T8" fmla="*/ 8 w 40"/>
              <a:gd name="T9" fmla="*/ 4 h 65"/>
              <a:gd name="T10" fmla="*/ 14 w 40"/>
              <a:gd name="T11" fmla="*/ 2 h 65"/>
              <a:gd name="T12" fmla="*/ 20 w 40"/>
              <a:gd name="T13" fmla="*/ 0 h 65"/>
              <a:gd name="T14" fmla="*/ 24 w 40"/>
              <a:gd name="T15" fmla="*/ 2 h 65"/>
              <a:gd name="T16" fmla="*/ 28 w 40"/>
              <a:gd name="T17" fmla="*/ 2 h 65"/>
              <a:gd name="T18" fmla="*/ 32 w 40"/>
              <a:gd name="T19" fmla="*/ 4 h 65"/>
              <a:gd name="T20" fmla="*/ 34 w 40"/>
              <a:gd name="T21" fmla="*/ 8 h 65"/>
              <a:gd name="T22" fmla="*/ 36 w 40"/>
              <a:gd name="T23" fmla="*/ 12 h 65"/>
              <a:gd name="T24" fmla="*/ 38 w 40"/>
              <a:gd name="T25" fmla="*/ 18 h 65"/>
              <a:gd name="T26" fmla="*/ 40 w 40"/>
              <a:gd name="T27" fmla="*/ 24 h 65"/>
              <a:gd name="T28" fmla="*/ 40 w 40"/>
              <a:gd name="T29" fmla="*/ 32 h 65"/>
              <a:gd name="T30" fmla="*/ 40 w 40"/>
              <a:gd name="T31" fmla="*/ 42 h 65"/>
              <a:gd name="T32" fmla="*/ 38 w 40"/>
              <a:gd name="T33" fmla="*/ 50 h 65"/>
              <a:gd name="T34" fmla="*/ 34 w 40"/>
              <a:gd name="T35" fmla="*/ 56 h 65"/>
              <a:gd name="T36" fmla="*/ 30 w 40"/>
              <a:gd name="T37" fmla="*/ 60 h 65"/>
              <a:gd name="T38" fmla="*/ 26 w 40"/>
              <a:gd name="T39" fmla="*/ 63 h 65"/>
              <a:gd name="T40" fmla="*/ 20 w 40"/>
              <a:gd name="T41" fmla="*/ 65 h 65"/>
              <a:gd name="T42" fmla="*/ 14 w 40"/>
              <a:gd name="T43" fmla="*/ 63 h 65"/>
              <a:gd name="T44" fmla="*/ 10 w 40"/>
              <a:gd name="T45" fmla="*/ 60 h 65"/>
              <a:gd name="T46" fmla="*/ 6 w 40"/>
              <a:gd name="T47" fmla="*/ 58 h 65"/>
              <a:gd name="T48" fmla="*/ 2 w 40"/>
              <a:gd name="T49" fmla="*/ 52 h 65"/>
              <a:gd name="T50" fmla="*/ 0 w 40"/>
              <a:gd name="T51" fmla="*/ 42 h 65"/>
              <a:gd name="T52" fmla="*/ 0 w 40"/>
              <a:gd name="T53" fmla="*/ 32 h 65"/>
              <a:gd name="T54" fmla="*/ 8 w 40"/>
              <a:gd name="T55" fmla="*/ 32 h 65"/>
              <a:gd name="T56" fmla="*/ 8 w 40"/>
              <a:gd name="T57" fmla="*/ 40 h 65"/>
              <a:gd name="T58" fmla="*/ 8 w 40"/>
              <a:gd name="T59" fmla="*/ 48 h 65"/>
              <a:gd name="T60" fmla="*/ 10 w 40"/>
              <a:gd name="T61" fmla="*/ 52 h 65"/>
              <a:gd name="T62" fmla="*/ 14 w 40"/>
              <a:gd name="T63" fmla="*/ 56 h 65"/>
              <a:gd name="T64" fmla="*/ 20 w 40"/>
              <a:gd name="T65" fmla="*/ 56 h 65"/>
              <a:gd name="T66" fmla="*/ 24 w 40"/>
              <a:gd name="T67" fmla="*/ 56 h 65"/>
              <a:gd name="T68" fmla="*/ 28 w 40"/>
              <a:gd name="T69" fmla="*/ 52 h 65"/>
              <a:gd name="T70" fmla="*/ 30 w 40"/>
              <a:gd name="T71" fmla="*/ 48 h 65"/>
              <a:gd name="T72" fmla="*/ 32 w 40"/>
              <a:gd name="T73" fmla="*/ 40 h 65"/>
              <a:gd name="T74" fmla="*/ 32 w 40"/>
              <a:gd name="T75" fmla="*/ 32 h 65"/>
              <a:gd name="T76" fmla="*/ 32 w 40"/>
              <a:gd name="T77" fmla="*/ 24 h 65"/>
              <a:gd name="T78" fmla="*/ 30 w 40"/>
              <a:gd name="T79" fmla="*/ 16 h 65"/>
              <a:gd name="T80" fmla="*/ 28 w 40"/>
              <a:gd name="T81" fmla="*/ 12 h 65"/>
              <a:gd name="T82" fmla="*/ 24 w 40"/>
              <a:gd name="T83" fmla="*/ 8 h 65"/>
              <a:gd name="T84" fmla="*/ 20 w 40"/>
              <a:gd name="T85" fmla="*/ 8 h 65"/>
              <a:gd name="T86" fmla="*/ 14 w 40"/>
              <a:gd name="T87" fmla="*/ 8 h 65"/>
              <a:gd name="T88" fmla="*/ 10 w 40"/>
              <a:gd name="T89" fmla="*/ 12 h 65"/>
              <a:gd name="T90" fmla="*/ 8 w 40"/>
              <a:gd name="T91" fmla="*/ 16 h 65"/>
              <a:gd name="T92" fmla="*/ 8 w 40"/>
              <a:gd name="T93" fmla="*/ 24 h 65"/>
              <a:gd name="T94" fmla="*/ 8 w 40"/>
              <a:gd name="T95" fmla="*/ 32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5">
                <a:moveTo>
                  <a:pt x="0" y="32"/>
                </a:moveTo>
                <a:lnTo>
                  <a:pt x="0" y="22"/>
                </a:lnTo>
                <a:lnTo>
                  <a:pt x="2" y="14"/>
                </a:lnTo>
                <a:lnTo>
                  <a:pt x="4" y="8"/>
                </a:lnTo>
                <a:lnTo>
                  <a:pt x="8" y="4"/>
                </a:lnTo>
                <a:lnTo>
                  <a:pt x="14" y="2"/>
                </a:lnTo>
                <a:lnTo>
                  <a:pt x="20" y="0"/>
                </a:lnTo>
                <a:lnTo>
                  <a:pt x="24" y="2"/>
                </a:lnTo>
                <a:lnTo>
                  <a:pt x="28" y="2"/>
                </a:lnTo>
                <a:lnTo>
                  <a:pt x="32" y="4"/>
                </a:lnTo>
                <a:lnTo>
                  <a:pt x="34" y="8"/>
                </a:lnTo>
                <a:lnTo>
                  <a:pt x="36" y="12"/>
                </a:lnTo>
                <a:lnTo>
                  <a:pt x="38" y="18"/>
                </a:lnTo>
                <a:lnTo>
                  <a:pt x="40" y="24"/>
                </a:lnTo>
                <a:lnTo>
                  <a:pt x="40" y="32"/>
                </a:lnTo>
                <a:lnTo>
                  <a:pt x="40" y="42"/>
                </a:lnTo>
                <a:lnTo>
                  <a:pt x="38" y="50"/>
                </a:lnTo>
                <a:lnTo>
                  <a:pt x="34" y="56"/>
                </a:lnTo>
                <a:lnTo>
                  <a:pt x="30" y="60"/>
                </a:lnTo>
                <a:lnTo>
                  <a:pt x="26" y="63"/>
                </a:lnTo>
                <a:lnTo>
                  <a:pt x="20" y="65"/>
                </a:lnTo>
                <a:lnTo>
                  <a:pt x="14" y="63"/>
                </a:lnTo>
                <a:lnTo>
                  <a:pt x="10" y="60"/>
                </a:lnTo>
                <a:lnTo>
                  <a:pt x="6" y="58"/>
                </a:lnTo>
                <a:lnTo>
                  <a:pt x="2" y="52"/>
                </a:lnTo>
                <a:lnTo>
                  <a:pt x="0" y="42"/>
                </a:lnTo>
                <a:lnTo>
                  <a:pt x="0" y="32"/>
                </a:lnTo>
                <a:close/>
                <a:moveTo>
                  <a:pt x="8" y="32"/>
                </a:moveTo>
                <a:lnTo>
                  <a:pt x="8" y="40"/>
                </a:lnTo>
                <a:lnTo>
                  <a:pt x="8" y="48"/>
                </a:lnTo>
                <a:lnTo>
                  <a:pt x="10" y="52"/>
                </a:lnTo>
                <a:lnTo>
                  <a:pt x="14" y="56"/>
                </a:lnTo>
                <a:lnTo>
                  <a:pt x="20" y="56"/>
                </a:lnTo>
                <a:lnTo>
                  <a:pt x="24" y="56"/>
                </a:lnTo>
                <a:lnTo>
                  <a:pt x="28" y="52"/>
                </a:lnTo>
                <a:lnTo>
                  <a:pt x="30" y="48"/>
                </a:lnTo>
                <a:lnTo>
                  <a:pt x="32" y="40"/>
                </a:lnTo>
                <a:lnTo>
                  <a:pt x="32" y="32"/>
                </a:lnTo>
                <a:lnTo>
                  <a:pt x="32" y="24"/>
                </a:lnTo>
                <a:lnTo>
                  <a:pt x="30" y="16"/>
                </a:lnTo>
                <a:lnTo>
                  <a:pt x="28" y="12"/>
                </a:lnTo>
                <a:lnTo>
                  <a:pt x="24" y="8"/>
                </a:lnTo>
                <a:lnTo>
                  <a:pt x="20" y="8"/>
                </a:lnTo>
                <a:lnTo>
                  <a:pt x="14" y="8"/>
                </a:lnTo>
                <a:lnTo>
                  <a:pt x="10" y="12"/>
                </a:lnTo>
                <a:lnTo>
                  <a:pt x="8" y="16"/>
                </a:lnTo>
                <a:lnTo>
                  <a:pt x="8" y="24"/>
                </a:lnTo>
                <a:lnTo>
                  <a:pt x="8" y="3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54" name="Rectangle 38"/>
          <p:cNvSpPr>
            <a:spLocks noChangeArrowheads="1"/>
          </p:cNvSpPr>
          <p:nvPr/>
        </p:nvSpPr>
        <p:spPr bwMode="auto">
          <a:xfrm>
            <a:off x="2822575" y="2811463"/>
            <a:ext cx="11113" cy="14287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55" name="Freeform 39"/>
          <p:cNvSpPr>
            <a:spLocks noEditPoints="1"/>
          </p:cNvSpPr>
          <p:nvPr/>
        </p:nvSpPr>
        <p:spPr bwMode="auto">
          <a:xfrm>
            <a:off x="2852738" y="2725738"/>
            <a:ext cx="60325" cy="103187"/>
          </a:xfrm>
          <a:custGeom>
            <a:avLst/>
            <a:gdLst>
              <a:gd name="T0" fmla="*/ 6 w 38"/>
              <a:gd name="T1" fmla="*/ 26 h 65"/>
              <a:gd name="T2" fmla="*/ 2 w 38"/>
              <a:gd name="T3" fmla="*/ 20 h 65"/>
              <a:gd name="T4" fmla="*/ 2 w 38"/>
              <a:gd name="T5" fmla="*/ 10 h 65"/>
              <a:gd name="T6" fmla="*/ 12 w 38"/>
              <a:gd name="T7" fmla="*/ 2 h 65"/>
              <a:gd name="T8" fmla="*/ 26 w 38"/>
              <a:gd name="T9" fmla="*/ 2 h 65"/>
              <a:gd name="T10" fmla="*/ 36 w 38"/>
              <a:gd name="T11" fmla="*/ 10 h 65"/>
              <a:gd name="T12" fmla="*/ 36 w 38"/>
              <a:gd name="T13" fmla="*/ 20 h 65"/>
              <a:gd name="T14" fmla="*/ 32 w 38"/>
              <a:gd name="T15" fmla="*/ 26 h 65"/>
              <a:gd name="T16" fmla="*/ 32 w 38"/>
              <a:gd name="T17" fmla="*/ 30 h 65"/>
              <a:gd name="T18" fmla="*/ 38 w 38"/>
              <a:gd name="T19" fmla="*/ 38 h 65"/>
              <a:gd name="T20" fmla="*/ 38 w 38"/>
              <a:gd name="T21" fmla="*/ 50 h 65"/>
              <a:gd name="T22" fmla="*/ 34 w 38"/>
              <a:gd name="T23" fmla="*/ 58 h 65"/>
              <a:gd name="T24" fmla="*/ 24 w 38"/>
              <a:gd name="T25" fmla="*/ 63 h 65"/>
              <a:gd name="T26" fmla="*/ 14 w 38"/>
              <a:gd name="T27" fmla="*/ 63 h 65"/>
              <a:gd name="T28" fmla="*/ 4 w 38"/>
              <a:gd name="T29" fmla="*/ 58 h 65"/>
              <a:gd name="T30" fmla="*/ 0 w 38"/>
              <a:gd name="T31" fmla="*/ 50 h 65"/>
              <a:gd name="T32" fmla="*/ 0 w 38"/>
              <a:gd name="T33" fmla="*/ 38 h 65"/>
              <a:gd name="T34" fmla="*/ 6 w 38"/>
              <a:gd name="T35" fmla="*/ 30 h 65"/>
              <a:gd name="T36" fmla="*/ 10 w 38"/>
              <a:gd name="T37" fmla="*/ 16 h 65"/>
              <a:gd name="T38" fmla="*/ 12 w 38"/>
              <a:gd name="T39" fmla="*/ 22 h 65"/>
              <a:gd name="T40" fmla="*/ 18 w 38"/>
              <a:gd name="T41" fmla="*/ 24 h 65"/>
              <a:gd name="T42" fmla="*/ 26 w 38"/>
              <a:gd name="T43" fmla="*/ 22 h 65"/>
              <a:gd name="T44" fmla="*/ 28 w 38"/>
              <a:gd name="T45" fmla="*/ 16 h 65"/>
              <a:gd name="T46" fmla="*/ 26 w 38"/>
              <a:gd name="T47" fmla="*/ 10 h 65"/>
              <a:gd name="T48" fmla="*/ 18 w 38"/>
              <a:gd name="T49" fmla="*/ 8 h 65"/>
              <a:gd name="T50" fmla="*/ 12 w 38"/>
              <a:gd name="T51" fmla="*/ 10 h 65"/>
              <a:gd name="T52" fmla="*/ 10 w 38"/>
              <a:gd name="T53" fmla="*/ 16 h 65"/>
              <a:gd name="T54" fmla="*/ 8 w 38"/>
              <a:gd name="T55" fmla="*/ 48 h 65"/>
              <a:gd name="T56" fmla="*/ 10 w 38"/>
              <a:gd name="T57" fmla="*/ 52 h 65"/>
              <a:gd name="T58" fmla="*/ 16 w 38"/>
              <a:gd name="T59" fmla="*/ 56 h 65"/>
              <a:gd name="T60" fmla="*/ 24 w 38"/>
              <a:gd name="T61" fmla="*/ 56 h 65"/>
              <a:gd name="T62" fmla="*/ 30 w 38"/>
              <a:gd name="T63" fmla="*/ 50 h 65"/>
              <a:gd name="T64" fmla="*/ 30 w 38"/>
              <a:gd name="T65" fmla="*/ 40 h 65"/>
              <a:gd name="T66" fmla="*/ 24 w 38"/>
              <a:gd name="T67" fmla="*/ 32 h 65"/>
              <a:gd name="T68" fmla="*/ 14 w 38"/>
              <a:gd name="T69" fmla="*/ 32 h 65"/>
              <a:gd name="T70" fmla="*/ 8 w 38"/>
              <a:gd name="T7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8" h="65">
                <a:moveTo>
                  <a:pt x="10" y="28"/>
                </a:moveTo>
                <a:lnTo>
                  <a:pt x="6" y="26"/>
                </a:lnTo>
                <a:lnTo>
                  <a:pt x="4" y="24"/>
                </a:lnTo>
                <a:lnTo>
                  <a:pt x="2" y="20"/>
                </a:lnTo>
                <a:lnTo>
                  <a:pt x="0" y="16"/>
                </a:lnTo>
                <a:lnTo>
                  <a:pt x="2" y="10"/>
                </a:lnTo>
                <a:lnTo>
                  <a:pt x="6" y="4"/>
                </a:lnTo>
                <a:lnTo>
                  <a:pt x="12" y="2"/>
                </a:lnTo>
                <a:lnTo>
                  <a:pt x="18" y="0"/>
                </a:lnTo>
                <a:lnTo>
                  <a:pt x="26" y="2"/>
                </a:lnTo>
                <a:lnTo>
                  <a:pt x="32" y="6"/>
                </a:lnTo>
                <a:lnTo>
                  <a:pt x="36" y="10"/>
                </a:lnTo>
                <a:lnTo>
                  <a:pt x="36" y="16"/>
                </a:lnTo>
                <a:lnTo>
                  <a:pt x="36" y="20"/>
                </a:lnTo>
                <a:lnTo>
                  <a:pt x="34" y="24"/>
                </a:lnTo>
                <a:lnTo>
                  <a:pt x="32" y="26"/>
                </a:lnTo>
                <a:lnTo>
                  <a:pt x="28" y="28"/>
                </a:lnTo>
                <a:lnTo>
                  <a:pt x="32" y="30"/>
                </a:lnTo>
                <a:lnTo>
                  <a:pt x="36" y="34"/>
                </a:lnTo>
                <a:lnTo>
                  <a:pt x="38" y="38"/>
                </a:lnTo>
                <a:lnTo>
                  <a:pt x="38" y="44"/>
                </a:lnTo>
                <a:lnTo>
                  <a:pt x="38" y="50"/>
                </a:lnTo>
                <a:lnTo>
                  <a:pt x="36" y="54"/>
                </a:lnTo>
                <a:lnTo>
                  <a:pt x="34" y="58"/>
                </a:lnTo>
                <a:lnTo>
                  <a:pt x="30" y="63"/>
                </a:lnTo>
                <a:lnTo>
                  <a:pt x="24" y="63"/>
                </a:lnTo>
                <a:lnTo>
                  <a:pt x="18" y="65"/>
                </a:lnTo>
                <a:lnTo>
                  <a:pt x="14" y="63"/>
                </a:lnTo>
                <a:lnTo>
                  <a:pt x="8" y="63"/>
                </a:lnTo>
                <a:lnTo>
                  <a:pt x="4" y="58"/>
                </a:lnTo>
                <a:lnTo>
                  <a:pt x="2" y="54"/>
                </a:lnTo>
                <a:lnTo>
                  <a:pt x="0" y="50"/>
                </a:lnTo>
                <a:lnTo>
                  <a:pt x="0" y="44"/>
                </a:lnTo>
                <a:lnTo>
                  <a:pt x="0" y="38"/>
                </a:lnTo>
                <a:lnTo>
                  <a:pt x="2" y="34"/>
                </a:lnTo>
                <a:lnTo>
                  <a:pt x="6" y="30"/>
                </a:lnTo>
                <a:lnTo>
                  <a:pt x="10" y="28"/>
                </a:lnTo>
                <a:close/>
                <a:moveTo>
                  <a:pt x="10" y="16"/>
                </a:moveTo>
                <a:lnTo>
                  <a:pt x="10" y="20"/>
                </a:lnTo>
                <a:lnTo>
                  <a:pt x="12" y="22"/>
                </a:lnTo>
                <a:lnTo>
                  <a:pt x="14" y="24"/>
                </a:lnTo>
                <a:lnTo>
                  <a:pt x="18" y="24"/>
                </a:lnTo>
                <a:lnTo>
                  <a:pt x="24" y="24"/>
                </a:lnTo>
                <a:lnTo>
                  <a:pt x="26" y="22"/>
                </a:lnTo>
                <a:lnTo>
                  <a:pt x="28" y="20"/>
                </a:lnTo>
                <a:lnTo>
                  <a:pt x="28" y="16"/>
                </a:lnTo>
                <a:lnTo>
                  <a:pt x="28" y="14"/>
                </a:lnTo>
                <a:lnTo>
                  <a:pt x="26" y="10"/>
                </a:lnTo>
                <a:lnTo>
                  <a:pt x="24" y="8"/>
                </a:lnTo>
                <a:lnTo>
                  <a:pt x="18" y="8"/>
                </a:lnTo>
                <a:lnTo>
                  <a:pt x="14" y="8"/>
                </a:lnTo>
                <a:lnTo>
                  <a:pt x="12" y="10"/>
                </a:lnTo>
                <a:lnTo>
                  <a:pt x="10" y="12"/>
                </a:lnTo>
                <a:lnTo>
                  <a:pt x="10" y="16"/>
                </a:lnTo>
                <a:close/>
                <a:moveTo>
                  <a:pt x="8" y="44"/>
                </a:moveTo>
                <a:lnTo>
                  <a:pt x="8" y="48"/>
                </a:lnTo>
                <a:lnTo>
                  <a:pt x="8" y="50"/>
                </a:lnTo>
                <a:lnTo>
                  <a:pt x="10" y="52"/>
                </a:lnTo>
                <a:lnTo>
                  <a:pt x="12" y="54"/>
                </a:lnTo>
                <a:lnTo>
                  <a:pt x="16" y="56"/>
                </a:lnTo>
                <a:lnTo>
                  <a:pt x="18" y="56"/>
                </a:lnTo>
                <a:lnTo>
                  <a:pt x="24" y="56"/>
                </a:lnTo>
                <a:lnTo>
                  <a:pt x="28" y="52"/>
                </a:lnTo>
                <a:lnTo>
                  <a:pt x="30" y="50"/>
                </a:lnTo>
                <a:lnTo>
                  <a:pt x="30" y="44"/>
                </a:lnTo>
                <a:lnTo>
                  <a:pt x="30" y="40"/>
                </a:lnTo>
                <a:lnTo>
                  <a:pt x="28" y="36"/>
                </a:lnTo>
                <a:lnTo>
                  <a:pt x="24" y="32"/>
                </a:lnTo>
                <a:lnTo>
                  <a:pt x="18" y="32"/>
                </a:lnTo>
                <a:lnTo>
                  <a:pt x="14" y="32"/>
                </a:lnTo>
                <a:lnTo>
                  <a:pt x="10" y="36"/>
                </a:lnTo>
                <a:lnTo>
                  <a:pt x="8" y="40"/>
                </a:lnTo>
                <a:lnTo>
                  <a:pt x="8" y="44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56" name="Freeform 40"/>
          <p:cNvSpPr>
            <a:spLocks/>
          </p:cNvSpPr>
          <p:nvPr/>
        </p:nvSpPr>
        <p:spPr bwMode="auto">
          <a:xfrm>
            <a:off x="2746375" y="1993900"/>
            <a:ext cx="38100" cy="100013"/>
          </a:xfrm>
          <a:custGeom>
            <a:avLst/>
            <a:gdLst>
              <a:gd name="T0" fmla="*/ 24 w 24"/>
              <a:gd name="T1" fmla="*/ 63 h 63"/>
              <a:gd name="T2" fmla="*/ 14 w 24"/>
              <a:gd name="T3" fmla="*/ 63 h 63"/>
              <a:gd name="T4" fmla="*/ 14 w 24"/>
              <a:gd name="T5" fmla="*/ 12 h 63"/>
              <a:gd name="T6" fmla="*/ 12 w 24"/>
              <a:gd name="T7" fmla="*/ 16 h 63"/>
              <a:gd name="T8" fmla="*/ 8 w 24"/>
              <a:gd name="T9" fmla="*/ 18 h 63"/>
              <a:gd name="T10" fmla="*/ 4 w 24"/>
              <a:gd name="T11" fmla="*/ 20 h 63"/>
              <a:gd name="T12" fmla="*/ 0 w 24"/>
              <a:gd name="T13" fmla="*/ 22 h 63"/>
              <a:gd name="T14" fmla="*/ 0 w 24"/>
              <a:gd name="T15" fmla="*/ 14 h 63"/>
              <a:gd name="T16" fmla="*/ 6 w 24"/>
              <a:gd name="T17" fmla="*/ 12 h 63"/>
              <a:gd name="T18" fmla="*/ 12 w 24"/>
              <a:gd name="T19" fmla="*/ 8 h 63"/>
              <a:gd name="T20" fmla="*/ 16 w 24"/>
              <a:gd name="T21" fmla="*/ 4 h 63"/>
              <a:gd name="T22" fmla="*/ 18 w 24"/>
              <a:gd name="T23" fmla="*/ 0 h 63"/>
              <a:gd name="T24" fmla="*/ 24 w 24"/>
              <a:gd name="T25" fmla="*/ 0 h 63"/>
              <a:gd name="T26" fmla="*/ 24 w 24"/>
              <a:gd name="T27" fmla="*/ 6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" h="63">
                <a:moveTo>
                  <a:pt x="24" y="63"/>
                </a:moveTo>
                <a:lnTo>
                  <a:pt x="14" y="63"/>
                </a:lnTo>
                <a:lnTo>
                  <a:pt x="14" y="12"/>
                </a:lnTo>
                <a:lnTo>
                  <a:pt x="12" y="16"/>
                </a:lnTo>
                <a:lnTo>
                  <a:pt x="8" y="18"/>
                </a:lnTo>
                <a:lnTo>
                  <a:pt x="4" y="20"/>
                </a:lnTo>
                <a:lnTo>
                  <a:pt x="0" y="22"/>
                </a:lnTo>
                <a:lnTo>
                  <a:pt x="0" y="14"/>
                </a:lnTo>
                <a:lnTo>
                  <a:pt x="6" y="12"/>
                </a:lnTo>
                <a:lnTo>
                  <a:pt x="12" y="8"/>
                </a:lnTo>
                <a:lnTo>
                  <a:pt x="16" y="4"/>
                </a:lnTo>
                <a:lnTo>
                  <a:pt x="18" y="0"/>
                </a:lnTo>
                <a:lnTo>
                  <a:pt x="24" y="0"/>
                </a:lnTo>
                <a:lnTo>
                  <a:pt x="24" y="6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57" name="Rectangle 41"/>
          <p:cNvSpPr>
            <a:spLocks noChangeArrowheads="1"/>
          </p:cNvSpPr>
          <p:nvPr/>
        </p:nvSpPr>
        <p:spPr bwMode="auto">
          <a:xfrm>
            <a:off x="2822575" y="2081213"/>
            <a:ext cx="11113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58" name="Freeform 42"/>
          <p:cNvSpPr>
            <a:spLocks noEditPoints="1"/>
          </p:cNvSpPr>
          <p:nvPr/>
        </p:nvSpPr>
        <p:spPr bwMode="auto">
          <a:xfrm>
            <a:off x="2852738" y="1993900"/>
            <a:ext cx="63500" cy="100013"/>
          </a:xfrm>
          <a:custGeom>
            <a:avLst/>
            <a:gdLst>
              <a:gd name="T0" fmla="*/ 0 w 40"/>
              <a:gd name="T1" fmla="*/ 31 h 63"/>
              <a:gd name="T2" fmla="*/ 0 w 40"/>
              <a:gd name="T3" fmla="*/ 20 h 63"/>
              <a:gd name="T4" fmla="*/ 2 w 40"/>
              <a:gd name="T5" fmla="*/ 12 h 63"/>
              <a:gd name="T6" fmla="*/ 4 w 40"/>
              <a:gd name="T7" fmla="*/ 6 h 63"/>
              <a:gd name="T8" fmla="*/ 8 w 40"/>
              <a:gd name="T9" fmla="*/ 2 h 63"/>
              <a:gd name="T10" fmla="*/ 14 w 40"/>
              <a:gd name="T11" fmla="*/ 0 h 63"/>
              <a:gd name="T12" fmla="*/ 20 w 40"/>
              <a:gd name="T13" fmla="*/ 0 h 63"/>
              <a:gd name="T14" fmla="*/ 24 w 40"/>
              <a:gd name="T15" fmla="*/ 0 h 63"/>
              <a:gd name="T16" fmla="*/ 28 w 40"/>
              <a:gd name="T17" fmla="*/ 2 h 63"/>
              <a:gd name="T18" fmla="*/ 32 w 40"/>
              <a:gd name="T19" fmla="*/ 4 h 63"/>
              <a:gd name="T20" fmla="*/ 34 w 40"/>
              <a:gd name="T21" fmla="*/ 6 h 63"/>
              <a:gd name="T22" fmla="*/ 36 w 40"/>
              <a:gd name="T23" fmla="*/ 10 h 63"/>
              <a:gd name="T24" fmla="*/ 38 w 40"/>
              <a:gd name="T25" fmla="*/ 16 h 63"/>
              <a:gd name="T26" fmla="*/ 40 w 40"/>
              <a:gd name="T27" fmla="*/ 22 h 63"/>
              <a:gd name="T28" fmla="*/ 40 w 40"/>
              <a:gd name="T29" fmla="*/ 31 h 63"/>
              <a:gd name="T30" fmla="*/ 40 w 40"/>
              <a:gd name="T31" fmla="*/ 41 h 63"/>
              <a:gd name="T32" fmla="*/ 38 w 40"/>
              <a:gd name="T33" fmla="*/ 49 h 63"/>
              <a:gd name="T34" fmla="*/ 34 w 40"/>
              <a:gd name="T35" fmla="*/ 55 h 63"/>
              <a:gd name="T36" fmla="*/ 30 w 40"/>
              <a:gd name="T37" fmla="*/ 59 h 63"/>
              <a:gd name="T38" fmla="*/ 26 w 40"/>
              <a:gd name="T39" fmla="*/ 63 h 63"/>
              <a:gd name="T40" fmla="*/ 20 w 40"/>
              <a:gd name="T41" fmla="*/ 63 h 63"/>
              <a:gd name="T42" fmla="*/ 14 w 40"/>
              <a:gd name="T43" fmla="*/ 63 h 63"/>
              <a:gd name="T44" fmla="*/ 10 w 40"/>
              <a:gd name="T45" fmla="*/ 61 h 63"/>
              <a:gd name="T46" fmla="*/ 6 w 40"/>
              <a:gd name="T47" fmla="*/ 57 h 63"/>
              <a:gd name="T48" fmla="*/ 2 w 40"/>
              <a:gd name="T49" fmla="*/ 51 h 63"/>
              <a:gd name="T50" fmla="*/ 0 w 40"/>
              <a:gd name="T51" fmla="*/ 43 h 63"/>
              <a:gd name="T52" fmla="*/ 0 w 40"/>
              <a:gd name="T53" fmla="*/ 31 h 63"/>
              <a:gd name="T54" fmla="*/ 8 w 40"/>
              <a:gd name="T55" fmla="*/ 31 h 63"/>
              <a:gd name="T56" fmla="*/ 8 w 40"/>
              <a:gd name="T57" fmla="*/ 41 h 63"/>
              <a:gd name="T58" fmla="*/ 8 w 40"/>
              <a:gd name="T59" fmla="*/ 47 h 63"/>
              <a:gd name="T60" fmla="*/ 10 w 40"/>
              <a:gd name="T61" fmla="*/ 51 h 63"/>
              <a:gd name="T62" fmla="*/ 14 w 40"/>
              <a:gd name="T63" fmla="*/ 55 h 63"/>
              <a:gd name="T64" fmla="*/ 20 w 40"/>
              <a:gd name="T65" fmla="*/ 55 h 63"/>
              <a:gd name="T66" fmla="*/ 24 w 40"/>
              <a:gd name="T67" fmla="*/ 55 h 63"/>
              <a:gd name="T68" fmla="*/ 28 w 40"/>
              <a:gd name="T69" fmla="*/ 51 h 63"/>
              <a:gd name="T70" fmla="*/ 30 w 40"/>
              <a:gd name="T71" fmla="*/ 47 h 63"/>
              <a:gd name="T72" fmla="*/ 32 w 40"/>
              <a:gd name="T73" fmla="*/ 41 h 63"/>
              <a:gd name="T74" fmla="*/ 32 w 40"/>
              <a:gd name="T75" fmla="*/ 31 h 63"/>
              <a:gd name="T76" fmla="*/ 32 w 40"/>
              <a:gd name="T77" fmla="*/ 22 h 63"/>
              <a:gd name="T78" fmla="*/ 30 w 40"/>
              <a:gd name="T79" fmla="*/ 16 h 63"/>
              <a:gd name="T80" fmla="*/ 28 w 40"/>
              <a:gd name="T81" fmla="*/ 12 h 63"/>
              <a:gd name="T82" fmla="*/ 24 w 40"/>
              <a:gd name="T83" fmla="*/ 8 h 63"/>
              <a:gd name="T84" fmla="*/ 20 w 40"/>
              <a:gd name="T85" fmla="*/ 6 h 63"/>
              <a:gd name="T86" fmla="*/ 14 w 40"/>
              <a:gd name="T87" fmla="*/ 8 h 63"/>
              <a:gd name="T88" fmla="*/ 10 w 40"/>
              <a:gd name="T89" fmla="*/ 10 h 63"/>
              <a:gd name="T90" fmla="*/ 8 w 40"/>
              <a:gd name="T91" fmla="*/ 16 h 63"/>
              <a:gd name="T92" fmla="*/ 8 w 40"/>
              <a:gd name="T93" fmla="*/ 22 h 63"/>
              <a:gd name="T94" fmla="*/ 8 w 40"/>
              <a:gd name="T95" fmla="*/ 31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3">
                <a:moveTo>
                  <a:pt x="0" y="31"/>
                </a:moveTo>
                <a:lnTo>
                  <a:pt x="0" y="20"/>
                </a:lnTo>
                <a:lnTo>
                  <a:pt x="2" y="12"/>
                </a:lnTo>
                <a:lnTo>
                  <a:pt x="4" y="6"/>
                </a:lnTo>
                <a:lnTo>
                  <a:pt x="8" y="2"/>
                </a:lnTo>
                <a:lnTo>
                  <a:pt x="14" y="0"/>
                </a:lnTo>
                <a:lnTo>
                  <a:pt x="20" y="0"/>
                </a:lnTo>
                <a:lnTo>
                  <a:pt x="24" y="0"/>
                </a:lnTo>
                <a:lnTo>
                  <a:pt x="28" y="2"/>
                </a:lnTo>
                <a:lnTo>
                  <a:pt x="32" y="4"/>
                </a:lnTo>
                <a:lnTo>
                  <a:pt x="34" y="6"/>
                </a:lnTo>
                <a:lnTo>
                  <a:pt x="36" y="10"/>
                </a:lnTo>
                <a:lnTo>
                  <a:pt x="38" y="16"/>
                </a:lnTo>
                <a:lnTo>
                  <a:pt x="40" y="22"/>
                </a:lnTo>
                <a:lnTo>
                  <a:pt x="40" y="31"/>
                </a:lnTo>
                <a:lnTo>
                  <a:pt x="40" y="41"/>
                </a:lnTo>
                <a:lnTo>
                  <a:pt x="38" y="49"/>
                </a:lnTo>
                <a:lnTo>
                  <a:pt x="34" y="55"/>
                </a:lnTo>
                <a:lnTo>
                  <a:pt x="30" y="59"/>
                </a:lnTo>
                <a:lnTo>
                  <a:pt x="26" y="63"/>
                </a:lnTo>
                <a:lnTo>
                  <a:pt x="20" y="63"/>
                </a:lnTo>
                <a:lnTo>
                  <a:pt x="14" y="63"/>
                </a:lnTo>
                <a:lnTo>
                  <a:pt x="10" y="61"/>
                </a:lnTo>
                <a:lnTo>
                  <a:pt x="6" y="57"/>
                </a:lnTo>
                <a:lnTo>
                  <a:pt x="2" y="51"/>
                </a:lnTo>
                <a:lnTo>
                  <a:pt x="0" y="43"/>
                </a:lnTo>
                <a:lnTo>
                  <a:pt x="0" y="31"/>
                </a:lnTo>
                <a:close/>
                <a:moveTo>
                  <a:pt x="8" y="31"/>
                </a:moveTo>
                <a:lnTo>
                  <a:pt x="8" y="41"/>
                </a:lnTo>
                <a:lnTo>
                  <a:pt x="8" y="47"/>
                </a:lnTo>
                <a:lnTo>
                  <a:pt x="10" y="51"/>
                </a:lnTo>
                <a:lnTo>
                  <a:pt x="14" y="55"/>
                </a:lnTo>
                <a:lnTo>
                  <a:pt x="20" y="55"/>
                </a:lnTo>
                <a:lnTo>
                  <a:pt x="24" y="55"/>
                </a:lnTo>
                <a:lnTo>
                  <a:pt x="28" y="51"/>
                </a:lnTo>
                <a:lnTo>
                  <a:pt x="30" y="47"/>
                </a:lnTo>
                <a:lnTo>
                  <a:pt x="32" y="41"/>
                </a:lnTo>
                <a:lnTo>
                  <a:pt x="32" y="31"/>
                </a:lnTo>
                <a:lnTo>
                  <a:pt x="32" y="22"/>
                </a:lnTo>
                <a:lnTo>
                  <a:pt x="30" y="16"/>
                </a:lnTo>
                <a:lnTo>
                  <a:pt x="28" y="12"/>
                </a:lnTo>
                <a:lnTo>
                  <a:pt x="24" y="8"/>
                </a:lnTo>
                <a:lnTo>
                  <a:pt x="20" y="6"/>
                </a:lnTo>
                <a:lnTo>
                  <a:pt x="14" y="8"/>
                </a:lnTo>
                <a:lnTo>
                  <a:pt x="10" y="10"/>
                </a:lnTo>
                <a:lnTo>
                  <a:pt x="8" y="16"/>
                </a:lnTo>
                <a:lnTo>
                  <a:pt x="8" y="22"/>
                </a:lnTo>
                <a:lnTo>
                  <a:pt x="8" y="31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59" name="Freeform 43"/>
          <p:cNvSpPr>
            <a:spLocks/>
          </p:cNvSpPr>
          <p:nvPr/>
        </p:nvSpPr>
        <p:spPr bwMode="auto">
          <a:xfrm>
            <a:off x="3063875" y="5768975"/>
            <a:ext cx="66675" cy="69850"/>
          </a:xfrm>
          <a:custGeom>
            <a:avLst/>
            <a:gdLst>
              <a:gd name="T0" fmla="*/ 42 w 42"/>
              <a:gd name="T1" fmla="*/ 22 h 44"/>
              <a:gd name="T2" fmla="*/ 42 w 42"/>
              <a:gd name="T3" fmla="*/ 28 h 44"/>
              <a:gd name="T4" fmla="*/ 38 w 42"/>
              <a:gd name="T5" fmla="*/ 34 h 44"/>
              <a:gd name="T6" fmla="*/ 34 w 42"/>
              <a:gd name="T7" fmla="*/ 40 h 44"/>
              <a:gd name="T8" fmla="*/ 28 w 42"/>
              <a:gd name="T9" fmla="*/ 42 h 44"/>
              <a:gd name="T10" fmla="*/ 22 w 42"/>
              <a:gd name="T11" fmla="*/ 44 h 44"/>
              <a:gd name="T12" fmla="*/ 14 w 42"/>
              <a:gd name="T13" fmla="*/ 42 h 44"/>
              <a:gd name="T14" fmla="*/ 8 w 42"/>
              <a:gd name="T15" fmla="*/ 40 h 44"/>
              <a:gd name="T16" fmla="*/ 4 w 42"/>
              <a:gd name="T17" fmla="*/ 34 h 44"/>
              <a:gd name="T18" fmla="*/ 0 w 42"/>
              <a:gd name="T19" fmla="*/ 28 h 44"/>
              <a:gd name="T20" fmla="*/ 0 w 42"/>
              <a:gd name="T21" fmla="*/ 22 h 44"/>
              <a:gd name="T22" fmla="*/ 0 w 42"/>
              <a:gd name="T23" fmla="*/ 14 h 44"/>
              <a:gd name="T24" fmla="*/ 4 w 42"/>
              <a:gd name="T25" fmla="*/ 8 h 44"/>
              <a:gd name="T26" fmla="*/ 8 w 42"/>
              <a:gd name="T27" fmla="*/ 4 h 44"/>
              <a:gd name="T28" fmla="*/ 14 w 42"/>
              <a:gd name="T29" fmla="*/ 2 h 44"/>
              <a:gd name="T30" fmla="*/ 22 w 42"/>
              <a:gd name="T31" fmla="*/ 0 h 44"/>
              <a:gd name="T32" fmla="*/ 28 w 42"/>
              <a:gd name="T33" fmla="*/ 2 h 44"/>
              <a:gd name="T34" fmla="*/ 34 w 42"/>
              <a:gd name="T35" fmla="*/ 4 h 44"/>
              <a:gd name="T36" fmla="*/ 38 w 42"/>
              <a:gd name="T37" fmla="*/ 8 h 44"/>
              <a:gd name="T38" fmla="*/ 42 w 42"/>
              <a:gd name="T39" fmla="*/ 14 h 44"/>
              <a:gd name="T40" fmla="*/ 42 w 42"/>
              <a:gd name="T41" fmla="*/ 2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2" h="44">
                <a:moveTo>
                  <a:pt x="42" y="22"/>
                </a:moveTo>
                <a:lnTo>
                  <a:pt x="42" y="28"/>
                </a:lnTo>
                <a:lnTo>
                  <a:pt x="38" y="34"/>
                </a:lnTo>
                <a:lnTo>
                  <a:pt x="34" y="40"/>
                </a:lnTo>
                <a:lnTo>
                  <a:pt x="28" y="42"/>
                </a:lnTo>
                <a:lnTo>
                  <a:pt x="22" y="44"/>
                </a:lnTo>
                <a:lnTo>
                  <a:pt x="14" y="42"/>
                </a:lnTo>
                <a:lnTo>
                  <a:pt x="8" y="40"/>
                </a:lnTo>
                <a:lnTo>
                  <a:pt x="4" y="34"/>
                </a:lnTo>
                <a:lnTo>
                  <a:pt x="0" y="28"/>
                </a:lnTo>
                <a:lnTo>
                  <a:pt x="0" y="22"/>
                </a:lnTo>
                <a:lnTo>
                  <a:pt x="0" y="14"/>
                </a:lnTo>
                <a:lnTo>
                  <a:pt x="4" y="8"/>
                </a:lnTo>
                <a:lnTo>
                  <a:pt x="8" y="4"/>
                </a:lnTo>
                <a:lnTo>
                  <a:pt x="14" y="2"/>
                </a:lnTo>
                <a:lnTo>
                  <a:pt x="22" y="0"/>
                </a:lnTo>
                <a:lnTo>
                  <a:pt x="28" y="2"/>
                </a:lnTo>
                <a:lnTo>
                  <a:pt x="34" y="4"/>
                </a:lnTo>
                <a:lnTo>
                  <a:pt x="38" y="8"/>
                </a:lnTo>
                <a:lnTo>
                  <a:pt x="42" y="14"/>
                </a:lnTo>
                <a:lnTo>
                  <a:pt x="42" y="2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61" name="Line 45"/>
          <p:cNvSpPr>
            <a:spLocks noChangeShapeType="1"/>
          </p:cNvSpPr>
          <p:nvPr/>
        </p:nvSpPr>
        <p:spPr bwMode="auto">
          <a:xfrm>
            <a:off x="4821238" y="5794375"/>
            <a:ext cx="1587" cy="904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62" name="Line 46"/>
          <p:cNvSpPr>
            <a:spLocks noChangeShapeType="1"/>
          </p:cNvSpPr>
          <p:nvPr/>
        </p:nvSpPr>
        <p:spPr bwMode="auto">
          <a:xfrm>
            <a:off x="5680075" y="5794375"/>
            <a:ext cx="1588" cy="904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63" name="Line 47"/>
          <p:cNvSpPr>
            <a:spLocks noChangeShapeType="1"/>
          </p:cNvSpPr>
          <p:nvPr/>
        </p:nvSpPr>
        <p:spPr bwMode="auto">
          <a:xfrm>
            <a:off x="6534150" y="5794375"/>
            <a:ext cx="1588" cy="904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65" name="Line 49"/>
          <p:cNvSpPr>
            <a:spLocks noChangeShapeType="1"/>
          </p:cNvSpPr>
          <p:nvPr/>
        </p:nvSpPr>
        <p:spPr bwMode="auto">
          <a:xfrm>
            <a:off x="3343637" y="6168231"/>
            <a:ext cx="1588" cy="904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67" name="Line 51"/>
          <p:cNvSpPr>
            <a:spLocks noChangeShapeType="1"/>
          </p:cNvSpPr>
          <p:nvPr/>
        </p:nvSpPr>
        <p:spPr bwMode="auto">
          <a:xfrm flipH="1">
            <a:off x="3041650" y="4313238"/>
            <a:ext cx="92075" cy="15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68" name="Line 52"/>
          <p:cNvSpPr>
            <a:spLocks noChangeShapeType="1"/>
          </p:cNvSpPr>
          <p:nvPr/>
        </p:nvSpPr>
        <p:spPr bwMode="auto">
          <a:xfrm flipH="1">
            <a:off x="3041649" y="3587750"/>
            <a:ext cx="92075" cy="0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69" name="Line 53"/>
          <p:cNvSpPr>
            <a:spLocks noChangeShapeType="1"/>
          </p:cNvSpPr>
          <p:nvPr/>
        </p:nvSpPr>
        <p:spPr bwMode="auto">
          <a:xfrm flipH="1">
            <a:off x="3038475" y="2801938"/>
            <a:ext cx="92075" cy="15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70" name="Line 54"/>
          <p:cNvSpPr>
            <a:spLocks noChangeShapeType="1"/>
          </p:cNvSpPr>
          <p:nvPr/>
        </p:nvSpPr>
        <p:spPr bwMode="auto">
          <a:xfrm flipH="1">
            <a:off x="3035300" y="2052638"/>
            <a:ext cx="92075" cy="15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71" name="Line 55"/>
          <p:cNvSpPr>
            <a:spLocks noChangeShapeType="1"/>
          </p:cNvSpPr>
          <p:nvPr/>
        </p:nvSpPr>
        <p:spPr bwMode="auto">
          <a:xfrm flipH="1">
            <a:off x="3035300" y="5789613"/>
            <a:ext cx="92075" cy="15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72" name="Freeform 56"/>
          <p:cNvSpPr>
            <a:spLocks noEditPoints="1"/>
          </p:cNvSpPr>
          <p:nvPr/>
        </p:nvSpPr>
        <p:spPr bwMode="auto">
          <a:xfrm>
            <a:off x="3013075" y="6032500"/>
            <a:ext cx="66675" cy="103188"/>
          </a:xfrm>
          <a:custGeom>
            <a:avLst/>
            <a:gdLst>
              <a:gd name="T0" fmla="*/ 0 w 42"/>
              <a:gd name="T1" fmla="*/ 33 h 65"/>
              <a:gd name="T2" fmla="*/ 2 w 42"/>
              <a:gd name="T3" fmla="*/ 22 h 65"/>
              <a:gd name="T4" fmla="*/ 4 w 42"/>
              <a:gd name="T5" fmla="*/ 14 h 65"/>
              <a:gd name="T6" fmla="*/ 6 w 42"/>
              <a:gd name="T7" fmla="*/ 8 h 65"/>
              <a:gd name="T8" fmla="*/ 10 w 42"/>
              <a:gd name="T9" fmla="*/ 4 h 65"/>
              <a:gd name="T10" fmla="*/ 14 w 42"/>
              <a:gd name="T11" fmla="*/ 2 h 65"/>
              <a:gd name="T12" fmla="*/ 22 w 42"/>
              <a:gd name="T13" fmla="*/ 0 h 65"/>
              <a:gd name="T14" fmla="*/ 26 w 42"/>
              <a:gd name="T15" fmla="*/ 0 h 65"/>
              <a:gd name="T16" fmla="*/ 30 w 42"/>
              <a:gd name="T17" fmla="*/ 2 h 65"/>
              <a:gd name="T18" fmla="*/ 34 w 42"/>
              <a:gd name="T19" fmla="*/ 4 h 65"/>
              <a:gd name="T20" fmla="*/ 36 w 42"/>
              <a:gd name="T21" fmla="*/ 8 h 65"/>
              <a:gd name="T22" fmla="*/ 38 w 42"/>
              <a:gd name="T23" fmla="*/ 12 h 65"/>
              <a:gd name="T24" fmla="*/ 40 w 42"/>
              <a:gd name="T25" fmla="*/ 18 h 65"/>
              <a:gd name="T26" fmla="*/ 40 w 42"/>
              <a:gd name="T27" fmla="*/ 24 h 65"/>
              <a:gd name="T28" fmla="*/ 42 w 42"/>
              <a:gd name="T29" fmla="*/ 33 h 65"/>
              <a:gd name="T30" fmla="*/ 40 w 42"/>
              <a:gd name="T31" fmla="*/ 43 h 65"/>
              <a:gd name="T32" fmla="*/ 40 w 42"/>
              <a:gd name="T33" fmla="*/ 51 h 65"/>
              <a:gd name="T34" fmla="*/ 36 w 42"/>
              <a:gd name="T35" fmla="*/ 57 h 65"/>
              <a:gd name="T36" fmla="*/ 32 w 42"/>
              <a:gd name="T37" fmla="*/ 61 h 65"/>
              <a:gd name="T38" fmla="*/ 28 w 42"/>
              <a:gd name="T39" fmla="*/ 63 h 65"/>
              <a:gd name="T40" fmla="*/ 22 w 42"/>
              <a:gd name="T41" fmla="*/ 65 h 65"/>
              <a:gd name="T42" fmla="*/ 16 w 42"/>
              <a:gd name="T43" fmla="*/ 63 h 65"/>
              <a:gd name="T44" fmla="*/ 10 w 42"/>
              <a:gd name="T45" fmla="*/ 61 h 65"/>
              <a:gd name="T46" fmla="*/ 6 w 42"/>
              <a:gd name="T47" fmla="*/ 59 h 65"/>
              <a:gd name="T48" fmla="*/ 4 w 42"/>
              <a:gd name="T49" fmla="*/ 53 h 65"/>
              <a:gd name="T50" fmla="*/ 2 w 42"/>
              <a:gd name="T51" fmla="*/ 43 h 65"/>
              <a:gd name="T52" fmla="*/ 0 w 42"/>
              <a:gd name="T53" fmla="*/ 33 h 65"/>
              <a:gd name="T54" fmla="*/ 8 w 42"/>
              <a:gd name="T55" fmla="*/ 33 h 65"/>
              <a:gd name="T56" fmla="*/ 10 w 42"/>
              <a:gd name="T57" fmla="*/ 41 h 65"/>
              <a:gd name="T58" fmla="*/ 10 w 42"/>
              <a:gd name="T59" fmla="*/ 49 h 65"/>
              <a:gd name="T60" fmla="*/ 12 w 42"/>
              <a:gd name="T61" fmla="*/ 53 h 65"/>
              <a:gd name="T62" fmla="*/ 16 w 42"/>
              <a:gd name="T63" fmla="*/ 57 h 65"/>
              <a:gd name="T64" fmla="*/ 22 w 42"/>
              <a:gd name="T65" fmla="*/ 57 h 65"/>
              <a:gd name="T66" fmla="*/ 26 w 42"/>
              <a:gd name="T67" fmla="*/ 57 h 65"/>
              <a:gd name="T68" fmla="*/ 30 w 42"/>
              <a:gd name="T69" fmla="*/ 53 h 65"/>
              <a:gd name="T70" fmla="*/ 32 w 42"/>
              <a:gd name="T71" fmla="*/ 49 h 65"/>
              <a:gd name="T72" fmla="*/ 32 w 42"/>
              <a:gd name="T73" fmla="*/ 41 h 65"/>
              <a:gd name="T74" fmla="*/ 34 w 42"/>
              <a:gd name="T75" fmla="*/ 33 h 65"/>
              <a:gd name="T76" fmla="*/ 32 w 42"/>
              <a:gd name="T77" fmla="*/ 24 h 65"/>
              <a:gd name="T78" fmla="*/ 32 w 42"/>
              <a:gd name="T79" fmla="*/ 16 h 65"/>
              <a:gd name="T80" fmla="*/ 30 w 42"/>
              <a:gd name="T81" fmla="*/ 12 h 65"/>
              <a:gd name="T82" fmla="*/ 26 w 42"/>
              <a:gd name="T83" fmla="*/ 8 h 65"/>
              <a:gd name="T84" fmla="*/ 20 w 42"/>
              <a:gd name="T85" fmla="*/ 8 h 65"/>
              <a:gd name="T86" fmla="*/ 16 w 42"/>
              <a:gd name="T87" fmla="*/ 8 h 65"/>
              <a:gd name="T88" fmla="*/ 12 w 42"/>
              <a:gd name="T89" fmla="*/ 12 h 65"/>
              <a:gd name="T90" fmla="*/ 10 w 42"/>
              <a:gd name="T91" fmla="*/ 16 h 65"/>
              <a:gd name="T92" fmla="*/ 10 w 42"/>
              <a:gd name="T93" fmla="*/ 24 h 65"/>
              <a:gd name="T94" fmla="*/ 8 w 42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2" h="65">
                <a:moveTo>
                  <a:pt x="0" y="33"/>
                </a:moveTo>
                <a:lnTo>
                  <a:pt x="2" y="22"/>
                </a:lnTo>
                <a:lnTo>
                  <a:pt x="4" y="14"/>
                </a:lnTo>
                <a:lnTo>
                  <a:pt x="6" y="8"/>
                </a:lnTo>
                <a:lnTo>
                  <a:pt x="10" y="4"/>
                </a:lnTo>
                <a:lnTo>
                  <a:pt x="14" y="2"/>
                </a:lnTo>
                <a:lnTo>
                  <a:pt x="22" y="0"/>
                </a:lnTo>
                <a:lnTo>
                  <a:pt x="26" y="0"/>
                </a:lnTo>
                <a:lnTo>
                  <a:pt x="30" y="2"/>
                </a:lnTo>
                <a:lnTo>
                  <a:pt x="34" y="4"/>
                </a:lnTo>
                <a:lnTo>
                  <a:pt x="36" y="8"/>
                </a:lnTo>
                <a:lnTo>
                  <a:pt x="38" y="12"/>
                </a:lnTo>
                <a:lnTo>
                  <a:pt x="40" y="18"/>
                </a:lnTo>
                <a:lnTo>
                  <a:pt x="40" y="24"/>
                </a:lnTo>
                <a:lnTo>
                  <a:pt x="42" y="33"/>
                </a:lnTo>
                <a:lnTo>
                  <a:pt x="40" y="43"/>
                </a:lnTo>
                <a:lnTo>
                  <a:pt x="40" y="51"/>
                </a:lnTo>
                <a:lnTo>
                  <a:pt x="36" y="57"/>
                </a:lnTo>
                <a:lnTo>
                  <a:pt x="32" y="61"/>
                </a:lnTo>
                <a:lnTo>
                  <a:pt x="28" y="63"/>
                </a:lnTo>
                <a:lnTo>
                  <a:pt x="22" y="65"/>
                </a:lnTo>
                <a:lnTo>
                  <a:pt x="16" y="63"/>
                </a:lnTo>
                <a:lnTo>
                  <a:pt x="10" y="61"/>
                </a:lnTo>
                <a:lnTo>
                  <a:pt x="6" y="59"/>
                </a:lnTo>
                <a:lnTo>
                  <a:pt x="4" y="53"/>
                </a:lnTo>
                <a:lnTo>
                  <a:pt x="2" y="43"/>
                </a:lnTo>
                <a:lnTo>
                  <a:pt x="0" y="33"/>
                </a:lnTo>
                <a:close/>
                <a:moveTo>
                  <a:pt x="8" y="33"/>
                </a:moveTo>
                <a:lnTo>
                  <a:pt x="10" y="41"/>
                </a:lnTo>
                <a:lnTo>
                  <a:pt x="10" y="49"/>
                </a:lnTo>
                <a:lnTo>
                  <a:pt x="12" y="53"/>
                </a:lnTo>
                <a:lnTo>
                  <a:pt x="16" y="57"/>
                </a:lnTo>
                <a:lnTo>
                  <a:pt x="22" y="57"/>
                </a:lnTo>
                <a:lnTo>
                  <a:pt x="26" y="57"/>
                </a:lnTo>
                <a:lnTo>
                  <a:pt x="30" y="53"/>
                </a:lnTo>
                <a:lnTo>
                  <a:pt x="32" y="49"/>
                </a:lnTo>
                <a:lnTo>
                  <a:pt x="32" y="41"/>
                </a:lnTo>
                <a:lnTo>
                  <a:pt x="34" y="33"/>
                </a:lnTo>
                <a:lnTo>
                  <a:pt x="32" y="24"/>
                </a:lnTo>
                <a:lnTo>
                  <a:pt x="32" y="16"/>
                </a:lnTo>
                <a:lnTo>
                  <a:pt x="30" y="12"/>
                </a:lnTo>
                <a:lnTo>
                  <a:pt x="26" y="8"/>
                </a:lnTo>
                <a:lnTo>
                  <a:pt x="20" y="8"/>
                </a:lnTo>
                <a:lnTo>
                  <a:pt x="16" y="8"/>
                </a:lnTo>
                <a:lnTo>
                  <a:pt x="12" y="12"/>
                </a:lnTo>
                <a:lnTo>
                  <a:pt x="10" y="16"/>
                </a:lnTo>
                <a:lnTo>
                  <a:pt x="10" y="24"/>
                </a:lnTo>
                <a:lnTo>
                  <a:pt x="8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73" name="Rectangle 57"/>
          <p:cNvSpPr>
            <a:spLocks noChangeArrowheads="1"/>
          </p:cNvSpPr>
          <p:nvPr/>
        </p:nvSpPr>
        <p:spPr bwMode="auto">
          <a:xfrm>
            <a:off x="3095625" y="6119813"/>
            <a:ext cx="15875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74" name="Freeform 58"/>
          <p:cNvSpPr>
            <a:spLocks noEditPoints="1"/>
          </p:cNvSpPr>
          <p:nvPr/>
        </p:nvSpPr>
        <p:spPr bwMode="auto">
          <a:xfrm>
            <a:off x="3127375" y="6032500"/>
            <a:ext cx="65088" cy="103188"/>
          </a:xfrm>
          <a:custGeom>
            <a:avLst/>
            <a:gdLst>
              <a:gd name="T0" fmla="*/ 0 w 41"/>
              <a:gd name="T1" fmla="*/ 33 h 65"/>
              <a:gd name="T2" fmla="*/ 2 w 41"/>
              <a:gd name="T3" fmla="*/ 22 h 65"/>
              <a:gd name="T4" fmla="*/ 4 w 41"/>
              <a:gd name="T5" fmla="*/ 14 h 65"/>
              <a:gd name="T6" fmla="*/ 6 w 41"/>
              <a:gd name="T7" fmla="*/ 8 h 65"/>
              <a:gd name="T8" fmla="*/ 10 w 41"/>
              <a:gd name="T9" fmla="*/ 4 h 65"/>
              <a:gd name="T10" fmla="*/ 13 w 41"/>
              <a:gd name="T11" fmla="*/ 2 h 65"/>
              <a:gd name="T12" fmla="*/ 21 w 41"/>
              <a:gd name="T13" fmla="*/ 0 h 65"/>
              <a:gd name="T14" fmla="*/ 25 w 41"/>
              <a:gd name="T15" fmla="*/ 0 h 65"/>
              <a:gd name="T16" fmla="*/ 29 w 41"/>
              <a:gd name="T17" fmla="*/ 2 h 65"/>
              <a:gd name="T18" fmla="*/ 33 w 41"/>
              <a:gd name="T19" fmla="*/ 4 h 65"/>
              <a:gd name="T20" fmla="*/ 35 w 41"/>
              <a:gd name="T21" fmla="*/ 8 h 65"/>
              <a:gd name="T22" fmla="*/ 37 w 41"/>
              <a:gd name="T23" fmla="*/ 12 h 65"/>
              <a:gd name="T24" fmla="*/ 39 w 41"/>
              <a:gd name="T25" fmla="*/ 18 h 65"/>
              <a:gd name="T26" fmla="*/ 39 w 41"/>
              <a:gd name="T27" fmla="*/ 24 h 65"/>
              <a:gd name="T28" fmla="*/ 41 w 41"/>
              <a:gd name="T29" fmla="*/ 33 h 65"/>
              <a:gd name="T30" fmla="*/ 39 w 41"/>
              <a:gd name="T31" fmla="*/ 43 h 65"/>
              <a:gd name="T32" fmla="*/ 39 w 41"/>
              <a:gd name="T33" fmla="*/ 51 h 65"/>
              <a:gd name="T34" fmla="*/ 35 w 41"/>
              <a:gd name="T35" fmla="*/ 57 h 65"/>
              <a:gd name="T36" fmla="*/ 31 w 41"/>
              <a:gd name="T37" fmla="*/ 61 h 65"/>
              <a:gd name="T38" fmla="*/ 27 w 41"/>
              <a:gd name="T39" fmla="*/ 63 h 65"/>
              <a:gd name="T40" fmla="*/ 21 w 41"/>
              <a:gd name="T41" fmla="*/ 65 h 65"/>
              <a:gd name="T42" fmla="*/ 15 w 41"/>
              <a:gd name="T43" fmla="*/ 63 h 65"/>
              <a:gd name="T44" fmla="*/ 10 w 41"/>
              <a:gd name="T45" fmla="*/ 61 h 65"/>
              <a:gd name="T46" fmla="*/ 6 w 41"/>
              <a:gd name="T47" fmla="*/ 59 h 65"/>
              <a:gd name="T48" fmla="*/ 4 w 41"/>
              <a:gd name="T49" fmla="*/ 53 h 65"/>
              <a:gd name="T50" fmla="*/ 2 w 41"/>
              <a:gd name="T51" fmla="*/ 43 h 65"/>
              <a:gd name="T52" fmla="*/ 0 w 41"/>
              <a:gd name="T53" fmla="*/ 33 h 65"/>
              <a:gd name="T54" fmla="*/ 8 w 41"/>
              <a:gd name="T55" fmla="*/ 33 h 65"/>
              <a:gd name="T56" fmla="*/ 10 w 41"/>
              <a:gd name="T57" fmla="*/ 41 h 65"/>
              <a:gd name="T58" fmla="*/ 10 w 41"/>
              <a:gd name="T59" fmla="*/ 49 h 65"/>
              <a:gd name="T60" fmla="*/ 12 w 41"/>
              <a:gd name="T61" fmla="*/ 53 h 65"/>
              <a:gd name="T62" fmla="*/ 15 w 41"/>
              <a:gd name="T63" fmla="*/ 57 h 65"/>
              <a:gd name="T64" fmla="*/ 21 w 41"/>
              <a:gd name="T65" fmla="*/ 57 h 65"/>
              <a:gd name="T66" fmla="*/ 25 w 41"/>
              <a:gd name="T67" fmla="*/ 57 h 65"/>
              <a:gd name="T68" fmla="*/ 29 w 41"/>
              <a:gd name="T69" fmla="*/ 53 h 65"/>
              <a:gd name="T70" fmla="*/ 31 w 41"/>
              <a:gd name="T71" fmla="*/ 49 h 65"/>
              <a:gd name="T72" fmla="*/ 31 w 41"/>
              <a:gd name="T73" fmla="*/ 41 h 65"/>
              <a:gd name="T74" fmla="*/ 33 w 41"/>
              <a:gd name="T75" fmla="*/ 33 h 65"/>
              <a:gd name="T76" fmla="*/ 31 w 41"/>
              <a:gd name="T77" fmla="*/ 24 h 65"/>
              <a:gd name="T78" fmla="*/ 31 w 41"/>
              <a:gd name="T79" fmla="*/ 16 h 65"/>
              <a:gd name="T80" fmla="*/ 29 w 41"/>
              <a:gd name="T81" fmla="*/ 12 h 65"/>
              <a:gd name="T82" fmla="*/ 25 w 41"/>
              <a:gd name="T83" fmla="*/ 8 h 65"/>
              <a:gd name="T84" fmla="*/ 19 w 41"/>
              <a:gd name="T85" fmla="*/ 8 h 65"/>
              <a:gd name="T86" fmla="*/ 15 w 41"/>
              <a:gd name="T87" fmla="*/ 8 h 65"/>
              <a:gd name="T88" fmla="*/ 12 w 41"/>
              <a:gd name="T89" fmla="*/ 12 h 65"/>
              <a:gd name="T90" fmla="*/ 10 w 41"/>
              <a:gd name="T91" fmla="*/ 16 h 65"/>
              <a:gd name="T92" fmla="*/ 10 w 41"/>
              <a:gd name="T93" fmla="*/ 24 h 65"/>
              <a:gd name="T94" fmla="*/ 8 w 41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1" h="65">
                <a:moveTo>
                  <a:pt x="0" y="33"/>
                </a:moveTo>
                <a:lnTo>
                  <a:pt x="2" y="22"/>
                </a:lnTo>
                <a:lnTo>
                  <a:pt x="4" y="14"/>
                </a:lnTo>
                <a:lnTo>
                  <a:pt x="6" y="8"/>
                </a:lnTo>
                <a:lnTo>
                  <a:pt x="10" y="4"/>
                </a:lnTo>
                <a:lnTo>
                  <a:pt x="13" y="2"/>
                </a:lnTo>
                <a:lnTo>
                  <a:pt x="21" y="0"/>
                </a:lnTo>
                <a:lnTo>
                  <a:pt x="25" y="0"/>
                </a:lnTo>
                <a:lnTo>
                  <a:pt x="29" y="2"/>
                </a:lnTo>
                <a:lnTo>
                  <a:pt x="33" y="4"/>
                </a:lnTo>
                <a:lnTo>
                  <a:pt x="35" y="8"/>
                </a:lnTo>
                <a:lnTo>
                  <a:pt x="37" y="12"/>
                </a:lnTo>
                <a:lnTo>
                  <a:pt x="39" y="18"/>
                </a:lnTo>
                <a:lnTo>
                  <a:pt x="39" y="24"/>
                </a:lnTo>
                <a:lnTo>
                  <a:pt x="41" y="33"/>
                </a:lnTo>
                <a:lnTo>
                  <a:pt x="39" y="43"/>
                </a:lnTo>
                <a:lnTo>
                  <a:pt x="39" y="51"/>
                </a:lnTo>
                <a:lnTo>
                  <a:pt x="35" y="57"/>
                </a:lnTo>
                <a:lnTo>
                  <a:pt x="31" y="61"/>
                </a:lnTo>
                <a:lnTo>
                  <a:pt x="27" y="63"/>
                </a:lnTo>
                <a:lnTo>
                  <a:pt x="21" y="65"/>
                </a:lnTo>
                <a:lnTo>
                  <a:pt x="15" y="63"/>
                </a:lnTo>
                <a:lnTo>
                  <a:pt x="10" y="61"/>
                </a:lnTo>
                <a:lnTo>
                  <a:pt x="6" y="59"/>
                </a:lnTo>
                <a:lnTo>
                  <a:pt x="4" y="53"/>
                </a:lnTo>
                <a:lnTo>
                  <a:pt x="2" y="43"/>
                </a:lnTo>
                <a:lnTo>
                  <a:pt x="0" y="33"/>
                </a:lnTo>
                <a:close/>
                <a:moveTo>
                  <a:pt x="8" y="33"/>
                </a:moveTo>
                <a:lnTo>
                  <a:pt x="10" y="41"/>
                </a:lnTo>
                <a:lnTo>
                  <a:pt x="10" y="49"/>
                </a:lnTo>
                <a:lnTo>
                  <a:pt x="12" y="53"/>
                </a:lnTo>
                <a:lnTo>
                  <a:pt x="15" y="57"/>
                </a:lnTo>
                <a:lnTo>
                  <a:pt x="21" y="57"/>
                </a:lnTo>
                <a:lnTo>
                  <a:pt x="25" y="57"/>
                </a:lnTo>
                <a:lnTo>
                  <a:pt x="29" y="53"/>
                </a:lnTo>
                <a:lnTo>
                  <a:pt x="31" y="49"/>
                </a:lnTo>
                <a:lnTo>
                  <a:pt x="31" y="41"/>
                </a:lnTo>
                <a:lnTo>
                  <a:pt x="33" y="33"/>
                </a:lnTo>
                <a:lnTo>
                  <a:pt x="31" y="24"/>
                </a:lnTo>
                <a:lnTo>
                  <a:pt x="31" y="16"/>
                </a:lnTo>
                <a:lnTo>
                  <a:pt x="29" y="12"/>
                </a:lnTo>
                <a:lnTo>
                  <a:pt x="25" y="8"/>
                </a:lnTo>
                <a:lnTo>
                  <a:pt x="19" y="8"/>
                </a:lnTo>
                <a:lnTo>
                  <a:pt x="15" y="8"/>
                </a:lnTo>
                <a:lnTo>
                  <a:pt x="12" y="12"/>
                </a:lnTo>
                <a:lnTo>
                  <a:pt x="10" y="16"/>
                </a:lnTo>
                <a:lnTo>
                  <a:pt x="10" y="24"/>
                </a:lnTo>
                <a:lnTo>
                  <a:pt x="8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75" name="Freeform 59"/>
          <p:cNvSpPr>
            <a:spLocks noEditPoints="1"/>
          </p:cNvSpPr>
          <p:nvPr/>
        </p:nvSpPr>
        <p:spPr bwMode="auto">
          <a:xfrm>
            <a:off x="4718050" y="6032500"/>
            <a:ext cx="65088" cy="103188"/>
          </a:xfrm>
          <a:custGeom>
            <a:avLst/>
            <a:gdLst>
              <a:gd name="T0" fmla="*/ 0 w 41"/>
              <a:gd name="T1" fmla="*/ 33 h 65"/>
              <a:gd name="T2" fmla="*/ 1 w 41"/>
              <a:gd name="T3" fmla="*/ 22 h 65"/>
              <a:gd name="T4" fmla="*/ 1 w 41"/>
              <a:gd name="T5" fmla="*/ 14 h 65"/>
              <a:gd name="T6" fmla="*/ 5 w 41"/>
              <a:gd name="T7" fmla="*/ 8 h 65"/>
              <a:gd name="T8" fmla="*/ 9 w 41"/>
              <a:gd name="T9" fmla="*/ 4 h 65"/>
              <a:gd name="T10" fmla="*/ 13 w 41"/>
              <a:gd name="T11" fmla="*/ 2 h 65"/>
              <a:gd name="T12" fmla="*/ 19 w 41"/>
              <a:gd name="T13" fmla="*/ 0 h 65"/>
              <a:gd name="T14" fmla="*/ 25 w 41"/>
              <a:gd name="T15" fmla="*/ 0 h 65"/>
              <a:gd name="T16" fmla="*/ 29 w 41"/>
              <a:gd name="T17" fmla="*/ 2 h 65"/>
              <a:gd name="T18" fmla="*/ 33 w 41"/>
              <a:gd name="T19" fmla="*/ 4 h 65"/>
              <a:gd name="T20" fmla="*/ 35 w 41"/>
              <a:gd name="T21" fmla="*/ 8 h 65"/>
              <a:gd name="T22" fmla="*/ 37 w 41"/>
              <a:gd name="T23" fmla="*/ 12 h 65"/>
              <a:gd name="T24" fmla="*/ 39 w 41"/>
              <a:gd name="T25" fmla="*/ 18 h 65"/>
              <a:gd name="T26" fmla="*/ 39 w 41"/>
              <a:gd name="T27" fmla="*/ 24 h 65"/>
              <a:gd name="T28" fmla="*/ 41 w 41"/>
              <a:gd name="T29" fmla="*/ 33 h 65"/>
              <a:gd name="T30" fmla="*/ 39 w 41"/>
              <a:gd name="T31" fmla="*/ 43 h 65"/>
              <a:gd name="T32" fmla="*/ 37 w 41"/>
              <a:gd name="T33" fmla="*/ 51 h 65"/>
              <a:gd name="T34" fmla="*/ 35 w 41"/>
              <a:gd name="T35" fmla="*/ 57 h 65"/>
              <a:gd name="T36" fmla="*/ 31 w 41"/>
              <a:gd name="T37" fmla="*/ 61 h 65"/>
              <a:gd name="T38" fmla="*/ 27 w 41"/>
              <a:gd name="T39" fmla="*/ 63 h 65"/>
              <a:gd name="T40" fmla="*/ 19 w 41"/>
              <a:gd name="T41" fmla="*/ 65 h 65"/>
              <a:gd name="T42" fmla="*/ 15 w 41"/>
              <a:gd name="T43" fmla="*/ 63 h 65"/>
              <a:gd name="T44" fmla="*/ 9 w 41"/>
              <a:gd name="T45" fmla="*/ 61 h 65"/>
              <a:gd name="T46" fmla="*/ 5 w 41"/>
              <a:gd name="T47" fmla="*/ 59 h 65"/>
              <a:gd name="T48" fmla="*/ 3 w 41"/>
              <a:gd name="T49" fmla="*/ 53 h 65"/>
              <a:gd name="T50" fmla="*/ 1 w 41"/>
              <a:gd name="T51" fmla="*/ 43 h 65"/>
              <a:gd name="T52" fmla="*/ 0 w 41"/>
              <a:gd name="T53" fmla="*/ 33 h 65"/>
              <a:gd name="T54" fmla="*/ 7 w 41"/>
              <a:gd name="T55" fmla="*/ 33 h 65"/>
              <a:gd name="T56" fmla="*/ 9 w 41"/>
              <a:gd name="T57" fmla="*/ 41 h 65"/>
              <a:gd name="T58" fmla="*/ 9 w 41"/>
              <a:gd name="T59" fmla="*/ 49 h 65"/>
              <a:gd name="T60" fmla="*/ 11 w 41"/>
              <a:gd name="T61" fmla="*/ 53 h 65"/>
              <a:gd name="T62" fmla="*/ 15 w 41"/>
              <a:gd name="T63" fmla="*/ 57 h 65"/>
              <a:gd name="T64" fmla="*/ 19 w 41"/>
              <a:gd name="T65" fmla="*/ 57 h 65"/>
              <a:gd name="T66" fmla="*/ 25 w 41"/>
              <a:gd name="T67" fmla="*/ 57 h 65"/>
              <a:gd name="T68" fmla="*/ 29 w 41"/>
              <a:gd name="T69" fmla="*/ 53 h 65"/>
              <a:gd name="T70" fmla="*/ 31 w 41"/>
              <a:gd name="T71" fmla="*/ 49 h 65"/>
              <a:gd name="T72" fmla="*/ 31 w 41"/>
              <a:gd name="T73" fmla="*/ 41 h 65"/>
              <a:gd name="T74" fmla="*/ 33 w 41"/>
              <a:gd name="T75" fmla="*/ 33 h 65"/>
              <a:gd name="T76" fmla="*/ 31 w 41"/>
              <a:gd name="T77" fmla="*/ 24 h 65"/>
              <a:gd name="T78" fmla="*/ 31 w 41"/>
              <a:gd name="T79" fmla="*/ 16 h 65"/>
              <a:gd name="T80" fmla="*/ 29 w 41"/>
              <a:gd name="T81" fmla="*/ 12 h 65"/>
              <a:gd name="T82" fmla="*/ 25 w 41"/>
              <a:gd name="T83" fmla="*/ 8 h 65"/>
              <a:gd name="T84" fmla="*/ 19 w 41"/>
              <a:gd name="T85" fmla="*/ 8 h 65"/>
              <a:gd name="T86" fmla="*/ 15 w 41"/>
              <a:gd name="T87" fmla="*/ 8 h 65"/>
              <a:gd name="T88" fmla="*/ 11 w 41"/>
              <a:gd name="T89" fmla="*/ 12 h 65"/>
              <a:gd name="T90" fmla="*/ 9 w 41"/>
              <a:gd name="T91" fmla="*/ 16 h 65"/>
              <a:gd name="T92" fmla="*/ 9 w 41"/>
              <a:gd name="T93" fmla="*/ 24 h 65"/>
              <a:gd name="T94" fmla="*/ 7 w 41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1" h="65">
                <a:moveTo>
                  <a:pt x="0" y="33"/>
                </a:moveTo>
                <a:lnTo>
                  <a:pt x="1" y="22"/>
                </a:lnTo>
                <a:lnTo>
                  <a:pt x="1" y="14"/>
                </a:lnTo>
                <a:lnTo>
                  <a:pt x="5" y="8"/>
                </a:lnTo>
                <a:lnTo>
                  <a:pt x="9" y="4"/>
                </a:lnTo>
                <a:lnTo>
                  <a:pt x="13" y="2"/>
                </a:lnTo>
                <a:lnTo>
                  <a:pt x="19" y="0"/>
                </a:lnTo>
                <a:lnTo>
                  <a:pt x="25" y="0"/>
                </a:lnTo>
                <a:lnTo>
                  <a:pt x="29" y="2"/>
                </a:lnTo>
                <a:lnTo>
                  <a:pt x="33" y="4"/>
                </a:lnTo>
                <a:lnTo>
                  <a:pt x="35" y="8"/>
                </a:lnTo>
                <a:lnTo>
                  <a:pt x="37" y="12"/>
                </a:lnTo>
                <a:lnTo>
                  <a:pt x="39" y="18"/>
                </a:lnTo>
                <a:lnTo>
                  <a:pt x="39" y="24"/>
                </a:lnTo>
                <a:lnTo>
                  <a:pt x="41" y="33"/>
                </a:lnTo>
                <a:lnTo>
                  <a:pt x="39" y="43"/>
                </a:lnTo>
                <a:lnTo>
                  <a:pt x="37" y="51"/>
                </a:lnTo>
                <a:lnTo>
                  <a:pt x="35" y="57"/>
                </a:lnTo>
                <a:lnTo>
                  <a:pt x="31" y="61"/>
                </a:lnTo>
                <a:lnTo>
                  <a:pt x="27" y="63"/>
                </a:lnTo>
                <a:lnTo>
                  <a:pt x="19" y="65"/>
                </a:lnTo>
                <a:lnTo>
                  <a:pt x="15" y="63"/>
                </a:lnTo>
                <a:lnTo>
                  <a:pt x="9" y="61"/>
                </a:lnTo>
                <a:lnTo>
                  <a:pt x="5" y="59"/>
                </a:lnTo>
                <a:lnTo>
                  <a:pt x="3" y="53"/>
                </a:lnTo>
                <a:lnTo>
                  <a:pt x="1" y="43"/>
                </a:lnTo>
                <a:lnTo>
                  <a:pt x="0" y="33"/>
                </a:lnTo>
                <a:close/>
                <a:moveTo>
                  <a:pt x="7" y="33"/>
                </a:moveTo>
                <a:lnTo>
                  <a:pt x="9" y="41"/>
                </a:lnTo>
                <a:lnTo>
                  <a:pt x="9" y="49"/>
                </a:lnTo>
                <a:lnTo>
                  <a:pt x="11" y="53"/>
                </a:lnTo>
                <a:lnTo>
                  <a:pt x="15" y="57"/>
                </a:lnTo>
                <a:lnTo>
                  <a:pt x="19" y="57"/>
                </a:lnTo>
                <a:lnTo>
                  <a:pt x="25" y="57"/>
                </a:lnTo>
                <a:lnTo>
                  <a:pt x="29" y="53"/>
                </a:lnTo>
                <a:lnTo>
                  <a:pt x="31" y="49"/>
                </a:lnTo>
                <a:lnTo>
                  <a:pt x="31" y="41"/>
                </a:lnTo>
                <a:lnTo>
                  <a:pt x="33" y="33"/>
                </a:lnTo>
                <a:lnTo>
                  <a:pt x="31" y="24"/>
                </a:lnTo>
                <a:lnTo>
                  <a:pt x="31" y="16"/>
                </a:lnTo>
                <a:lnTo>
                  <a:pt x="29" y="12"/>
                </a:lnTo>
                <a:lnTo>
                  <a:pt x="25" y="8"/>
                </a:lnTo>
                <a:lnTo>
                  <a:pt x="19" y="8"/>
                </a:lnTo>
                <a:lnTo>
                  <a:pt x="15" y="8"/>
                </a:lnTo>
                <a:lnTo>
                  <a:pt x="11" y="12"/>
                </a:lnTo>
                <a:lnTo>
                  <a:pt x="9" y="16"/>
                </a:lnTo>
                <a:lnTo>
                  <a:pt x="9" y="24"/>
                </a:lnTo>
                <a:lnTo>
                  <a:pt x="7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76" name="Rectangle 60"/>
          <p:cNvSpPr>
            <a:spLocks noChangeArrowheads="1"/>
          </p:cNvSpPr>
          <p:nvPr/>
        </p:nvSpPr>
        <p:spPr bwMode="auto">
          <a:xfrm>
            <a:off x="4799013" y="6119813"/>
            <a:ext cx="12700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77" name="Freeform 61"/>
          <p:cNvSpPr>
            <a:spLocks noEditPoints="1"/>
          </p:cNvSpPr>
          <p:nvPr/>
        </p:nvSpPr>
        <p:spPr bwMode="auto">
          <a:xfrm>
            <a:off x="4827588" y="6035675"/>
            <a:ext cx="68262" cy="96838"/>
          </a:xfrm>
          <a:custGeom>
            <a:avLst/>
            <a:gdLst>
              <a:gd name="T0" fmla="*/ 28 w 43"/>
              <a:gd name="T1" fmla="*/ 61 h 61"/>
              <a:gd name="T2" fmla="*/ 28 w 43"/>
              <a:gd name="T3" fmla="*/ 47 h 61"/>
              <a:gd name="T4" fmla="*/ 0 w 43"/>
              <a:gd name="T5" fmla="*/ 47 h 61"/>
              <a:gd name="T6" fmla="*/ 0 w 43"/>
              <a:gd name="T7" fmla="*/ 39 h 61"/>
              <a:gd name="T8" fmla="*/ 30 w 43"/>
              <a:gd name="T9" fmla="*/ 0 h 61"/>
              <a:gd name="T10" fmla="*/ 35 w 43"/>
              <a:gd name="T11" fmla="*/ 0 h 61"/>
              <a:gd name="T12" fmla="*/ 35 w 43"/>
              <a:gd name="T13" fmla="*/ 39 h 61"/>
              <a:gd name="T14" fmla="*/ 43 w 43"/>
              <a:gd name="T15" fmla="*/ 39 h 61"/>
              <a:gd name="T16" fmla="*/ 43 w 43"/>
              <a:gd name="T17" fmla="*/ 47 h 61"/>
              <a:gd name="T18" fmla="*/ 35 w 43"/>
              <a:gd name="T19" fmla="*/ 47 h 61"/>
              <a:gd name="T20" fmla="*/ 35 w 43"/>
              <a:gd name="T21" fmla="*/ 61 h 61"/>
              <a:gd name="T22" fmla="*/ 28 w 43"/>
              <a:gd name="T23" fmla="*/ 61 h 61"/>
              <a:gd name="T24" fmla="*/ 28 w 43"/>
              <a:gd name="T25" fmla="*/ 39 h 61"/>
              <a:gd name="T26" fmla="*/ 28 w 43"/>
              <a:gd name="T27" fmla="*/ 14 h 61"/>
              <a:gd name="T28" fmla="*/ 10 w 43"/>
              <a:gd name="T29" fmla="*/ 39 h 61"/>
              <a:gd name="T30" fmla="*/ 28 w 43"/>
              <a:gd name="T31" fmla="*/ 39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3" h="61">
                <a:moveTo>
                  <a:pt x="28" y="61"/>
                </a:moveTo>
                <a:lnTo>
                  <a:pt x="28" y="47"/>
                </a:lnTo>
                <a:lnTo>
                  <a:pt x="0" y="47"/>
                </a:lnTo>
                <a:lnTo>
                  <a:pt x="0" y="39"/>
                </a:lnTo>
                <a:lnTo>
                  <a:pt x="30" y="0"/>
                </a:lnTo>
                <a:lnTo>
                  <a:pt x="35" y="0"/>
                </a:lnTo>
                <a:lnTo>
                  <a:pt x="35" y="39"/>
                </a:lnTo>
                <a:lnTo>
                  <a:pt x="43" y="39"/>
                </a:lnTo>
                <a:lnTo>
                  <a:pt x="43" y="47"/>
                </a:lnTo>
                <a:lnTo>
                  <a:pt x="35" y="47"/>
                </a:lnTo>
                <a:lnTo>
                  <a:pt x="35" y="61"/>
                </a:lnTo>
                <a:lnTo>
                  <a:pt x="28" y="61"/>
                </a:lnTo>
                <a:close/>
                <a:moveTo>
                  <a:pt x="28" y="39"/>
                </a:moveTo>
                <a:lnTo>
                  <a:pt x="28" y="14"/>
                </a:lnTo>
                <a:lnTo>
                  <a:pt x="10" y="39"/>
                </a:lnTo>
                <a:lnTo>
                  <a:pt x="28" y="3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78" name="Freeform 62"/>
          <p:cNvSpPr>
            <a:spLocks noEditPoints="1"/>
          </p:cNvSpPr>
          <p:nvPr/>
        </p:nvSpPr>
        <p:spPr bwMode="auto">
          <a:xfrm>
            <a:off x="5568950" y="6032500"/>
            <a:ext cx="63500" cy="103188"/>
          </a:xfrm>
          <a:custGeom>
            <a:avLst/>
            <a:gdLst>
              <a:gd name="T0" fmla="*/ 0 w 40"/>
              <a:gd name="T1" fmla="*/ 33 h 65"/>
              <a:gd name="T2" fmla="*/ 0 w 40"/>
              <a:gd name="T3" fmla="*/ 22 h 65"/>
              <a:gd name="T4" fmla="*/ 2 w 40"/>
              <a:gd name="T5" fmla="*/ 14 h 65"/>
              <a:gd name="T6" fmla="*/ 6 w 40"/>
              <a:gd name="T7" fmla="*/ 8 h 65"/>
              <a:gd name="T8" fmla="*/ 10 w 40"/>
              <a:gd name="T9" fmla="*/ 4 h 65"/>
              <a:gd name="T10" fmla="*/ 14 w 40"/>
              <a:gd name="T11" fmla="*/ 2 h 65"/>
              <a:gd name="T12" fmla="*/ 20 w 40"/>
              <a:gd name="T13" fmla="*/ 0 h 65"/>
              <a:gd name="T14" fmla="*/ 26 w 40"/>
              <a:gd name="T15" fmla="*/ 0 h 65"/>
              <a:gd name="T16" fmla="*/ 30 w 40"/>
              <a:gd name="T17" fmla="*/ 2 h 65"/>
              <a:gd name="T18" fmla="*/ 32 w 40"/>
              <a:gd name="T19" fmla="*/ 4 h 65"/>
              <a:gd name="T20" fmla="*/ 36 w 40"/>
              <a:gd name="T21" fmla="*/ 8 h 65"/>
              <a:gd name="T22" fmla="*/ 38 w 40"/>
              <a:gd name="T23" fmla="*/ 12 h 65"/>
              <a:gd name="T24" fmla="*/ 40 w 40"/>
              <a:gd name="T25" fmla="*/ 18 h 65"/>
              <a:gd name="T26" fmla="*/ 40 w 40"/>
              <a:gd name="T27" fmla="*/ 24 h 65"/>
              <a:gd name="T28" fmla="*/ 40 w 40"/>
              <a:gd name="T29" fmla="*/ 33 h 65"/>
              <a:gd name="T30" fmla="*/ 40 w 40"/>
              <a:gd name="T31" fmla="*/ 43 h 65"/>
              <a:gd name="T32" fmla="*/ 38 w 40"/>
              <a:gd name="T33" fmla="*/ 51 h 65"/>
              <a:gd name="T34" fmla="*/ 36 w 40"/>
              <a:gd name="T35" fmla="*/ 57 h 65"/>
              <a:gd name="T36" fmla="*/ 32 w 40"/>
              <a:gd name="T37" fmla="*/ 61 h 65"/>
              <a:gd name="T38" fmla="*/ 26 w 40"/>
              <a:gd name="T39" fmla="*/ 63 h 65"/>
              <a:gd name="T40" fmla="*/ 20 w 40"/>
              <a:gd name="T41" fmla="*/ 65 h 65"/>
              <a:gd name="T42" fmla="*/ 14 w 40"/>
              <a:gd name="T43" fmla="*/ 63 h 65"/>
              <a:gd name="T44" fmla="*/ 10 w 40"/>
              <a:gd name="T45" fmla="*/ 61 h 65"/>
              <a:gd name="T46" fmla="*/ 6 w 40"/>
              <a:gd name="T47" fmla="*/ 59 h 65"/>
              <a:gd name="T48" fmla="*/ 2 w 40"/>
              <a:gd name="T49" fmla="*/ 53 h 65"/>
              <a:gd name="T50" fmla="*/ 0 w 40"/>
              <a:gd name="T51" fmla="*/ 43 h 65"/>
              <a:gd name="T52" fmla="*/ 0 w 40"/>
              <a:gd name="T53" fmla="*/ 33 h 65"/>
              <a:gd name="T54" fmla="*/ 8 w 40"/>
              <a:gd name="T55" fmla="*/ 33 h 65"/>
              <a:gd name="T56" fmla="*/ 8 w 40"/>
              <a:gd name="T57" fmla="*/ 41 h 65"/>
              <a:gd name="T58" fmla="*/ 10 w 40"/>
              <a:gd name="T59" fmla="*/ 49 h 65"/>
              <a:gd name="T60" fmla="*/ 12 w 40"/>
              <a:gd name="T61" fmla="*/ 53 h 65"/>
              <a:gd name="T62" fmla="*/ 16 w 40"/>
              <a:gd name="T63" fmla="*/ 57 h 65"/>
              <a:gd name="T64" fmla="*/ 20 w 40"/>
              <a:gd name="T65" fmla="*/ 57 h 65"/>
              <a:gd name="T66" fmla="*/ 26 w 40"/>
              <a:gd name="T67" fmla="*/ 57 h 65"/>
              <a:gd name="T68" fmla="*/ 28 w 40"/>
              <a:gd name="T69" fmla="*/ 53 h 65"/>
              <a:gd name="T70" fmla="*/ 30 w 40"/>
              <a:gd name="T71" fmla="*/ 49 h 65"/>
              <a:gd name="T72" fmla="*/ 32 w 40"/>
              <a:gd name="T73" fmla="*/ 41 h 65"/>
              <a:gd name="T74" fmla="*/ 32 w 40"/>
              <a:gd name="T75" fmla="*/ 33 h 65"/>
              <a:gd name="T76" fmla="*/ 32 w 40"/>
              <a:gd name="T77" fmla="*/ 24 h 65"/>
              <a:gd name="T78" fmla="*/ 30 w 40"/>
              <a:gd name="T79" fmla="*/ 16 h 65"/>
              <a:gd name="T80" fmla="*/ 30 w 40"/>
              <a:gd name="T81" fmla="*/ 12 h 65"/>
              <a:gd name="T82" fmla="*/ 26 w 40"/>
              <a:gd name="T83" fmla="*/ 8 h 65"/>
              <a:gd name="T84" fmla="*/ 20 w 40"/>
              <a:gd name="T85" fmla="*/ 8 h 65"/>
              <a:gd name="T86" fmla="*/ 16 w 40"/>
              <a:gd name="T87" fmla="*/ 8 h 65"/>
              <a:gd name="T88" fmla="*/ 12 w 40"/>
              <a:gd name="T89" fmla="*/ 12 h 65"/>
              <a:gd name="T90" fmla="*/ 10 w 40"/>
              <a:gd name="T91" fmla="*/ 16 h 65"/>
              <a:gd name="T92" fmla="*/ 8 w 40"/>
              <a:gd name="T93" fmla="*/ 24 h 65"/>
              <a:gd name="T94" fmla="*/ 8 w 40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5">
                <a:moveTo>
                  <a:pt x="0" y="33"/>
                </a:moveTo>
                <a:lnTo>
                  <a:pt x="0" y="22"/>
                </a:lnTo>
                <a:lnTo>
                  <a:pt x="2" y="14"/>
                </a:lnTo>
                <a:lnTo>
                  <a:pt x="6" y="8"/>
                </a:lnTo>
                <a:lnTo>
                  <a:pt x="10" y="4"/>
                </a:lnTo>
                <a:lnTo>
                  <a:pt x="14" y="2"/>
                </a:lnTo>
                <a:lnTo>
                  <a:pt x="20" y="0"/>
                </a:lnTo>
                <a:lnTo>
                  <a:pt x="26" y="0"/>
                </a:lnTo>
                <a:lnTo>
                  <a:pt x="30" y="2"/>
                </a:lnTo>
                <a:lnTo>
                  <a:pt x="32" y="4"/>
                </a:lnTo>
                <a:lnTo>
                  <a:pt x="36" y="8"/>
                </a:lnTo>
                <a:lnTo>
                  <a:pt x="38" y="12"/>
                </a:lnTo>
                <a:lnTo>
                  <a:pt x="40" y="18"/>
                </a:lnTo>
                <a:lnTo>
                  <a:pt x="40" y="24"/>
                </a:lnTo>
                <a:lnTo>
                  <a:pt x="40" y="33"/>
                </a:lnTo>
                <a:lnTo>
                  <a:pt x="40" y="43"/>
                </a:lnTo>
                <a:lnTo>
                  <a:pt x="38" y="51"/>
                </a:lnTo>
                <a:lnTo>
                  <a:pt x="36" y="57"/>
                </a:lnTo>
                <a:lnTo>
                  <a:pt x="32" y="61"/>
                </a:lnTo>
                <a:lnTo>
                  <a:pt x="26" y="63"/>
                </a:lnTo>
                <a:lnTo>
                  <a:pt x="20" y="65"/>
                </a:lnTo>
                <a:lnTo>
                  <a:pt x="14" y="63"/>
                </a:lnTo>
                <a:lnTo>
                  <a:pt x="10" y="61"/>
                </a:lnTo>
                <a:lnTo>
                  <a:pt x="6" y="59"/>
                </a:lnTo>
                <a:lnTo>
                  <a:pt x="2" y="53"/>
                </a:lnTo>
                <a:lnTo>
                  <a:pt x="0" y="43"/>
                </a:lnTo>
                <a:lnTo>
                  <a:pt x="0" y="33"/>
                </a:lnTo>
                <a:close/>
                <a:moveTo>
                  <a:pt x="8" y="33"/>
                </a:moveTo>
                <a:lnTo>
                  <a:pt x="8" y="41"/>
                </a:lnTo>
                <a:lnTo>
                  <a:pt x="10" y="49"/>
                </a:lnTo>
                <a:lnTo>
                  <a:pt x="12" y="53"/>
                </a:lnTo>
                <a:lnTo>
                  <a:pt x="16" y="57"/>
                </a:lnTo>
                <a:lnTo>
                  <a:pt x="20" y="57"/>
                </a:lnTo>
                <a:lnTo>
                  <a:pt x="26" y="57"/>
                </a:lnTo>
                <a:lnTo>
                  <a:pt x="28" y="53"/>
                </a:lnTo>
                <a:lnTo>
                  <a:pt x="30" y="49"/>
                </a:lnTo>
                <a:lnTo>
                  <a:pt x="32" y="41"/>
                </a:lnTo>
                <a:lnTo>
                  <a:pt x="32" y="33"/>
                </a:lnTo>
                <a:lnTo>
                  <a:pt x="32" y="24"/>
                </a:lnTo>
                <a:lnTo>
                  <a:pt x="30" y="16"/>
                </a:lnTo>
                <a:lnTo>
                  <a:pt x="30" y="12"/>
                </a:lnTo>
                <a:lnTo>
                  <a:pt x="26" y="8"/>
                </a:lnTo>
                <a:lnTo>
                  <a:pt x="20" y="8"/>
                </a:lnTo>
                <a:lnTo>
                  <a:pt x="16" y="8"/>
                </a:lnTo>
                <a:lnTo>
                  <a:pt x="12" y="12"/>
                </a:lnTo>
                <a:lnTo>
                  <a:pt x="10" y="16"/>
                </a:lnTo>
                <a:lnTo>
                  <a:pt x="8" y="24"/>
                </a:lnTo>
                <a:lnTo>
                  <a:pt x="8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79" name="Rectangle 63"/>
          <p:cNvSpPr>
            <a:spLocks noChangeArrowheads="1"/>
          </p:cNvSpPr>
          <p:nvPr/>
        </p:nvSpPr>
        <p:spPr bwMode="auto">
          <a:xfrm>
            <a:off x="5651500" y="6119813"/>
            <a:ext cx="11113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80" name="Freeform 64"/>
          <p:cNvSpPr>
            <a:spLocks noEditPoints="1"/>
          </p:cNvSpPr>
          <p:nvPr/>
        </p:nvSpPr>
        <p:spPr bwMode="auto">
          <a:xfrm>
            <a:off x="5681663" y="6032500"/>
            <a:ext cx="63500" cy="103188"/>
          </a:xfrm>
          <a:custGeom>
            <a:avLst/>
            <a:gdLst>
              <a:gd name="T0" fmla="*/ 40 w 40"/>
              <a:gd name="T1" fmla="*/ 16 h 65"/>
              <a:gd name="T2" fmla="*/ 32 w 40"/>
              <a:gd name="T3" fmla="*/ 18 h 65"/>
              <a:gd name="T4" fmla="*/ 30 w 40"/>
              <a:gd name="T5" fmla="*/ 14 h 65"/>
              <a:gd name="T6" fmla="*/ 28 w 40"/>
              <a:gd name="T7" fmla="*/ 10 h 65"/>
              <a:gd name="T8" fmla="*/ 26 w 40"/>
              <a:gd name="T9" fmla="*/ 8 h 65"/>
              <a:gd name="T10" fmla="*/ 22 w 40"/>
              <a:gd name="T11" fmla="*/ 8 h 65"/>
              <a:gd name="T12" fmla="*/ 18 w 40"/>
              <a:gd name="T13" fmla="*/ 8 h 65"/>
              <a:gd name="T14" fmla="*/ 14 w 40"/>
              <a:gd name="T15" fmla="*/ 10 h 65"/>
              <a:gd name="T16" fmla="*/ 12 w 40"/>
              <a:gd name="T17" fmla="*/ 12 h 65"/>
              <a:gd name="T18" fmla="*/ 10 w 40"/>
              <a:gd name="T19" fmla="*/ 16 h 65"/>
              <a:gd name="T20" fmla="*/ 8 w 40"/>
              <a:gd name="T21" fmla="*/ 22 h 65"/>
              <a:gd name="T22" fmla="*/ 8 w 40"/>
              <a:gd name="T23" fmla="*/ 30 h 65"/>
              <a:gd name="T24" fmla="*/ 10 w 40"/>
              <a:gd name="T25" fmla="*/ 26 h 65"/>
              <a:gd name="T26" fmla="*/ 14 w 40"/>
              <a:gd name="T27" fmla="*/ 24 h 65"/>
              <a:gd name="T28" fmla="*/ 18 w 40"/>
              <a:gd name="T29" fmla="*/ 22 h 65"/>
              <a:gd name="T30" fmla="*/ 22 w 40"/>
              <a:gd name="T31" fmla="*/ 22 h 65"/>
              <a:gd name="T32" fmla="*/ 30 w 40"/>
              <a:gd name="T33" fmla="*/ 24 h 65"/>
              <a:gd name="T34" fmla="*/ 36 w 40"/>
              <a:gd name="T35" fmla="*/ 28 h 65"/>
              <a:gd name="T36" fmla="*/ 38 w 40"/>
              <a:gd name="T37" fmla="*/ 33 h 65"/>
              <a:gd name="T38" fmla="*/ 40 w 40"/>
              <a:gd name="T39" fmla="*/ 37 h 65"/>
              <a:gd name="T40" fmla="*/ 40 w 40"/>
              <a:gd name="T41" fmla="*/ 43 h 65"/>
              <a:gd name="T42" fmla="*/ 40 w 40"/>
              <a:gd name="T43" fmla="*/ 49 h 65"/>
              <a:gd name="T44" fmla="*/ 38 w 40"/>
              <a:gd name="T45" fmla="*/ 55 h 65"/>
              <a:gd name="T46" fmla="*/ 36 w 40"/>
              <a:gd name="T47" fmla="*/ 59 h 65"/>
              <a:gd name="T48" fmla="*/ 32 w 40"/>
              <a:gd name="T49" fmla="*/ 61 h 65"/>
              <a:gd name="T50" fmla="*/ 26 w 40"/>
              <a:gd name="T51" fmla="*/ 63 h 65"/>
              <a:gd name="T52" fmla="*/ 20 w 40"/>
              <a:gd name="T53" fmla="*/ 65 h 65"/>
              <a:gd name="T54" fmla="*/ 14 w 40"/>
              <a:gd name="T55" fmla="*/ 63 h 65"/>
              <a:gd name="T56" fmla="*/ 10 w 40"/>
              <a:gd name="T57" fmla="*/ 61 h 65"/>
              <a:gd name="T58" fmla="*/ 6 w 40"/>
              <a:gd name="T59" fmla="*/ 57 h 65"/>
              <a:gd name="T60" fmla="*/ 2 w 40"/>
              <a:gd name="T61" fmla="*/ 51 h 65"/>
              <a:gd name="T62" fmla="*/ 0 w 40"/>
              <a:gd name="T63" fmla="*/ 45 h 65"/>
              <a:gd name="T64" fmla="*/ 0 w 40"/>
              <a:gd name="T65" fmla="*/ 35 h 65"/>
              <a:gd name="T66" fmla="*/ 0 w 40"/>
              <a:gd name="T67" fmla="*/ 22 h 65"/>
              <a:gd name="T68" fmla="*/ 2 w 40"/>
              <a:gd name="T69" fmla="*/ 14 h 65"/>
              <a:gd name="T70" fmla="*/ 6 w 40"/>
              <a:gd name="T71" fmla="*/ 8 h 65"/>
              <a:gd name="T72" fmla="*/ 10 w 40"/>
              <a:gd name="T73" fmla="*/ 4 h 65"/>
              <a:gd name="T74" fmla="*/ 16 w 40"/>
              <a:gd name="T75" fmla="*/ 2 h 65"/>
              <a:gd name="T76" fmla="*/ 22 w 40"/>
              <a:gd name="T77" fmla="*/ 0 h 65"/>
              <a:gd name="T78" fmla="*/ 28 w 40"/>
              <a:gd name="T79" fmla="*/ 2 h 65"/>
              <a:gd name="T80" fmla="*/ 34 w 40"/>
              <a:gd name="T81" fmla="*/ 4 h 65"/>
              <a:gd name="T82" fmla="*/ 38 w 40"/>
              <a:gd name="T83" fmla="*/ 10 h 65"/>
              <a:gd name="T84" fmla="*/ 40 w 40"/>
              <a:gd name="T85" fmla="*/ 16 h 65"/>
              <a:gd name="T86" fmla="*/ 8 w 40"/>
              <a:gd name="T87" fmla="*/ 43 h 65"/>
              <a:gd name="T88" fmla="*/ 8 w 40"/>
              <a:gd name="T89" fmla="*/ 47 h 65"/>
              <a:gd name="T90" fmla="*/ 8 w 40"/>
              <a:gd name="T91" fmla="*/ 51 h 65"/>
              <a:gd name="T92" fmla="*/ 12 w 40"/>
              <a:gd name="T93" fmla="*/ 53 h 65"/>
              <a:gd name="T94" fmla="*/ 14 w 40"/>
              <a:gd name="T95" fmla="*/ 55 h 65"/>
              <a:gd name="T96" fmla="*/ 16 w 40"/>
              <a:gd name="T97" fmla="*/ 57 h 65"/>
              <a:gd name="T98" fmla="*/ 20 w 40"/>
              <a:gd name="T99" fmla="*/ 57 h 65"/>
              <a:gd name="T100" fmla="*/ 26 w 40"/>
              <a:gd name="T101" fmla="*/ 57 h 65"/>
              <a:gd name="T102" fmla="*/ 30 w 40"/>
              <a:gd name="T103" fmla="*/ 53 h 65"/>
              <a:gd name="T104" fmla="*/ 32 w 40"/>
              <a:gd name="T105" fmla="*/ 49 h 65"/>
              <a:gd name="T106" fmla="*/ 32 w 40"/>
              <a:gd name="T107" fmla="*/ 43 h 65"/>
              <a:gd name="T108" fmla="*/ 32 w 40"/>
              <a:gd name="T109" fmla="*/ 37 h 65"/>
              <a:gd name="T110" fmla="*/ 30 w 40"/>
              <a:gd name="T111" fmla="*/ 33 h 65"/>
              <a:gd name="T112" fmla="*/ 26 w 40"/>
              <a:gd name="T113" fmla="*/ 30 h 65"/>
              <a:gd name="T114" fmla="*/ 20 w 40"/>
              <a:gd name="T115" fmla="*/ 30 h 65"/>
              <a:gd name="T116" fmla="*/ 16 w 40"/>
              <a:gd name="T117" fmla="*/ 30 h 65"/>
              <a:gd name="T118" fmla="*/ 10 w 40"/>
              <a:gd name="T119" fmla="*/ 33 h 65"/>
              <a:gd name="T120" fmla="*/ 8 w 40"/>
              <a:gd name="T121" fmla="*/ 37 h 65"/>
              <a:gd name="T122" fmla="*/ 8 w 40"/>
              <a:gd name="T123" fmla="*/ 4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" h="65">
                <a:moveTo>
                  <a:pt x="40" y="16"/>
                </a:moveTo>
                <a:lnTo>
                  <a:pt x="32" y="18"/>
                </a:lnTo>
                <a:lnTo>
                  <a:pt x="30" y="14"/>
                </a:lnTo>
                <a:lnTo>
                  <a:pt x="28" y="10"/>
                </a:lnTo>
                <a:lnTo>
                  <a:pt x="26" y="8"/>
                </a:lnTo>
                <a:lnTo>
                  <a:pt x="22" y="8"/>
                </a:lnTo>
                <a:lnTo>
                  <a:pt x="18" y="8"/>
                </a:lnTo>
                <a:lnTo>
                  <a:pt x="14" y="10"/>
                </a:lnTo>
                <a:lnTo>
                  <a:pt x="12" y="12"/>
                </a:lnTo>
                <a:lnTo>
                  <a:pt x="10" y="16"/>
                </a:lnTo>
                <a:lnTo>
                  <a:pt x="8" y="22"/>
                </a:lnTo>
                <a:lnTo>
                  <a:pt x="8" y="30"/>
                </a:lnTo>
                <a:lnTo>
                  <a:pt x="10" y="26"/>
                </a:lnTo>
                <a:lnTo>
                  <a:pt x="14" y="24"/>
                </a:lnTo>
                <a:lnTo>
                  <a:pt x="18" y="22"/>
                </a:lnTo>
                <a:lnTo>
                  <a:pt x="22" y="22"/>
                </a:lnTo>
                <a:lnTo>
                  <a:pt x="30" y="24"/>
                </a:lnTo>
                <a:lnTo>
                  <a:pt x="36" y="28"/>
                </a:lnTo>
                <a:lnTo>
                  <a:pt x="38" y="33"/>
                </a:lnTo>
                <a:lnTo>
                  <a:pt x="40" y="37"/>
                </a:lnTo>
                <a:lnTo>
                  <a:pt x="40" y="43"/>
                </a:lnTo>
                <a:lnTo>
                  <a:pt x="40" y="49"/>
                </a:lnTo>
                <a:lnTo>
                  <a:pt x="38" y="55"/>
                </a:lnTo>
                <a:lnTo>
                  <a:pt x="36" y="59"/>
                </a:lnTo>
                <a:lnTo>
                  <a:pt x="32" y="61"/>
                </a:lnTo>
                <a:lnTo>
                  <a:pt x="26" y="63"/>
                </a:lnTo>
                <a:lnTo>
                  <a:pt x="20" y="65"/>
                </a:lnTo>
                <a:lnTo>
                  <a:pt x="14" y="63"/>
                </a:lnTo>
                <a:lnTo>
                  <a:pt x="10" y="61"/>
                </a:lnTo>
                <a:lnTo>
                  <a:pt x="6" y="57"/>
                </a:lnTo>
                <a:lnTo>
                  <a:pt x="2" y="51"/>
                </a:lnTo>
                <a:lnTo>
                  <a:pt x="0" y="45"/>
                </a:lnTo>
                <a:lnTo>
                  <a:pt x="0" y="35"/>
                </a:lnTo>
                <a:lnTo>
                  <a:pt x="0" y="22"/>
                </a:lnTo>
                <a:lnTo>
                  <a:pt x="2" y="14"/>
                </a:lnTo>
                <a:lnTo>
                  <a:pt x="6" y="8"/>
                </a:lnTo>
                <a:lnTo>
                  <a:pt x="10" y="4"/>
                </a:lnTo>
                <a:lnTo>
                  <a:pt x="16" y="2"/>
                </a:lnTo>
                <a:lnTo>
                  <a:pt x="22" y="0"/>
                </a:lnTo>
                <a:lnTo>
                  <a:pt x="28" y="2"/>
                </a:lnTo>
                <a:lnTo>
                  <a:pt x="34" y="4"/>
                </a:lnTo>
                <a:lnTo>
                  <a:pt x="38" y="10"/>
                </a:lnTo>
                <a:lnTo>
                  <a:pt x="40" y="16"/>
                </a:lnTo>
                <a:close/>
                <a:moveTo>
                  <a:pt x="8" y="43"/>
                </a:moveTo>
                <a:lnTo>
                  <a:pt x="8" y="47"/>
                </a:lnTo>
                <a:lnTo>
                  <a:pt x="8" y="51"/>
                </a:lnTo>
                <a:lnTo>
                  <a:pt x="12" y="53"/>
                </a:lnTo>
                <a:lnTo>
                  <a:pt x="14" y="55"/>
                </a:lnTo>
                <a:lnTo>
                  <a:pt x="16" y="57"/>
                </a:lnTo>
                <a:lnTo>
                  <a:pt x="20" y="57"/>
                </a:lnTo>
                <a:lnTo>
                  <a:pt x="26" y="57"/>
                </a:lnTo>
                <a:lnTo>
                  <a:pt x="30" y="53"/>
                </a:lnTo>
                <a:lnTo>
                  <a:pt x="32" y="49"/>
                </a:lnTo>
                <a:lnTo>
                  <a:pt x="32" y="43"/>
                </a:lnTo>
                <a:lnTo>
                  <a:pt x="32" y="37"/>
                </a:lnTo>
                <a:lnTo>
                  <a:pt x="30" y="33"/>
                </a:lnTo>
                <a:lnTo>
                  <a:pt x="26" y="30"/>
                </a:lnTo>
                <a:lnTo>
                  <a:pt x="20" y="30"/>
                </a:lnTo>
                <a:lnTo>
                  <a:pt x="16" y="30"/>
                </a:lnTo>
                <a:lnTo>
                  <a:pt x="10" y="33"/>
                </a:lnTo>
                <a:lnTo>
                  <a:pt x="8" y="37"/>
                </a:lnTo>
                <a:lnTo>
                  <a:pt x="8" y="4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81" name="Freeform 65"/>
          <p:cNvSpPr>
            <a:spLocks noEditPoints="1"/>
          </p:cNvSpPr>
          <p:nvPr/>
        </p:nvSpPr>
        <p:spPr bwMode="auto">
          <a:xfrm>
            <a:off x="6421438" y="6032500"/>
            <a:ext cx="61912" cy="103188"/>
          </a:xfrm>
          <a:custGeom>
            <a:avLst/>
            <a:gdLst>
              <a:gd name="T0" fmla="*/ 0 w 39"/>
              <a:gd name="T1" fmla="*/ 33 h 65"/>
              <a:gd name="T2" fmla="*/ 0 w 39"/>
              <a:gd name="T3" fmla="*/ 22 h 65"/>
              <a:gd name="T4" fmla="*/ 2 w 39"/>
              <a:gd name="T5" fmla="*/ 14 h 65"/>
              <a:gd name="T6" fmla="*/ 6 w 39"/>
              <a:gd name="T7" fmla="*/ 8 h 65"/>
              <a:gd name="T8" fmla="*/ 8 w 39"/>
              <a:gd name="T9" fmla="*/ 4 h 65"/>
              <a:gd name="T10" fmla="*/ 14 w 39"/>
              <a:gd name="T11" fmla="*/ 2 h 65"/>
              <a:gd name="T12" fmla="*/ 19 w 39"/>
              <a:gd name="T13" fmla="*/ 0 h 65"/>
              <a:gd name="T14" fmla="*/ 23 w 39"/>
              <a:gd name="T15" fmla="*/ 0 h 65"/>
              <a:gd name="T16" fmla="*/ 29 w 39"/>
              <a:gd name="T17" fmla="*/ 2 h 65"/>
              <a:gd name="T18" fmla="*/ 31 w 39"/>
              <a:gd name="T19" fmla="*/ 4 h 65"/>
              <a:gd name="T20" fmla="*/ 35 w 39"/>
              <a:gd name="T21" fmla="*/ 8 h 65"/>
              <a:gd name="T22" fmla="*/ 37 w 39"/>
              <a:gd name="T23" fmla="*/ 12 h 65"/>
              <a:gd name="T24" fmla="*/ 39 w 39"/>
              <a:gd name="T25" fmla="*/ 18 h 65"/>
              <a:gd name="T26" fmla="*/ 39 w 39"/>
              <a:gd name="T27" fmla="*/ 24 h 65"/>
              <a:gd name="T28" fmla="*/ 39 w 39"/>
              <a:gd name="T29" fmla="*/ 33 h 65"/>
              <a:gd name="T30" fmla="*/ 39 w 39"/>
              <a:gd name="T31" fmla="*/ 43 h 65"/>
              <a:gd name="T32" fmla="*/ 37 w 39"/>
              <a:gd name="T33" fmla="*/ 51 h 65"/>
              <a:gd name="T34" fmla="*/ 35 w 39"/>
              <a:gd name="T35" fmla="*/ 57 h 65"/>
              <a:gd name="T36" fmla="*/ 31 w 39"/>
              <a:gd name="T37" fmla="*/ 61 h 65"/>
              <a:gd name="T38" fmla="*/ 25 w 39"/>
              <a:gd name="T39" fmla="*/ 63 h 65"/>
              <a:gd name="T40" fmla="*/ 19 w 39"/>
              <a:gd name="T41" fmla="*/ 65 h 65"/>
              <a:gd name="T42" fmla="*/ 14 w 39"/>
              <a:gd name="T43" fmla="*/ 63 h 65"/>
              <a:gd name="T44" fmla="*/ 10 w 39"/>
              <a:gd name="T45" fmla="*/ 61 h 65"/>
              <a:gd name="T46" fmla="*/ 6 w 39"/>
              <a:gd name="T47" fmla="*/ 59 h 65"/>
              <a:gd name="T48" fmla="*/ 2 w 39"/>
              <a:gd name="T49" fmla="*/ 53 h 65"/>
              <a:gd name="T50" fmla="*/ 0 w 39"/>
              <a:gd name="T51" fmla="*/ 43 h 65"/>
              <a:gd name="T52" fmla="*/ 0 w 39"/>
              <a:gd name="T53" fmla="*/ 33 h 65"/>
              <a:gd name="T54" fmla="*/ 8 w 39"/>
              <a:gd name="T55" fmla="*/ 33 h 65"/>
              <a:gd name="T56" fmla="*/ 8 w 39"/>
              <a:gd name="T57" fmla="*/ 41 h 65"/>
              <a:gd name="T58" fmla="*/ 10 w 39"/>
              <a:gd name="T59" fmla="*/ 49 h 65"/>
              <a:gd name="T60" fmla="*/ 12 w 39"/>
              <a:gd name="T61" fmla="*/ 53 h 65"/>
              <a:gd name="T62" fmla="*/ 16 w 39"/>
              <a:gd name="T63" fmla="*/ 57 h 65"/>
              <a:gd name="T64" fmla="*/ 19 w 39"/>
              <a:gd name="T65" fmla="*/ 57 h 65"/>
              <a:gd name="T66" fmla="*/ 23 w 39"/>
              <a:gd name="T67" fmla="*/ 57 h 65"/>
              <a:gd name="T68" fmla="*/ 27 w 39"/>
              <a:gd name="T69" fmla="*/ 53 h 65"/>
              <a:gd name="T70" fmla="*/ 29 w 39"/>
              <a:gd name="T71" fmla="*/ 49 h 65"/>
              <a:gd name="T72" fmla="*/ 31 w 39"/>
              <a:gd name="T73" fmla="*/ 41 h 65"/>
              <a:gd name="T74" fmla="*/ 31 w 39"/>
              <a:gd name="T75" fmla="*/ 33 h 65"/>
              <a:gd name="T76" fmla="*/ 31 w 39"/>
              <a:gd name="T77" fmla="*/ 24 h 65"/>
              <a:gd name="T78" fmla="*/ 29 w 39"/>
              <a:gd name="T79" fmla="*/ 16 h 65"/>
              <a:gd name="T80" fmla="*/ 29 w 39"/>
              <a:gd name="T81" fmla="*/ 12 h 65"/>
              <a:gd name="T82" fmla="*/ 25 w 39"/>
              <a:gd name="T83" fmla="*/ 8 h 65"/>
              <a:gd name="T84" fmla="*/ 19 w 39"/>
              <a:gd name="T85" fmla="*/ 8 h 65"/>
              <a:gd name="T86" fmla="*/ 16 w 39"/>
              <a:gd name="T87" fmla="*/ 8 h 65"/>
              <a:gd name="T88" fmla="*/ 12 w 39"/>
              <a:gd name="T89" fmla="*/ 12 h 65"/>
              <a:gd name="T90" fmla="*/ 10 w 39"/>
              <a:gd name="T91" fmla="*/ 16 h 65"/>
              <a:gd name="T92" fmla="*/ 8 w 39"/>
              <a:gd name="T93" fmla="*/ 24 h 65"/>
              <a:gd name="T94" fmla="*/ 8 w 39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9" h="65">
                <a:moveTo>
                  <a:pt x="0" y="33"/>
                </a:moveTo>
                <a:lnTo>
                  <a:pt x="0" y="22"/>
                </a:lnTo>
                <a:lnTo>
                  <a:pt x="2" y="14"/>
                </a:lnTo>
                <a:lnTo>
                  <a:pt x="6" y="8"/>
                </a:lnTo>
                <a:lnTo>
                  <a:pt x="8" y="4"/>
                </a:lnTo>
                <a:lnTo>
                  <a:pt x="14" y="2"/>
                </a:lnTo>
                <a:lnTo>
                  <a:pt x="19" y="0"/>
                </a:lnTo>
                <a:lnTo>
                  <a:pt x="23" y="0"/>
                </a:lnTo>
                <a:lnTo>
                  <a:pt x="29" y="2"/>
                </a:lnTo>
                <a:lnTo>
                  <a:pt x="31" y="4"/>
                </a:lnTo>
                <a:lnTo>
                  <a:pt x="35" y="8"/>
                </a:lnTo>
                <a:lnTo>
                  <a:pt x="37" y="12"/>
                </a:lnTo>
                <a:lnTo>
                  <a:pt x="39" y="18"/>
                </a:lnTo>
                <a:lnTo>
                  <a:pt x="39" y="24"/>
                </a:lnTo>
                <a:lnTo>
                  <a:pt x="39" y="33"/>
                </a:lnTo>
                <a:lnTo>
                  <a:pt x="39" y="43"/>
                </a:lnTo>
                <a:lnTo>
                  <a:pt x="37" y="51"/>
                </a:lnTo>
                <a:lnTo>
                  <a:pt x="35" y="57"/>
                </a:lnTo>
                <a:lnTo>
                  <a:pt x="31" y="61"/>
                </a:lnTo>
                <a:lnTo>
                  <a:pt x="25" y="63"/>
                </a:lnTo>
                <a:lnTo>
                  <a:pt x="19" y="65"/>
                </a:lnTo>
                <a:lnTo>
                  <a:pt x="14" y="63"/>
                </a:lnTo>
                <a:lnTo>
                  <a:pt x="10" y="61"/>
                </a:lnTo>
                <a:lnTo>
                  <a:pt x="6" y="59"/>
                </a:lnTo>
                <a:lnTo>
                  <a:pt x="2" y="53"/>
                </a:lnTo>
                <a:lnTo>
                  <a:pt x="0" y="43"/>
                </a:lnTo>
                <a:lnTo>
                  <a:pt x="0" y="33"/>
                </a:lnTo>
                <a:close/>
                <a:moveTo>
                  <a:pt x="8" y="33"/>
                </a:moveTo>
                <a:lnTo>
                  <a:pt x="8" y="41"/>
                </a:lnTo>
                <a:lnTo>
                  <a:pt x="10" y="49"/>
                </a:lnTo>
                <a:lnTo>
                  <a:pt x="12" y="53"/>
                </a:lnTo>
                <a:lnTo>
                  <a:pt x="16" y="57"/>
                </a:lnTo>
                <a:lnTo>
                  <a:pt x="19" y="57"/>
                </a:lnTo>
                <a:lnTo>
                  <a:pt x="23" y="57"/>
                </a:lnTo>
                <a:lnTo>
                  <a:pt x="27" y="53"/>
                </a:lnTo>
                <a:lnTo>
                  <a:pt x="29" y="49"/>
                </a:lnTo>
                <a:lnTo>
                  <a:pt x="31" y="41"/>
                </a:lnTo>
                <a:lnTo>
                  <a:pt x="31" y="33"/>
                </a:lnTo>
                <a:lnTo>
                  <a:pt x="31" y="24"/>
                </a:lnTo>
                <a:lnTo>
                  <a:pt x="29" y="16"/>
                </a:lnTo>
                <a:lnTo>
                  <a:pt x="29" y="12"/>
                </a:lnTo>
                <a:lnTo>
                  <a:pt x="25" y="8"/>
                </a:lnTo>
                <a:lnTo>
                  <a:pt x="19" y="8"/>
                </a:lnTo>
                <a:lnTo>
                  <a:pt x="16" y="8"/>
                </a:lnTo>
                <a:lnTo>
                  <a:pt x="12" y="12"/>
                </a:lnTo>
                <a:lnTo>
                  <a:pt x="10" y="16"/>
                </a:lnTo>
                <a:lnTo>
                  <a:pt x="8" y="24"/>
                </a:lnTo>
                <a:lnTo>
                  <a:pt x="8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82" name="Rectangle 66"/>
          <p:cNvSpPr>
            <a:spLocks noChangeArrowheads="1"/>
          </p:cNvSpPr>
          <p:nvPr/>
        </p:nvSpPr>
        <p:spPr bwMode="auto">
          <a:xfrm>
            <a:off x="6502400" y="6119813"/>
            <a:ext cx="12700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83" name="Freeform 67"/>
          <p:cNvSpPr>
            <a:spLocks noEditPoints="1"/>
          </p:cNvSpPr>
          <p:nvPr/>
        </p:nvSpPr>
        <p:spPr bwMode="auto">
          <a:xfrm>
            <a:off x="6534150" y="6032500"/>
            <a:ext cx="63500" cy="103188"/>
          </a:xfrm>
          <a:custGeom>
            <a:avLst/>
            <a:gdLst>
              <a:gd name="T0" fmla="*/ 8 w 40"/>
              <a:gd name="T1" fmla="*/ 26 h 65"/>
              <a:gd name="T2" fmla="*/ 2 w 40"/>
              <a:gd name="T3" fmla="*/ 20 h 65"/>
              <a:gd name="T4" fmla="*/ 4 w 40"/>
              <a:gd name="T5" fmla="*/ 10 h 65"/>
              <a:gd name="T6" fmla="*/ 12 w 40"/>
              <a:gd name="T7" fmla="*/ 2 h 65"/>
              <a:gd name="T8" fmla="*/ 28 w 40"/>
              <a:gd name="T9" fmla="*/ 2 h 65"/>
              <a:gd name="T10" fmla="*/ 36 w 40"/>
              <a:gd name="T11" fmla="*/ 10 h 65"/>
              <a:gd name="T12" fmla="*/ 38 w 40"/>
              <a:gd name="T13" fmla="*/ 20 h 65"/>
              <a:gd name="T14" fmla="*/ 32 w 40"/>
              <a:gd name="T15" fmla="*/ 26 h 65"/>
              <a:gd name="T16" fmla="*/ 34 w 40"/>
              <a:gd name="T17" fmla="*/ 30 h 65"/>
              <a:gd name="T18" fmla="*/ 38 w 40"/>
              <a:gd name="T19" fmla="*/ 39 h 65"/>
              <a:gd name="T20" fmla="*/ 38 w 40"/>
              <a:gd name="T21" fmla="*/ 51 h 65"/>
              <a:gd name="T22" fmla="*/ 34 w 40"/>
              <a:gd name="T23" fmla="*/ 59 h 65"/>
              <a:gd name="T24" fmla="*/ 26 w 40"/>
              <a:gd name="T25" fmla="*/ 63 h 65"/>
              <a:gd name="T26" fmla="*/ 14 w 40"/>
              <a:gd name="T27" fmla="*/ 63 h 65"/>
              <a:gd name="T28" fmla="*/ 6 w 40"/>
              <a:gd name="T29" fmla="*/ 59 h 65"/>
              <a:gd name="T30" fmla="*/ 0 w 40"/>
              <a:gd name="T31" fmla="*/ 51 h 65"/>
              <a:gd name="T32" fmla="*/ 0 w 40"/>
              <a:gd name="T33" fmla="*/ 39 h 65"/>
              <a:gd name="T34" fmla="*/ 6 w 40"/>
              <a:gd name="T35" fmla="*/ 30 h 65"/>
              <a:gd name="T36" fmla="*/ 10 w 40"/>
              <a:gd name="T37" fmla="*/ 16 h 65"/>
              <a:gd name="T38" fmla="*/ 12 w 40"/>
              <a:gd name="T39" fmla="*/ 22 h 65"/>
              <a:gd name="T40" fmla="*/ 20 w 40"/>
              <a:gd name="T41" fmla="*/ 24 h 65"/>
              <a:gd name="T42" fmla="*/ 28 w 40"/>
              <a:gd name="T43" fmla="*/ 22 h 65"/>
              <a:gd name="T44" fmla="*/ 30 w 40"/>
              <a:gd name="T45" fmla="*/ 16 h 65"/>
              <a:gd name="T46" fmla="*/ 28 w 40"/>
              <a:gd name="T47" fmla="*/ 10 h 65"/>
              <a:gd name="T48" fmla="*/ 20 w 40"/>
              <a:gd name="T49" fmla="*/ 8 h 65"/>
              <a:gd name="T50" fmla="*/ 12 w 40"/>
              <a:gd name="T51" fmla="*/ 10 h 65"/>
              <a:gd name="T52" fmla="*/ 10 w 40"/>
              <a:gd name="T53" fmla="*/ 16 h 65"/>
              <a:gd name="T54" fmla="*/ 8 w 40"/>
              <a:gd name="T55" fmla="*/ 49 h 65"/>
              <a:gd name="T56" fmla="*/ 10 w 40"/>
              <a:gd name="T57" fmla="*/ 53 h 65"/>
              <a:gd name="T58" fmla="*/ 16 w 40"/>
              <a:gd name="T59" fmla="*/ 57 h 65"/>
              <a:gd name="T60" fmla="*/ 24 w 40"/>
              <a:gd name="T61" fmla="*/ 57 h 65"/>
              <a:gd name="T62" fmla="*/ 30 w 40"/>
              <a:gd name="T63" fmla="*/ 51 h 65"/>
              <a:gd name="T64" fmla="*/ 30 w 40"/>
              <a:gd name="T65" fmla="*/ 41 h 65"/>
              <a:gd name="T66" fmla="*/ 24 w 40"/>
              <a:gd name="T67" fmla="*/ 33 h 65"/>
              <a:gd name="T68" fmla="*/ 14 w 40"/>
              <a:gd name="T69" fmla="*/ 33 h 65"/>
              <a:gd name="T70" fmla="*/ 8 w 40"/>
              <a:gd name="T7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0" h="65">
                <a:moveTo>
                  <a:pt x="12" y="28"/>
                </a:moveTo>
                <a:lnTo>
                  <a:pt x="8" y="26"/>
                </a:lnTo>
                <a:lnTo>
                  <a:pt x="4" y="24"/>
                </a:lnTo>
                <a:lnTo>
                  <a:pt x="2" y="20"/>
                </a:lnTo>
                <a:lnTo>
                  <a:pt x="2" y="16"/>
                </a:lnTo>
                <a:lnTo>
                  <a:pt x="4" y="10"/>
                </a:lnTo>
                <a:lnTo>
                  <a:pt x="6" y="4"/>
                </a:lnTo>
                <a:lnTo>
                  <a:pt x="12" y="2"/>
                </a:lnTo>
                <a:lnTo>
                  <a:pt x="20" y="0"/>
                </a:lnTo>
                <a:lnTo>
                  <a:pt x="28" y="2"/>
                </a:lnTo>
                <a:lnTo>
                  <a:pt x="32" y="6"/>
                </a:lnTo>
                <a:lnTo>
                  <a:pt x="36" y="10"/>
                </a:lnTo>
                <a:lnTo>
                  <a:pt x="38" y="16"/>
                </a:lnTo>
                <a:lnTo>
                  <a:pt x="38" y="20"/>
                </a:lnTo>
                <a:lnTo>
                  <a:pt x="36" y="24"/>
                </a:lnTo>
                <a:lnTo>
                  <a:pt x="32" y="26"/>
                </a:lnTo>
                <a:lnTo>
                  <a:pt x="28" y="28"/>
                </a:lnTo>
                <a:lnTo>
                  <a:pt x="34" y="30"/>
                </a:lnTo>
                <a:lnTo>
                  <a:pt x="36" y="35"/>
                </a:lnTo>
                <a:lnTo>
                  <a:pt x="38" y="39"/>
                </a:lnTo>
                <a:lnTo>
                  <a:pt x="40" y="45"/>
                </a:lnTo>
                <a:lnTo>
                  <a:pt x="38" y="51"/>
                </a:lnTo>
                <a:lnTo>
                  <a:pt x="38" y="55"/>
                </a:lnTo>
                <a:lnTo>
                  <a:pt x="34" y="59"/>
                </a:lnTo>
                <a:lnTo>
                  <a:pt x="30" y="63"/>
                </a:lnTo>
                <a:lnTo>
                  <a:pt x="26" y="63"/>
                </a:lnTo>
                <a:lnTo>
                  <a:pt x="20" y="65"/>
                </a:lnTo>
                <a:lnTo>
                  <a:pt x="14" y="63"/>
                </a:lnTo>
                <a:lnTo>
                  <a:pt x="10" y="63"/>
                </a:lnTo>
                <a:lnTo>
                  <a:pt x="6" y="59"/>
                </a:lnTo>
                <a:lnTo>
                  <a:pt x="2" y="55"/>
                </a:lnTo>
                <a:lnTo>
                  <a:pt x="0" y="51"/>
                </a:lnTo>
                <a:lnTo>
                  <a:pt x="0" y="45"/>
                </a:lnTo>
                <a:lnTo>
                  <a:pt x="0" y="39"/>
                </a:lnTo>
                <a:lnTo>
                  <a:pt x="2" y="35"/>
                </a:lnTo>
                <a:lnTo>
                  <a:pt x="6" y="30"/>
                </a:lnTo>
                <a:lnTo>
                  <a:pt x="12" y="28"/>
                </a:lnTo>
                <a:close/>
                <a:moveTo>
                  <a:pt x="10" y="16"/>
                </a:moveTo>
                <a:lnTo>
                  <a:pt x="10" y="20"/>
                </a:lnTo>
                <a:lnTo>
                  <a:pt x="12" y="22"/>
                </a:lnTo>
                <a:lnTo>
                  <a:pt x="16" y="24"/>
                </a:lnTo>
                <a:lnTo>
                  <a:pt x="20" y="24"/>
                </a:lnTo>
                <a:lnTo>
                  <a:pt x="24" y="24"/>
                </a:lnTo>
                <a:lnTo>
                  <a:pt x="28" y="22"/>
                </a:lnTo>
                <a:lnTo>
                  <a:pt x="30" y="20"/>
                </a:lnTo>
                <a:lnTo>
                  <a:pt x="30" y="16"/>
                </a:lnTo>
                <a:lnTo>
                  <a:pt x="30" y="12"/>
                </a:lnTo>
                <a:lnTo>
                  <a:pt x="28" y="10"/>
                </a:lnTo>
                <a:lnTo>
                  <a:pt x="24" y="8"/>
                </a:lnTo>
                <a:lnTo>
                  <a:pt x="20" y="8"/>
                </a:lnTo>
                <a:lnTo>
                  <a:pt x="16" y="8"/>
                </a:lnTo>
                <a:lnTo>
                  <a:pt x="12" y="10"/>
                </a:lnTo>
                <a:lnTo>
                  <a:pt x="10" y="12"/>
                </a:lnTo>
                <a:lnTo>
                  <a:pt x="10" y="16"/>
                </a:lnTo>
                <a:close/>
                <a:moveTo>
                  <a:pt x="8" y="45"/>
                </a:moveTo>
                <a:lnTo>
                  <a:pt x="8" y="49"/>
                </a:lnTo>
                <a:lnTo>
                  <a:pt x="10" y="51"/>
                </a:lnTo>
                <a:lnTo>
                  <a:pt x="10" y="53"/>
                </a:lnTo>
                <a:lnTo>
                  <a:pt x="14" y="55"/>
                </a:lnTo>
                <a:lnTo>
                  <a:pt x="16" y="57"/>
                </a:lnTo>
                <a:lnTo>
                  <a:pt x="20" y="57"/>
                </a:lnTo>
                <a:lnTo>
                  <a:pt x="24" y="57"/>
                </a:lnTo>
                <a:lnTo>
                  <a:pt x="28" y="53"/>
                </a:lnTo>
                <a:lnTo>
                  <a:pt x="30" y="51"/>
                </a:lnTo>
                <a:lnTo>
                  <a:pt x="32" y="45"/>
                </a:lnTo>
                <a:lnTo>
                  <a:pt x="30" y="41"/>
                </a:lnTo>
                <a:lnTo>
                  <a:pt x="28" y="37"/>
                </a:lnTo>
                <a:lnTo>
                  <a:pt x="24" y="33"/>
                </a:lnTo>
                <a:lnTo>
                  <a:pt x="20" y="33"/>
                </a:lnTo>
                <a:lnTo>
                  <a:pt x="14" y="33"/>
                </a:lnTo>
                <a:lnTo>
                  <a:pt x="12" y="37"/>
                </a:lnTo>
                <a:lnTo>
                  <a:pt x="8" y="41"/>
                </a:lnTo>
                <a:lnTo>
                  <a:pt x="8" y="45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84" name="Freeform 68"/>
          <p:cNvSpPr>
            <a:spLocks/>
          </p:cNvSpPr>
          <p:nvPr/>
        </p:nvSpPr>
        <p:spPr bwMode="auto">
          <a:xfrm>
            <a:off x="2451100" y="4464050"/>
            <a:ext cx="179388" cy="157163"/>
          </a:xfrm>
          <a:custGeom>
            <a:avLst/>
            <a:gdLst>
              <a:gd name="T0" fmla="*/ 0 w 113"/>
              <a:gd name="T1" fmla="*/ 2 h 99"/>
              <a:gd name="T2" fmla="*/ 24 w 113"/>
              <a:gd name="T3" fmla="*/ 0 h 99"/>
              <a:gd name="T4" fmla="*/ 24 w 113"/>
              <a:gd name="T5" fmla="*/ 4 h 99"/>
              <a:gd name="T6" fmla="*/ 18 w 113"/>
              <a:gd name="T7" fmla="*/ 4 h 99"/>
              <a:gd name="T8" fmla="*/ 14 w 113"/>
              <a:gd name="T9" fmla="*/ 6 h 99"/>
              <a:gd name="T10" fmla="*/ 10 w 113"/>
              <a:gd name="T11" fmla="*/ 10 h 99"/>
              <a:gd name="T12" fmla="*/ 8 w 113"/>
              <a:gd name="T13" fmla="*/ 14 h 99"/>
              <a:gd name="T14" fmla="*/ 6 w 113"/>
              <a:gd name="T15" fmla="*/ 18 h 99"/>
              <a:gd name="T16" fmla="*/ 4 w 113"/>
              <a:gd name="T17" fmla="*/ 24 h 99"/>
              <a:gd name="T18" fmla="*/ 4 w 113"/>
              <a:gd name="T19" fmla="*/ 43 h 99"/>
              <a:gd name="T20" fmla="*/ 93 w 113"/>
              <a:gd name="T21" fmla="*/ 43 h 99"/>
              <a:gd name="T22" fmla="*/ 101 w 113"/>
              <a:gd name="T23" fmla="*/ 43 h 99"/>
              <a:gd name="T24" fmla="*/ 105 w 113"/>
              <a:gd name="T25" fmla="*/ 41 h 99"/>
              <a:gd name="T26" fmla="*/ 107 w 113"/>
              <a:gd name="T27" fmla="*/ 41 h 99"/>
              <a:gd name="T28" fmla="*/ 111 w 113"/>
              <a:gd name="T29" fmla="*/ 37 h 99"/>
              <a:gd name="T30" fmla="*/ 111 w 113"/>
              <a:gd name="T31" fmla="*/ 31 h 99"/>
              <a:gd name="T32" fmla="*/ 111 w 113"/>
              <a:gd name="T33" fmla="*/ 26 h 99"/>
              <a:gd name="T34" fmla="*/ 113 w 113"/>
              <a:gd name="T35" fmla="*/ 26 h 99"/>
              <a:gd name="T36" fmla="*/ 113 w 113"/>
              <a:gd name="T37" fmla="*/ 75 h 99"/>
              <a:gd name="T38" fmla="*/ 111 w 113"/>
              <a:gd name="T39" fmla="*/ 75 h 99"/>
              <a:gd name="T40" fmla="*/ 111 w 113"/>
              <a:gd name="T41" fmla="*/ 71 h 99"/>
              <a:gd name="T42" fmla="*/ 111 w 113"/>
              <a:gd name="T43" fmla="*/ 67 h 99"/>
              <a:gd name="T44" fmla="*/ 109 w 113"/>
              <a:gd name="T45" fmla="*/ 63 h 99"/>
              <a:gd name="T46" fmla="*/ 107 w 113"/>
              <a:gd name="T47" fmla="*/ 61 h 99"/>
              <a:gd name="T48" fmla="*/ 105 w 113"/>
              <a:gd name="T49" fmla="*/ 59 h 99"/>
              <a:gd name="T50" fmla="*/ 99 w 113"/>
              <a:gd name="T51" fmla="*/ 59 h 99"/>
              <a:gd name="T52" fmla="*/ 93 w 113"/>
              <a:gd name="T53" fmla="*/ 59 h 99"/>
              <a:gd name="T54" fmla="*/ 4 w 113"/>
              <a:gd name="T55" fmla="*/ 59 h 99"/>
              <a:gd name="T56" fmla="*/ 4 w 113"/>
              <a:gd name="T57" fmla="*/ 73 h 99"/>
              <a:gd name="T58" fmla="*/ 6 w 113"/>
              <a:gd name="T59" fmla="*/ 79 h 99"/>
              <a:gd name="T60" fmla="*/ 6 w 113"/>
              <a:gd name="T61" fmla="*/ 83 h 99"/>
              <a:gd name="T62" fmla="*/ 8 w 113"/>
              <a:gd name="T63" fmla="*/ 87 h 99"/>
              <a:gd name="T64" fmla="*/ 12 w 113"/>
              <a:gd name="T65" fmla="*/ 91 h 99"/>
              <a:gd name="T66" fmla="*/ 18 w 113"/>
              <a:gd name="T67" fmla="*/ 93 h 99"/>
              <a:gd name="T68" fmla="*/ 24 w 113"/>
              <a:gd name="T69" fmla="*/ 95 h 99"/>
              <a:gd name="T70" fmla="*/ 24 w 113"/>
              <a:gd name="T71" fmla="*/ 99 h 99"/>
              <a:gd name="T72" fmla="*/ 0 w 113"/>
              <a:gd name="T73" fmla="*/ 97 h 99"/>
              <a:gd name="T74" fmla="*/ 0 w 113"/>
              <a:gd name="T75" fmla="*/ 2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3" h="99">
                <a:moveTo>
                  <a:pt x="0" y="2"/>
                </a:moveTo>
                <a:lnTo>
                  <a:pt x="24" y="0"/>
                </a:lnTo>
                <a:lnTo>
                  <a:pt x="24" y="4"/>
                </a:lnTo>
                <a:lnTo>
                  <a:pt x="18" y="4"/>
                </a:lnTo>
                <a:lnTo>
                  <a:pt x="14" y="6"/>
                </a:lnTo>
                <a:lnTo>
                  <a:pt x="10" y="10"/>
                </a:lnTo>
                <a:lnTo>
                  <a:pt x="8" y="14"/>
                </a:lnTo>
                <a:lnTo>
                  <a:pt x="6" y="18"/>
                </a:lnTo>
                <a:lnTo>
                  <a:pt x="4" y="24"/>
                </a:lnTo>
                <a:lnTo>
                  <a:pt x="4" y="43"/>
                </a:lnTo>
                <a:lnTo>
                  <a:pt x="93" y="43"/>
                </a:lnTo>
                <a:lnTo>
                  <a:pt x="101" y="43"/>
                </a:lnTo>
                <a:lnTo>
                  <a:pt x="105" y="41"/>
                </a:lnTo>
                <a:lnTo>
                  <a:pt x="107" y="41"/>
                </a:lnTo>
                <a:lnTo>
                  <a:pt x="111" y="37"/>
                </a:lnTo>
                <a:lnTo>
                  <a:pt x="111" y="31"/>
                </a:lnTo>
                <a:lnTo>
                  <a:pt x="111" y="26"/>
                </a:lnTo>
                <a:lnTo>
                  <a:pt x="113" y="26"/>
                </a:lnTo>
                <a:lnTo>
                  <a:pt x="113" y="75"/>
                </a:lnTo>
                <a:lnTo>
                  <a:pt x="111" y="75"/>
                </a:lnTo>
                <a:lnTo>
                  <a:pt x="111" y="71"/>
                </a:lnTo>
                <a:lnTo>
                  <a:pt x="111" y="67"/>
                </a:lnTo>
                <a:lnTo>
                  <a:pt x="109" y="63"/>
                </a:lnTo>
                <a:lnTo>
                  <a:pt x="107" y="61"/>
                </a:lnTo>
                <a:lnTo>
                  <a:pt x="105" y="59"/>
                </a:lnTo>
                <a:lnTo>
                  <a:pt x="99" y="59"/>
                </a:lnTo>
                <a:lnTo>
                  <a:pt x="93" y="59"/>
                </a:lnTo>
                <a:lnTo>
                  <a:pt x="4" y="59"/>
                </a:lnTo>
                <a:lnTo>
                  <a:pt x="4" y="73"/>
                </a:lnTo>
                <a:lnTo>
                  <a:pt x="6" y="79"/>
                </a:lnTo>
                <a:lnTo>
                  <a:pt x="6" y="83"/>
                </a:lnTo>
                <a:lnTo>
                  <a:pt x="8" y="87"/>
                </a:lnTo>
                <a:lnTo>
                  <a:pt x="12" y="91"/>
                </a:lnTo>
                <a:lnTo>
                  <a:pt x="18" y="93"/>
                </a:lnTo>
                <a:lnTo>
                  <a:pt x="24" y="95"/>
                </a:lnTo>
                <a:lnTo>
                  <a:pt x="24" y="99"/>
                </a:lnTo>
                <a:lnTo>
                  <a:pt x="0" y="97"/>
                </a:lnTo>
                <a:lnTo>
                  <a:pt x="0" y="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85" name="Freeform 69"/>
          <p:cNvSpPr>
            <a:spLocks/>
          </p:cNvSpPr>
          <p:nvPr/>
        </p:nvSpPr>
        <p:spPr bwMode="auto">
          <a:xfrm>
            <a:off x="2508250" y="4364038"/>
            <a:ext cx="122238" cy="90487"/>
          </a:xfrm>
          <a:custGeom>
            <a:avLst/>
            <a:gdLst>
              <a:gd name="T0" fmla="*/ 0 w 77"/>
              <a:gd name="T1" fmla="*/ 33 h 57"/>
              <a:gd name="T2" fmla="*/ 19 w 77"/>
              <a:gd name="T3" fmla="*/ 33 h 57"/>
              <a:gd name="T4" fmla="*/ 9 w 77"/>
              <a:gd name="T5" fmla="*/ 27 h 57"/>
              <a:gd name="T6" fmla="*/ 4 w 77"/>
              <a:gd name="T7" fmla="*/ 23 h 57"/>
              <a:gd name="T8" fmla="*/ 0 w 77"/>
              <a:gd name="T9" fmla="*/ 16 h 57"/>
              <a:gd name="T10" fmla="*/ 0 w 77"/>
              <a:gd name="T11" fmla="*/ 12 h 57"/>
              <a:gd name="T12" fmla="*/ 0 w 77"/>
              <a:gd name="T13" fmla="*/ 8 h 57"/>
              <a:gd name="T14" fmla="*/ 2 w 77"/>
              <a:gd name="T15" fmla="*/ 4 h 57"/>
              <a:gd name="T16" fmla="*/ 6 w 77"/>
              <a:gd name="T17" fmla="*/ 2 h 57"/>
              <a:gd name="T18" fmla="*/ 9 w 77"/>
              <a:gd name="T19" fmla="*/ 0 h 57"/>
              <a:gd name="T20" fmla="*/ 13 w 77"/>
              <a:gd name="T21" fmla="*/ 2 h 57"/>
              <a:gd name="T22" fmla="*/ 15 w 77"/>
              <a:gd name="T23" fmla="*/ 2 h 57"/>
              <a:gd name="T24" fmla="*/ 17 w 77"/>
              <a:gd name="T25" fmla="*/ 6 h 57"/>
              <a:gd name="T26" fmla="*/ 19 w 77"/>
              <a:gd name="T27" fmla="*/ 8 h 57"/>
              <a:gd name="T28" fmla="*/ 17 w 77"/>
              <a:gd name="T29" fmla="*/ 10 h 57"/>
              <a:gd name="T30" fmla="*/ 15 w 77"/>
              <a:gd name="T31" fmla="*/ 14 h 57"/>
              <a:gd name="T32" fmla="*/ 11 w 77"/>
              <a:gd name="T33" fmla="*/ 18 h 57"/>
              <a:gd name="T34" fmla="*/ 11 w 77"/>
              <a:gd name="T35" fmla="*/ 20 h 57"/>
              <a:gd name="T36" fmla="*/ 11 w 77"/>
              <a:gd name="T37" fmla="*/ 23 h 57"/>
              <a:gd name="T38" fmla="*/ 13 w 77"/>
              <a:gd name="T39" fmla="*/ 25 h 57"/>
              <a:gd name="T40" fmla="*/ 17 w 77"/>
              <a:gd name="T41" fmla="*/ 29 h 57"/>
              <a:gd name="T42" fmla="*/ 25 w 77"/>
              <a:gd name="T43" fmla="*/ 33 h 57"/>
              <a:gd name="T44" fmla="*/ 59 w 77"/>
              <a:gd name="T45" fmla="*/ 33 h 57"/>
              <a:gd name="T46" fmla="*/ 65 w 77"/>
              <a:gd name="T47" fmla="*/ 33 h 57"/>
              <a:gd name="T48" fmla="*/ 69 w 77"/>
              <a:gd name="T49" fmla="*/ 31 h 57"/>
              <a:gd name="T50" fmla="*/ 71 w 77"/>
              <a:gd name="T51" fmla="*/ 29 h 57"/>
              <a:gd name="T52" fmla="*/ 73 w 77"/>
              <a:gd name="T53" fmla="*/ 27 h 57"/>
              <a:gd name="T54" fmla="*/ 75 w 77"/>
              <a:gd name="T55" fmla="*/ 23 h 57"/>
              <a:gd name="T56" fmla="*/ 75 w 77"/>
              <a:gd name="T57" fmla="*/ 18 h 57"/>
              <a:gd name="T58" fmla="*/ 77 w 77"/>
              <a:gd name="T59" fmla="*/ 18 h 57"/>
              <a:gd name="T60" fmla="*/ 77 w 77"/>
              <a:gd name="T61" fmla="*/ 57 h 57"/>
              <a:gd name="T62" fmla="*/ 75 w 77"/>
              <a:gd name="T63" fmla="*/ 57 h 57"/>
              <a:gd name="T64" fmla="*/ 75 w 77"/>
              <a:gd name="T65" fmla="*/ 53 h 57"/>
              <a:gd name="T66" fmla="*/ 73 w 77"/>
              <a:gd name="T67" fmla="*/ 49 h 57"/>
              <a:gd name="T68" fmla="*/ 71 w 77"/>
              <a:gd name="T69" fmla="*/ 49 h 57"/>
              <a:gd name="T70" fmla="*/ 69 w 77"/>
              <a:gd name="T71" fmla="*/ 47 h 57"/>
              <a:gd name="T72" fmla="*/ 65 w 77"/>
              <a:gd name="T73" fmla="*/ 47 h 57"/>
              <a:gd name="T74" fmla="*/ 59 w 77"/>
              <a:gd name="T75" fmla="*/ 47 h 57"/>
              <a:gd name="T76" fmla="*/ 31 w 77"/>
              <a:gd name="T77" fmla="*/ 47 h 57"/>
              <a:gd name="T78" fmla="*/ 23 w 77"/>
              <a:gd name="T79" fmla="*/ 47 h 57"/>
              <a:gd name="T80" fmla="*/ 17 w 77"/>
              <a:gd name="T81" fmla="*/ 47 h 57"/>
              <a:gd name="T82" fmla="*/ 13 w 77"/>
              <a:gd name="T83" fmla="*/ 47 h 57"/>
              <a:gd name="T84" fmla="*/ 11 w 77"/>
              <a:gd name="T85" fmla="*/ 49 h 57"/>
              <a:gd name="T86" fmla="*/ 9 w 77"/>
              <a:gd name="T87" fmla="*/ 49 h 57"/>
              <a:gd name="T88" fmla="*/ 9 w 77"/>
              <a:gd name="T89" fmla="*/ 51 h 57"/>
              <a:gd name="T90" fmla="*/ 7 w 77"/>
              <a:gd name="T91" fmla="*/ 53 h 57"/>
              <a:gd name="T92" fmla="*/ 9 w 77"/>
              <a:gd name="T93" fmla="*/ 55 h 57"/>
              <a:gd name="T94" fmla="*/ 9 w 77"/>
              <a:gd name="T95" fmla="*/ 57 h 57"/>
              <a:gd name="T96" fmla="*/ 7 w 77"/>
              <a:gd name="T97" fmla="*/ 57 h 57"/>
              <a:gd name="T98" fmla="*/ 0 w 77"/>
              <a:gd name="T99" fmla="*/ 35 h 57"/>
              <a:gd name="T100" fmla="*/ 0 w 77"/>
              <a:gd name="T101" fmla="*/ 33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7" h="57">
                <a:moveTo>
                  <a:pt x="0" y="33"/>
                </a:moveTo>
                <a:lnTo>
                  <a:pt x="19" y="33"/>
                </a:lnTo>
                <a:lnTo>
                  <a:pt x="9" y="27"/>
                </a:lnTo>
                <a:lnTo>
                  <a:pt x="4" y="23"/>
                </a:lnTo>
                <a:lnTo>
                  <a:pt x="0" y="16"/>
                </a:lnTo>
                <a:lnTo>
                  <a:pt x="0" y="12"/>
                </a:lnTo>
                <a:lnTo>
                  <a:pt x="0" y="8"/>
                </a:lnTo>
                <a:lnTo>
                  <a:pt x="2" y="4"/>
                </a:lnTo>
                <a:lnTo>
                  <a:pt x="6" y="2"/>
                </a:lnTo>
                <a:lnTo>
                  <a:pt x="9" y="0"/>
                </a:lnTo>
                <a:lnTo>
                  <a:pt x="13" y="2"/>
                </a:lnTo>
                <a:lnTo>
                  <a:pt x="15" y="2"/>
                </a:lnTo>
                <a:lnTo>
                  <a:pt x="17" y="6"/>
                </a:lnTo>
                <a:lnTo>
                  <a:pt x="19" y="8"/>
                </a:lnTo>
                <a:lnTo>
                  <a:pt x="17" y="10"/>
                </a:lnTo>
                <a:lnTo>
                  <a:pt x="15" y="14"/>
                </a:lnTo>
                <a:lnTo>
                  <a:pt x="11" y="18"/>
                </a:lnTo>
                <a:lnTo>
                  <a:pt x="11" y="20"/>
                </a:lnTo>
                <a:lnTo>
                  <a:pt x="11" y="23"/>
                </a:lnTo>
                <a:lnTo>
                  <a:pt x="13" y="25"/>
                </a:lnTo>
                <a:lnTo>
                  <a:pt x="17" y="29"/>
                </a:lnTo>
                <a:lnTo>
                  <a:pt x="25" y="33"/>
                </a:lnTo>
                <a:lnTo>
                  <a:pt x="59" y="33"/>
                </a:lnTo>
                <a:lnTo>
                  <a:pt x="65" y="33"/>
                </a:lnTo>
                <a:lnTo>
                  <a:pt x="69" y="31"/>
                </a:lnTo>
                <a:lnTo>
                  <a:pt x="71" y="29"/>
                </a:lnTo>
                <a:lnTo>
                  <a:pt x="73" y="27"/>
                </a:lnTo>
                <a:lnTo>
                  <a:pt x="75" y="23"/>
                </a:lnTo>
                <a:lnTo>
                  <a:pt x="75" y="18"/>
                </a:lnTo>
                <a:lnTo>
                  <a:pt x="77" y="18"/>
                </a:lnTo>
                <a:lnTo>
                  <a:pt x="77" y="57"/>
                </a:lnTo>
                <a:lnTo>
                  <a:pt x="75" y="57"/>
                </a:lnTo>
                <a:lnTo>
                  <a:pt x="75" y="53"/>
                </a:lnTo>
                <a:lnTo>
                  <a:pt x="73" y="49"/>
                </a:lnTo>
                <a:lnTo>
                  <a:pt x="71" y="49"/>
                </a:lnTo>
                <a:lnTo>
                  <a:pt x="69" y="47"/>
                </a:lnTo>
                <a:lnTo>
                  <a:pt x="65" y="47"/>
                </a:lnTo>
                <a:lnTo>
                  <a:pt x="59" y="47"/>
                </a:lnTo>
                <a:lnTo>
                  <a:pt x="31" y="47"/>
                </a:lnTo>
                <a:lnTo>
                  <a:pt x="23" y="47"/>
                </a:lnTo>
                <a:lnTo>
                  <a:pt x="17" y="47"/>
                </a:lnTo>
                <a:lnTo>
                  <a:pt x="13" y="47"/>
                </a:lnTo>
                <a:lnTo>
                  <a:pt x="11" y="49"/>
                </a:lnTo>
                <a:lnTo>
                  <a:pt x="9" y="49"/>
                </a:lnTo>
                <a:lnTo>
                  <a:pt x="9" y="51"/>
                </a:lnTo>
                <a:lnTo>
                  <a:pt x="7" y="53"/>
                </a:lnTo>
                <a:lnTo>
                  <a:pt x="9" y="55"/>
                </a:lnTo>
                <a:lnTo>
                  <a:pt x="9" y="57"/>
                </a:lnTo>
                <a:lnTo>
                  <a:pt x="7" y="57"/>
                </a:lnTo>
                <a:lnTo>
                  <a:pt x="0" y="35"/>
                </a:lnTo>
                <a:lnTo>
                  <a:pt x="0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86" name="Freeform 70"/>
          <p:cNvSpPr>
            <a:spLocks/>
          </p:cNvSpPr>
          <p:nvPr/>
        </p:nvSpPr>
        <p:spPr bwMode="auto">
          <a:xfrm>
            <a:off x="2511425" y="4229100"/>
            <a:ext cx="122238" cy="134938"/>
          </a:xfrm>
          <a:custGeom>
            <a:avLst/>
            <a:gdLst>
              <a:gd name="T0" fmla="*/ 0 w 77"/>
              <a:gd name="T1" fmla="*/ 12 h 85"/>
              <a:gd name="T2" fmla="*/ 45 w 77"/>
              <a:gd name="T3" fmla="*/ 12 h 85"/>
              <a:gd name="T4" fmla="*/ 53 w 77"/>
              <a:gd name="T5" fmla="*/ 12 h 85"/>
              <a:gd name="T6" fmla="*/ 59 w 77"/>
              <a:gd name="T7" fmla="*/ 10 h 85"/>
              <a:gd name="T8" fmla="*/ 63 w 77"/>
              <a:gd name="T9" fmla="*/ 10 h 85"/>
              <a:gd name="T10" fmla="*/ 65 w 77"/>
              <a:gd name="T11" fmla="*/ 10 h 85"/>
              <a:gd name="T12" fmla="*/ 67 w 77"/>
              <a:gd name="T13" fmla="*/ 8 h 85"/>
              <a:gd name="T14" fmla="*/ 67 w 77"/>
              <a:gd name="T15" fmla="*/ 8 h 85"/>
              <a:gd name="T16" fmla="*/ 67 w 77"/>
              <a:gd name="T17" fmla="*/ 6 h 85"/>
              <a:gd name="T18" fmla="*/ 67 w 77"/>
              <a:gd name="T19" fmla="*/ 4 h 85"/>
              <a:gd name="T20" fmla="*/ 67 w 77"/>
              <a:gd name="T21" fmla="*/ 2 h 85"/>
              <a:gd name="T22" fmla="*/ 69 w 77"/>
              <a:gd name="T23" fmla="*/ 0 h 85"/>
              <a:gd name="T24" fmla="*/ 77 w 77"/>
              <a:gd name="T25" fmla="*/ 22 h 85"/>
              <a:gd name="T26" fmla="*/ 77 w 77"/>
              <a:gd name="T27" fmla="*/ 26 h 85"/>
              <a:gd name="T28" fmla="*/ 61 w 77"/>
              <a:gd name="T29" fmla="*/ 26 h 85"/>
              <a:gd name="T30" fmla="*/ 67 w 77"/>
              <a:gd name="T31" fmla="*/ 32 h 85"/>
              <a:gd name="T32" fmla="*/ 71 w 77"/>
              <a:gd name="T33" fmla="*/ 37 h 85"/>
              <a:gd name="T34" fmla="*/ 75 w 77"/>
              <a:gd name="T35" fmla="*/ 41 h 85"/>
              <a:gd name="T36" fmla="*/ 77 w 77"/>
              <a:gd name="T37" fmla="*/ 47 h 85"/>
              <a:gd name="T38" fmla="*/ 77 w 77"/>
              <a:gd name="T39" fmla="*/ 53 h 85"/>
              <a:gd name="T40" fmla="*/ 77 w 77"/>
              <a:gd name="T41" fmla="*/ 59 h 85"/>
              <a:gd name="T42" fmla="*/ 73 w 77"/>
              <a:gd name="T43" fmla="*/ 65 h 85"/>
              <a:gd name="T44" fmla="*/ 69 w 77"/>
              <a:gd name="T45" fmla="*/ 69 h 85"/>
              <a:gd name="T46" fmla="*/ 63 w 77"/>
              <a:gd name="T47" fmla="*/ 71 h 85"/>
              <a:gd name="T48" fmla="*/ 57 w 77"/>
              <a:gd name="T49" fmla="*/ 73 h 85"/>
              <a:gd name="T50" fmla="*/ 47 w 77"/>
              <a:gd name="T51" fmla="*/ 73 h 85"/>
              <a:gd name="T52" fmla="*/ 13 w 77"/>
              <a:gd name="T53" fmla="*/ 73 h 85"/>
              <a:gd name="T54" fmla="*/ 7 w 77"/>
              <a:gd name="T55" fmla="*/ 73 h 85"/>
              <a:gd name="T56" fmla="*/ 5 w 77"/>
              <a:gd name="T57" fmla="*/ 75 h 85"/>
              <a:gd name="T58" fmla="*/ 4 w 77"/>
              <a:gd name="T59" fmla="*/ 75 h 85"/>
              <a:gd name="T60" fmla="*/ 2 w 77"/>
              <a:gd name="T61" fmla="*/ 77 h 85"/>
              <a:gd name="T62" fmla="*/ 2 w 77"/>
              <a:gd name="T63" fmla="*/ 79 h 85"/>
              <a:gd name="T64" fmla="*/ 0 w 77"/>
              <a:gd name="T65" fmla="*/ 85 h 85"/>
              <a:gd name="T66" fmla="*/ 0 w 77"/>
              <a:gd name="T67" fmla="*/ 85 h 85"/>
              <a:gd name="T68" fmla="*/ 0 w 77"/>
              <a:gd name="T69" fmla="*/ 59 h 85"/>
              <a:gd name="T70" fmla="*/ 49 w 77"/>
              <a:gd name="T71" fmla="*/ 59 h 85"/>
              <a:gd name="T72" fmla="*/ 55 w 77"/>
              <a:gd name="T73" fmla="*/ 59 h 85"/>
              <a:gd name="T74" fmla="*/ 61 w 77"/>
              <a:gd name="T75" fmla="*/ 57 h 85"/>
              <a:gd name="T76" fmla="*/ 63 w 77"/>
              <a:gd name="T77" fmla="*/ 55 h 85"/>
              <a:gd name="T78" fmla="*/ 65 w 77"/>
              <a:gd name="T79" fmla="*/ 51 h 85"/>
              <a:gd name="T80" fmla="*/ 67 w 77"/>
              <a:gd name="T81" fmla="*/ 45 h 85"/>
              <a:gd name="T82" fmla="*/ 65 w 77"/>
              <a:gd name="T83" fmla="*/ 41 h 85"/>
              <a:gd name="T84" fmla="*/ 65 w 77"/>
              <a:gd name="T85" fmla="*/ 37 h 85"/>
              <a:gd name="T86" fmla="*/ 61 w 77"/>
              <a:gd name="T87" fmla="*/ 32 h 85"/>
              <a:gd name="T88" fmla="*/ 55 w 77"/>
              <a:gd name="T89" fmla="*/ 26 h 85"/>
              <a:gd name="T90" fmla="*/ 13 w 77"/>
              <a:gd name="T91" fmla="*/ 26 h 85"/>
              <a:gd name="T92" fmla="*/ 7 w 77"/>
              <a:gd name="T93" fmla="*/ 26 h 85"/>
              <a:gd name="T94" fmla="*/ 4 w 77"/>
              <a:gd name="T95" fmla="*/ 28 h 85"/>
              <a:gd name="T96" fmla="*/ 2 w 77"/>
              <a:gd name="T97" fmla="*/ 30 h 85"/>
              <a:gd name="T98" fmla="*/ 0 w 77"/>
              <a:gd name="T99" fmla="*/ 37 h 85"/>
              <a:gd name="T100" fmla="*/ 0 w 77"/>
              <a:gd name="T101" fmla="*/ 37 h 85"/>
              <a:gd name="T102" fmla="*/ 0 w 77"/>
              <a:gd name="T103" fmla="*/ 12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7" h="85">
                <a:moveTo>
                  <a:pt x="0" y="12"/>
                </a:moveTo>
                <a:lnTo>
                  <a:pt x="45" y="12"/>
                </a:lnTo>
                <a:lnTo>
                  <a:pt x="53" y="12"/>
                </a:lnTo>
                <a:lnTo>
                  <a:pt x="59" y="10"/>
                </a:lnTo>
                <a:lnTo>
                  <a:pt x="63" y="10"/>
                </a:lnTo>
                <a:lnTo>
                  <a:pt x="65" y="10"/>
                </a:lnTo>
                <a:lnTo>
                  <a:pt x="67" y="8"/>
                </a:lnTo>
                <a:lnTo>
                  <a:pt x="67" y="8"/>
                </a:lnTo>
                <a:lnTo>
                  <a:pt x="67" y="6"/>
                </a:lnTo>
                <a:lnTo>
                  <a:pt x="67" y="4"/>
                </a:lnTo>
                <a:lnTo>
                  <a:pt x="67" y="2"/>
                </a:lnTo>
                <a:lnTo>
                  <a:pt x="69" y="0"/>
                </a:lnTo>
                <a:lnTo>
                  <a:pt x="77" y="22"/>
                </a:lnTo>
                <a:lnTo>
                  <a:pt x="77" y="26"/>
                </a:lnTo>
                <a:lnTo>
                  <a:pt x="61" y="26"/>
                </a:lnTo>
                <a:lnTo>
                  <a:pt x="67" y="32"/>
                </a:lnTo>
                <a:lnTo>
                  <a:pt x="71" y="37"/>
                </a:lnTo>
                <a:lnTo>
                  <a:pt x="75" y="41"/>
                </a:lnTo>
                <a:lnTo>
                  <a:pt x="77" y="47"/>
                </a:lnTo>
                <a:lnTo>
                  <a:pt x="77" y="53"/>
                </a:lnTo>
                <a:lnTo>
                  <a:pt x="77" y="59"/>
                </a:lnTo>
                <a:lnTo>
                  <a:pt x="73" y="65"/>
                </a:lnTo>
                <a:lnTo>
                  <a:pt x="69" y="69"/>
                </a:lnTo>
                <a:lnTo>
                  <a:pt x="63" y="71"/>
                </a:lnTo>
                <a:lnTo>
                  <a:pt x="57" y="73"/>
                </a:lnTo>
                <a:lnTo>
                  <a:pt x="47" y="73"/>
                </a:lnTo>
                <a:lnTo>
                  <a:pt x="13" y="73"/>
                </a:lnTo>
                <a:lnTo>
                  <a:pt x="7" y="73"/>
                </a:lnTo>
                <a:lnTo>
                  <a:pt x="5" y="75"/>
                </a:lnTo>
                <a:lnTo>
                  <a:pt x="4" y="75"/>
                </a:lnTo>
                <a:lnTo>
                  <a:pt x="2" y="77"/>
                </a:lnTo>
                <a:lnTo>
                  <a:pt x="2" y="79"/>
                </a:lnTo>
                <a:lnTo>
                  <a:pt x="0" y="85"/>
                </a:lnTo>
                <a:lnTo>
                  <a:pt x="0" y="85"/>
                </a:lnTo>
                <a:lnTo>
                  <a:pt x="0" y="59"/>
                </a:lnTo>
                <a:lnTo>
                  <a:pt x="49" y="59"/>
                </a:lnTo>
                <a:lnTo>
                  <a:pt x="55" y="59"/>
                </a:lnTo>
                <a:lnTo>
                  <a:pt x="61" y="57"/>
                </a:lnTo>
                <a:lnTo>
                  <a:pt x="63" y="55"/>
                </a:lnTo>
                <a:lnTo>
                  <a:pt x="65" y="51"/>
                </a:lnTo>
                <a:lnTo>
                  <a:pt x="67" y="45"/>
                </a:lnTo>
                <a:lnTo>
                  <a:pt x="65" y="41"/>
                </a:lnTo>
                <a:lnTo>
                  <a:pt x="65" y="37"/>
                </a:lnTo>
                <a:lnTo>
                  <a:pt x="61" y="32"/>
                </a:lnTo>
                <a:lnTo>
                  <a:pt x="55" y="26"/>
                </a:lnTo>
                <a:lnTo>
                  <a:pt x="13" y="26"/>
                </a:lnTo>
                <a:lnTo>
                  <a:pt x="7" y="26"/>
                </a:lnTo>
                <a:lnTo>
                  <a:pt x="4" y="28"/>
                </a:lnTo>
                <a:lnTo>
                  <a:pt x="2" y="30"/>
                </a:lnTo>
                <a:lnTo>
                  <a:pt x="0" y="37"/>
                </a:lnTo>
                <a:lnTo>
                  <a:pt x="0" y="37"/>
                </a:lnTo>
                <a:lnTo>
                  <a:pt x="0" y="1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87" name="Freeform 71"/>
          <p:cNvSpPr>
            <a:spLocks noEditPoints="1"/>
          </p:cNvSpPr>
          <p:nvPr/>
        </p:nvSpPr>
        <p:spPr bwMode="auto">
          <a:xfrm>
            <a:off x="2508250" y="4113213"/>
            <a:ext cx="125413" cy="106362"/>
          </a:xfrm>
          <a:custGeom>
            <a:avLst/>
            <a:gdLst>
              <a:gd name="T0" fmla="*/ 29 w 79"/>
              <a:gd name="T1" fmla="*/ 53 h 67"/>
              <a:gd name="T2" fmla="*/ 39 w 79"/>
              <a:gd name="T3" fmla="*/ 53 h 67"/>
              <a:gd name="T4" fmla="*/ 49 w 79"/>
              <a:gd name="T5" fmla="*/ 49 h 67"/>
              <a:gd name="T6" fmla="*/ 55 w 79"/>
              <a:gd name="T7" fmla="*/ 45 h 67"/>
              <a:gd name="T8" fmla="*/ 61 w 79"/>
              <a:gd name="T9" fmla="*/ 39 h 67"/>
              <a:gd name="T10" fmla="*/ 63 w 79"/>
              <a:gd name="T11" fmla="*/ 32 h 67"/>
              <a:gd name="T12" fmla="*/ 65 w 79"/>
              <a:gd name="T13" fmla="*/ 24 h 67"/>
              <a:gd name="T14" fmla="*/ 65 w 79"/>
              <a:gd name="T15" fmla="*/ 18 h 67"/>
              <a:gd name="T16" fmla="*/ 61 w 79"/>
              <a:gd name="T17" fmla="*/ 12 h 67"/>
              <a:gd name="T18" fmla="*/ 59 w 79"/>
              <a:gd name="T19" fmla="*/ 8 h 67"/>
              <a:gd name="T20" fmla="*/ 53 w 79"/>
              <a:gd name="T21" fmla="*/ 4 h 67"/>
              <a:gd name="T22" fmla="*/ 47 w 79"/>
              <a:gd name="T23" fmla="*/ 2 h 67"/>
              <a:gd name="T24" fmla="*/ 49 w 79"/>
              <a:gd name="T25" fmla="*/ 0 h 67"/>
              <a:gd name="T26" fmla="*/ 57 w 79"/>
              <a:gd name="T27" fmla="*/ 2 h 67"/>
              <a:gd name="T28" fmla="*/ 63 w 79"/>
              <a:gd name="T29" fmla="*/ 6 h 67"/>
              <a:gd name="T30" fmla="*/ 71 w 79"/>
              <a:gd name="T31" fmla="*/ 10 h 67"/>
              <a:gd name="T32" fmla="*/ 75 w 79"/>
              <a:gd name="T33" fmla="*/ 16 h 67"/>
              <a:gd name="T34" fmla="*/ 79 w 79"/>
              <a:gd name="T35" fmla="*/ 24 h 67"/>
              <a:gd name="T36" fmla="*/ 79 w 79"/>
              <a:gd name="T37" fmla="*/ 32 h 67"/>
              <a:gd name="T38" fmla="*/ 79 w 79"/>
              <a:gd name="T39" fmla="*/ 41 h 67"/>
              <a:gd name="T40" fmla="*/ 75 w 79"/>
              <a:gd name="T41" fmla="*/ 49 h 67"/>
              <a:gd name="T42" fmla="*/ 69 w 79"/>
              <a:gd name="T43" fmla="*/ 57 h 67"/>
              <a:gd name="T44" fmla="*/ 61 w 79"/>
              <a:gd name="T45" fmla="*/ 61 h 67"/>
              <a:gd name="T46" fmla="*/ 51 w 79"/>
              <a:gd name="T47" fmla="*/ 65 h 67"/>
              <a:gd name="T48" fmla="*/ 39 w 79"/>
              <a:gd name="T49" fmla="*/ 67 h 67"/>
              <a:gd name="T50" fmla="*/ 31 w 79"/>
              <a:gd name="T51" fmla="*/ 65 h 67"/>
              <a:gd name="T52" fmla="*/ 23 w 79"/>
              <a:gd name="T53" fmla="*/ 63 h 67"/>
              <a:gd name="T54" fmla="*/ 15 w 79"/>
              <a:gd name="T55" fmla="*/ 61 h 67"/>
              <a:gd name="T56" fmla="*/ 9 w 79"/>
              <a:gd name="T57" fmla="*/ 57 h 67"/>
              <a:gd name="T58" fmla="*/ 4 w 79"/>
              <a:gd name="T59" fmla="*/ 49 h 67"/>
              <a:gd name="T60" fmla="*/ 0 w 79"/>
              <a:gd name="T61" fmla="*/ 41 h 67"/>
              <a:gd name="T62" fmla="*/ 0 w 79"/>
              <a:gd name="T63" fmla="*/ 30 h 67"/>
              <a:gd name="T64" fmla="*/ 0 w 79"/>
              <a:gd name="T65" fmla="*/ 22 h 67"/>
              <a:gd name="T66" fmla="*/ 4 w 79"/>
              <a:gd name="T67" fmla="*/ 14 h 67"/>
              <a:gd name="T68" fmla="*/ 7 w 79"/>
              <a:gd name="T69" fmla="*/ 8 h 67"/>
              <a:gd name="T70" fmla="*/ 13 w 79"/>
              <a:gd name="T71" fmla="*/ 4 h 67"/>
              <a:gd name="T72" fmla="*/ 21 w 79"/>
              <a:gd name="T73" fmla="*/ 2 h 67"/>
              <a:gd name="T74" fmla="*/ 29 w 79"/>
              <a:gd name="T75" fmla="*/ 0 h 67"/>
              <a:gd name="T76" fmla="*/ 29 w 79"/>
              <a:gd name="T77" fmla="*/ 53 h 67"/>
              <a:gd name="T78" fmla="*/ 23 w 79"/>
              <a:gd name="T79" fmla="*/ 53 h 67"/>
              <a:gd name="T80" fmla="*/ 23 w 79"/>
              <a:gd name="T81" fmla="*/ 18 h 67"/>
              <a:gd name="T82" fmla="*/ 17 w 79"/>
              <a:gd name="T83" fmla="*/ 18 h 67"/>
              <a:gd name="T84" fmla="*/ 13 w 79"/>
              <a:gd name="T85" fmla="*/ 20 h 67"/>
              <a:gd name="T86" fmla="*/ 9 w 79"/>
              <a:gd name="T87" fmla="*/ 22 h 67"/>
              <a:gd name="T88" fmla="*/ 7 w 79"/>
              <a:gd name="T89" fmla="*/ 26 h 67"/>
              <a:gd name="T90" fmla="*/ 6 w 79"/>
              <a:gd name="T91" fmla="*/ 30 h 67"/>
              <a:gd name="T92" fmla="*/ 4 w 79"/>
              <a:gd name="T93" fmla="*/ 34 h 67"/>
              <a:gd name="T94" fmla="*/ 6 w 79"/>
              <a:gd name="T95" fmla="*/ 41 h 67"/>
              <a:gd name="T96" fmla="*/ 9 w 79"/>
              <a:gd name="T97" fmla="*/ 47 h 67"/>
              <a:gd name="T98" fmla="*/ 13 w 79"/>
              <a:gd name="T99" fmla="*/ 51 h 67"/>
              <a:gd name="T100" fmla="*/ 17 w 79"/>
              <a:gd name="T101" fmla="*/ 53 h 67"/>
              <a:gd name="T102" fmla="*/ 23 w 79"/>
              <a:gd name="T103" fmla="*/ 5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9" h="67">
                <a:moveTo>
                  <a:pt x="29" y="53"/>
                </a:moveTo>
                <a:lnTo>
                  <a:pt x="39" y="53"/>
                </a:lnTo>
                <a:lnTo>
                  <a:pt x="49" y="49"/>
                </a:lnTo>
                <a:lnTo>
                  <a:pt x="55" y="45"/>
                </a:lnTo>
                <a:lnTo>
                  <a:pt x="61" y="39"/>
                </a:lnTo>
                <a:lnTo>
                  <a:pt x="63" y="32"/>
                </a:lnTo>
                <a:lnTo>
                  <a:pt x="65" y="24"/>
                </a:lnTo>
                <a:lnTo>
                  <a:pt x="65" y="18"/>
                </a:lnTo>
                <a:lnTo>
                  <a:pt x="61" y="12"/>
                </a:lnTo>
                <a:lnTo>
                  <a:pt x="59" y="8"/>
                </a:lnTo>
                <a:lnTo>
                  <a:pt x="53" y="4"/>
                </a:lnTo>
                <a:lnTo>
                  <a:pt x="47" y="2"/>
                </a:lnTo>
                <a:lnTo>
                  <a:pt x="49" y="0"/>
                </a:lnTo>
                <a:lnTo>
                  <a:pt x="57" y="2"/>
                </a:lnTo>
                <a:lnTo>
                  <a:pt x="63" y="6"/>
                </a:lnTo>
                <a:lnTo>
                  <a:pt x="71" y="10"/>
                </a:lnTo>
                <a:lnTo>
                  <a:pt x="75" y="16"/>
                </a:lnTo>
                <a:lnTo>
                  <a:pt x="79" y="24"/>
                </a:lnTo>
                <a:lnTo>
                  <a:pt x="79" y="32"/>
                </a:lnTo>
                <a:lnTo>
                  <a:pt x="79" y="41"/>
                </a:lnTo>
                <a:lnTo>
                  <a:pt x="75" y="49"/>
                </a:lnTo>
                <a:lnTo>
                  <a:pt x="69" y="57"/>
                </a:lnTo>
                <a:lnTo>
                  <a:pt x="61" y="61"/>
                </a:lnTo>
                <a:lnTo>
                  <a:pt x="51" y="65"/>
                </a:lnTo>
                <a:lnTo>
                  <a:pt x="39" y="67"/>
                </a:lnTo>
                <a:lnTo>
                  <a:pt x="31" y="65"/>
                </a:lnTo>
                <a:lnTo>
                  <a:pt x="23" y="63"/>
                </a:lnTo>
                <a:lnTo>
                  <a:pt x="15" y="61"/>
                </a:lnTo>
                <a:lnTo>
                  <a:pt x="9" y="57"/>
                </a:lnTo>
                <a:lnTo>
                  <a:pt x="4" y="49"/>
                </a:lnTo>
                <a:lnTo>
                  <a:pt x="0" y="41"/>
                </a:lnTo>
                <a:lnTo>
                  <a:pt x="0" y="30"/>
                </a:lnTo>
                <a:lnTo>
                  <a:pt x="0" y="22"/>
                </a:lnTo>
                <a:lnTo>
                  <a:pt x="4" y="14"/>
                </a:lnTo>
                <a:lnTo>
                  <a:pt x="7" y="8"/>
                </a:lnTo>
                <a:lnTo>
                  <a:pt x="13" y="4"/>
                </a:lnTo>
                <a:lnTo>
                  <a:pt x="21" y="2"/>
                </a:lnTo>
                <a:lnTo>
                  <a:pt x="29" y="0"/>
                </a:lnTo>
                <a:lnTo>
                  <a:pt x="29" y="53"/>
                </a:lnTo>
                <a:close/>
                <a:moveTo>
                  <a:pt x="23" y="53"/>
                </a:moveTo>
                <a:lnTo>
                  <a:pt x="23" y="18"/>
                </a:lnTo>
                <a:lnTo>
                  <a:pt x="17" y="18"/>
                </a:lnTo>
                <a:lnTo>
                  <a:pt x="13" y="20"/>
                </a:lnTo>
                <a:lnTo>
                  <a:pt x="9" y="22"/>
                </a:lnTo>
                <a:lnTo>
                  <a:pt x="7" y="26"/>
                </a:lnTo>
                <a:lnTo>
                  <a:pt x="6" y="30"/>
                </a:lnTo>
                <a:lnTo>
                  <a:pt x="4" y="34"/>
                </a:lnTo>
                <a:lnTo>
                  <a:pt x="6" y="41"/>
                </a:lnTo>
                <a:lnTo>
                  <a:pt x="9" y="47"/>
                </a:lnTo>
                <a:lnTo>
                  <a:pt x="13" y="51"/>
                </a:lnTo>
                <a:lnTo>
                  <a:pt x="17" y="53"/>
                </a:lnTo>
                <a:lnTo>
                  <a:pt x="23" y="5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88" name="Freeform 72"/>
          <p:cNvSpPr>
            <a:spLocks noEditPoints="1"/>
          </p:cNvSpPr>
          <p:nvPr/>
        </p:nvSpPr>
        <p:spPr bwMode="auto">
          <a:xfrm>
            <a:off x="2451100" y="3887788"/>
            <a:ext cx="179388" cy="141287"/>
          </a:xfrm>
          <a:custGeom>
            <a:avLst/>
            <a:gdLst>
              <a:gd name="T0" fmla="*/ 93 w 113"/>
              <a:gd name="T1" fmla="*/ 57 h 89"/>
              <a:gd name="T2" fmla="*/ 105 w 113"/>
              <a:gd name="T3" fmla="*/ 55 h 89"/>
              <a:gd name="T4" fmla="*/ 111 w 113"/>
              <a:gd name="T5" fmla="*/ 51 h 89"/>
              <a:gd name="T6" fmla="*/ 111 w 113"/>
              <a:gd name="T7" fmla="*/ 41 h 89"/>
              <a:gd name="T8" fmla="*/ 113 w 113"/>
              <a:gd name="T9" fmla="*/ 89 h 89"/>
              <a:gd name="T10" fmla="*/ 111 w 113"/>
              <a:gd name="T11" fmla="*/ 85 h 89"/>
              <a:gd name="T12" fmla="*/ 109 w 113"/>
              <a:gd name="T13" fmla="*/ 77 h 89"/>
              <a:gd name="T14" fmla="*/ 105 w 113"/>
              <a:gd name="T15" fmla="*/ 73 h 89"/>
              <a:gd name="T16" fmla="*/ 93 w 113"/>
              <a:gd name="T17" fmla="*/ 73 h 89"/>
              <a:gd name="T18" fmla="*/ 12 w 113"/>
              <a:gd name="T19" fmla="*/ 73 h 89"/>
              <a:gd name="T20" fmla="*/ 6 w 113"/>
              <a:gd name="T21" fmla="*/ 75 h 89"/>
              <a:gd name="T22" fmla="*/ 2 w 113"/>
              <a:gd name="T23" fmla="*/ 85 h 89"/>
              <a:gd name="T24" fmla="*/ 0 w 113"/>
              <a:gd name="T25" fmla="*/ 89 h 89"/>
              <a:gd name="T26" fmla="*/ 0 w 113"/>
              <a:gd name="T27" fmla="*/ 36 h 89"/>
              <a:gd name="T28" fmla="*/ 2 w 113"/>
              <a:gd name="T29" fmla="*/ 22 h 89"/>
              <a:gd name="T30" fmla="*/ 14 w 113"/>
              <a:gd name="T31" fmla="*/ 6 h 89"/>
              <a:gd name="T32" fmla="*/ 24 w 113"/>
              <a:gd name="T33" fmla="*/ 0 h 89"/>
              <a:gd name="T34" fmla="*/ 40 w 113"/>
              <a:gd name="T35" fmla="*/ 0 h 89"/>
              <a:gd name="T36" fmla="*/ 53 w 113"/>
              <a:gd name="T37" fmla="*/ 10 h 89"/>
              <a:gd name="T38" fmla="*/ 61 w 113"/>
              <a:gd name="T39" fmla="*/ 26 h 89"/>
              <a:gd name="T40" fmla="*/ 61 w 113"/>
              <a:gd name="T41" fmla="*/ 41 h 89"/>
              <a:gd name="T42" fmla="*/ 61 w 113"/>
              <a:gd name="T43" fmla="*/ 51 h 89"/>
              <a:gd name="T44" fmla="*/ 55 w 113"/>
              <a:gd name="T45" fmla="*/ 57 h 89"/>
              <a:gd name="T46" fmla="*/ 55 w 113"/>
              <a:gd name="T47" fmla="*/ 49 h 89"/>
              <a:gd name="T48" fmla="*/ 55 w 113"/>
              <a:gd name="T49" fmla="*/ 43 h 89"/>
              <a:gd name="T50" fmla="*/ 53 w 113"/>
              <a:gd name="T51" fmla="*/ 30 h 89"/>
              <a:gd name="T52" fmla="*/ 43 w 113"/>
              <a:gd name="T53" fmla="*/ 22 h 89"/>
              <a:gd name="T54" fmla="*/ 32 w 113"/>
              <a:gd name="T55" fmla="*/ 20 h 89"/>
              <a:gd name="T56" fmla="*/ 18 w 113"/>
              <a:gd name="T57" fmla="*/ 22 h 89"/>
              <a:gd name="T58" fmla="*/ 8 w 113"/>
              <a:gd name="T59" fmla="*/ 32 h 89"/>
              <a:gd name="T60" fmla="*/ 4 w 113"/>
              <a:gd name="T61" fmla="*/ 45 h 89"/>
              <a:gd name="T62" fmla="*/ 6 w 113"/>
              <a:gd name="T63" fmla="*/ 5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3" h="89">
                <a:moveTo>
                  <a:pt x="59" y="57"/>
                </a:moveTo>
                <a:lnTo>
                  <a:pt x="93" y="57"/>
                </a:lnTo>
                <a:lnTo>
                  <a:pt x="101" y="57"/>
                </a:lnTo>
                <a:lnTo>
                  <a:pt x="105" y="55"/>
                </a:lnTo>
                <a:lnTo>
                  <a:pt x="107" y="55"/>
                </a:lnTo>
                <a:lnTo>
                  <a:pt x="111" y="51"/>
                </a:lnTo>
                <a:lnTo>
                  <a:pt x="111" y="45"/>
                </a:lnTo>
                <a:lnTo>
                  <a:pt x="111" y="41"/>
                </a:lnTo>
                <a:lnTo>
                  <a:pt x="113" y="41"/>
                </a:lnTo>
                <a:lnTo>
                  <a:pt x="113" y="89"/>
                </a:lnTo>
                <a:lnTo>
                  <a:pt x="111" y="89"/>
                </a:lnTo>
                <a:lnTo>
                  <a:pt x="111" y="85"/>
                </a:lnTo>
                <a:lnTo>
                  <a:pt x="111" y="81"/>
                </a:lnTo>
                <a:lnTo>
                  <a:pt x="109" y="77"/>
                </a:lnTo>
                <a:lnTo>
                  <a:pt x="107" y="75"/>
                </a:lnTo>
                <a:lnTo>
                  <a:pt x="105" y="73"/>
                </a:lnTo>
                <a:lnTo>
                  <a:pt x="99" y="73"/>
                </a:lnTo>
                <a:lnTo>
                  <a:pt x="93" y="73"/>
                </a:lnTo>
                <a:lnTo>
                  <a:pt x="20" y="73"/>
                </a:lnTo>
                <a:lnTo>
                  <a:pt x="12" y="73"/>
                </a:lnTo>
                <a:lnTo>
                  <a:pt x="8" y="73"/>
                </a:lnTo>
                <a:lnTo>
                  <a:pt x="6" y="75"/>
                </a:lnTo>
                <a:lnTo>
                  <a:pt x="2" y="79"/>
                </a:lnTo>
                <a:lnTo>
                  <a:pt x="2" y="85"/>
                </a:lnTo>
                <a:lnTo>
                  <a:pt x="2" y="89"/>
                </a:lnTo>
                <a:lnTo>
                  <a:pt x="0" y="89"/>
                </a:lnTo>
                <a:lnTo>
                  <a:pt x="0" y="47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2"/>
                </a:lnTo>
                <a:lnTo>
                  <a:pt x="14" y="6"/>
                </a:lnTo>
                <a:lnTo>
                  <a:pt x="18" y="2"/>
                </a:lnTo>
                <a:lnTo>
                  <a:pt x="24" y="0"/>
                </a:lnTo>
                <a:lnTo>
                  <a:pt x="30" y="0"/>
                </a:lnTo>
                <a:lnTo>
                  <a:pt x="40" y="0"/>
                </a:lnTo>
                <a:lnTo>
                  <a:pt x="47" y="4"/>
                </a:lnTo>
                <a:lnTo>
                  <a:pt x="53" y="10"/>
                </a:lnTo>
                <a:lnTo>
                  <a:pt x="57" y="16"/>
                </a:lnTo>
                <a:lnTo>
                  <a:pt x="61" y="26"/>
                </a:lnTo>
                <a:lnTo>
                  <a:pt x="61" y="36"/>
                </a:lnTo>
                <a:lnTo>
                  <a:pt x="61" y="41"/>
                </a:lnTo>
                <a:lnTo>
                  <a:pt x="61" y="47"/>
                </a:lnTo>
                <a:lnTo>
                  <a:pt x="61" y="51"/>
                </a:lnTo>
                <a:lnTo>
                  <a:pt x="59" y="57"/>
                </a:lnTo>
                <a:close/>
                <a:moveTo>
                  <a:pt x="55" y="57"/>
                </a:moveTo>
                <a:lnTo>
                  <a:pt x="55" y="53"/>
                </a:lnTo>
                <a:lnTo>
                  <a:pt x="55" y="49"/>
                </a:lnTo>
                <a:lnTo>
                  <a:pt x="55" y="45"/>
                </a:lnTo>
                <a:lnTo>
                  <a:pt x="55" y="43"/>
                </a:lnTo>
                <a:lnTo>
                  <a:pt x="55" y="36"/>
                </a:lnTo>
                <a:lnTo>
                  <a:pt x="53" y="30"/>
                </a:lnTo>
                <a:lnTo>
                  <a:pt x="49" y="26"/>
                </a:lnTo>
                <a:lnTo>
                  <a:pt x="43" y="22"/>
                </a:lnTo>
                <a:lnTo>
                  <a:pt x="38" y="20"/>
                </a:lnTo>
                <a:lnTo>
                  <a:pt x="32" y="20"/>
                </a:lnTo>
                <a:lnTo>
                  <a:pt x="24" y="20"/>
                </a:lnTo>
                <a:lnTo>
                  <a:pt x="18" y="22"/>
                </a:lnTo>
                <a:lnTo>
                  <a:pt x="12" y="26"/>
                </a:lnTo>
                <a:lnTo>
                  <a:pt x="8" y="32"/>
                </a:lnTo>
                <a:lnTo>
                  <a:pt x="6" y="39"/>
                </a:lnTo>
                <a:lnTo>
                  <a:pt x="4" y="45"/>
                </a:lnTo>
                <a:lnTo>
                  <a:pt x="6" y="51"/>
                </a:lnTo>
                <a:lnTo>
                  <a:pt x="6" y="57"/>
                </a:lnTo>
                <a:lnTo>
                  <a:pt x="55" y="5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89" name="Freeform 73"/>
          <p:cNvSpPr>
            <a:spLocks noEditPoints="1"/>
          </p:cNvSpPr>
          <p:nvPr/>
        </p:nvSpPr>
        <p:spPr bwMode="auto">
          <a:xfrm>
            <a:off x="2508250" y="3752850"/>
            <a:ext cx="125413" cy="119063"/>
          </a:xfrm>
          <a:custGeom>
            <a:avLst/>
            <a:gdLst>
              <a:gd name="T0" fmla="*/ 0 w 79"/>
              <a:gd name="T1" fmla="*/ 36 h 75"/>
              <a:gd name="T2" fmla="*/ 0 w 79"/>
              <a:gd name="T3" fmla="*/ 28 h 75"/>
              <a:gd name="T4" fmla="*/ 2 w 79"/>
              <a:gd name="T5" fmla="*/ 20 h 75"/>
              <a:gd name="T6" fmla="*/ 6 w 79"/>
              <a:gd name="T7" fmla="*/ 14 h 75"/>
              <a:gd name="T8" fmla="*/ 11 w 79"/>
              <a:gd name="T9" fmla="*/ 8 h 75"/>
              <a:gd name="T10" fmla="*/ 19 w 79"/>
              <a:gd name="T11" fmla="*/ 4 h 75"/>
              <a:gd name="T12" fmla="*/ 29 w 79"/>
              <a:gd name="T13" fmla="*/ 0 h 75"/>
              <a:gd name="T14" fmla="*/ 37 w 79"/>
              <a:gd name="T15" fmla="*/ 0 h 75"/>
              <a:gd name="T16" fmla="*/ 47 w 79"/>
              <a:gd name="T17" fmla="*/ 0 h 75"/>
              <a:gd name="T18" fmla="*/ 59 w 79"/>
              <a:gd name="T19" fmla="*/ 4 h 75"/>
              <a:gd name="T20" fmla="*/ 65 w 79"/>
              <a:gd name="T21" fmla="*/ 8 h 75"/>
              <a:gd name="T22" fmla="*/ 69 w 79"/>
              <a:gd name="T23" fmla="*/ 12 h 75"/>
              <a:gd name="T24" fmla="*/ 75 w 79"/>
              <a:gd name="T25" fmla="*/ 18 h 75"/>
              <a:gd name="T26" fmla="*/ 79 w 79"/>
              <a:gd name="T27" fmla="*/ 26 h 75"/>
              <a:gd name="T28" fmla="*/ 79 w 79"/>
              <a:gd name="T29" fmla="*/ 38 h 75"/>
              <a:gd name="T30" fmla="*/ 79 w 79"/>
              <a:gd name="T31" fmla="*/ 46 h 75"/>
              <a:gd name="T32" fmla="*/ 75 w 79"/>
              <a:gd name="T33" fmla="*/ 53 h 75"/>
              <a:gd name="T34" fmla="*/ 71 w 79"/>
              <a:gd name="T35" fmla="*/ 59 h 75"/>
              <a:gd name="T36" fmla="*/ 65 w 79"/>
              <a:gd name="T37" fmla="*/ 65 h 75"/>
              <a:gd name="T38" fmla="*/ 57 w 79"/>
              <a:gd name="T39" fmla="*/ 71 h 75"/>
              <a:gd name="T40" fmla="*/ 49 w 79"/>
              <a:gd name="T41" fmla="*/ 73 h 75"/>
              <a:gd name="T42" fmla="*/ 39 w 79"/>
              <a:gd name="T43" fmla="*/ 75 h 75"/>
              <a:gd name="T44" fmla="*/ 29 w 79"/>
              <a:gd name="T45" fmla="*/ 73 h 75"/>
              <a:gd name="T46" fmla="*/ 19 w 79"/>
              <a:gd name="T47" fmla="*/ 69 h 75"/>
              <a:gd name="T48" fmla="*/ 13 w 79"/>
              <a:gd name="T49" fmla="*/ 65 h 75"/>
              <a:gd name="T50" fmla="*/ 7 w 79"/>
              <a:gd name="T51" fmla="*/ 61 h 75"/>
              <a:gd name="T52" fmla="*/ 4 w 79"/>
              <a:gd name="T53" fmla="*/ 55 h 75"/>
              <a:gd name="T54" fmla="*/ 0 w 79"/>
              <a:gd name="T55" fmla="*/ 46 h 75"/>
              <a:gd name="T56" fmla="*/ 0 w 79"/>
              <a:gd name="T57" fmla="*/ 36 h 75"/>
              <a:gd name="T58" fmla="*/ 4 w 79"/>
              <a:gd name="T59" fmla="*/ 38 h 75"/>
              <a:gd name="T60" fmla="*/ 6 w 79"/>
              <a:gd name="T61" fmla="*/ 44 h 75"/>
              <a:gd name="T62" fmla="*/ 7 w 79"/>
              <a:gd name="T63" fmla="*/ 48 h 75"/>
              <a:gd name="T64" fmla="*/ 11 w 79"/>
              <a:gd name="T65" fmla="*/ 53 h 75"/>
              <a:gd name="T66" fmla="*/ 15 w 79"/>
              <a:gd name="T67" fmla="*/ 57 h 75"/>
              <a:gd name="T68" fmla="*/ 23 w 79"/>
              <a:gd name="T69" fmla="*/ 59 h 75"/>
              <a:gd name="T70" fmla="*/ 33 w 79"/>
              <a:gd name="T71" fmla="*/ 59 h 75"/>
              <a:gd name="T72" fmla="*/ 43 w 79"/>
              <a:gd name="T73" fmla="*/ 59 h 75"/>
              <a:gd name="T74" fmla="*/ 53 w 79"/>
              <a:gd name="T75" fmla="*/ 57 h 75"/>
              <a:gd name="T76" fmla="*/ 61 w 79"/>
              <a:gd name="T77" fmla="*/ 53 h 75"/>
              <a:gd name="T78" fmla="*/ 69 w 79"/>
              <a:gd name="T79" fmla="*/ 46 h 75"/>
              <a:gd name="T80" fmla="*/ 73 w 79"/>
              <a:gd name="T81" fmla="*/ 40 h 75"/>
              <a:gd name="T82" fmla="*/ 73 w 79"/>
              <a:gd name="T83" fmla="*/ 34 h 75"/>
              <a:gd name="T84" fmla="*/ 73 w 79"/>
              <a:gd name="T85" fmla="*/ 28 h 75"/>
              <a:gd name="T86" fmla="*/ 71 w 79"/>
              <a:gd name="T87" fmla="*/ 24 h 75"/>
              <a:gd name="T88" fmla="*/ 67 w 79"/>
              <a:gd name="T89" fmla="*/ 20 h 75"/>
              <a:gd name="T90" fmla="*/ 61 w 79"/>
              <a:gd name="T91" fmla="*/ 16 h 75"/>
              <a:gd name="T92" fmla="*/ 53 w 79"/>
              <a:gd name="T93" fmla="*/ 14 h 75"/>
              <a:gd name="T94" fmla="*/ 45 w 79"/>
              <a:gd name="T95" fmla="*/ 14 h 75"/>
              <a:gd name="T96" fmla="*/ 25 w 79"/>
              <a:gd name="T97" fmla="*/ 16 h 75"/>
              <a:gd name="T98" fmla="*/ 11 w 79"/>
              <a:gd name="T99" fmla="*/ 22 h 75"/>
              <a:gd name="T100" fmla="*/ 7 w 79"/>
              <a:gd name="T101" fmla="*/ 28 h 75"/>
              <a:gd name="T102" fmla="*/ 6 w 79"/>
              <a:gd name="T103" fmla="*/ 32 h 75"/>
              <a:gd name="T104" fmla="*/ 4 w 79"/>
              <a:gd name="T105" fmla="*/ 3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9" h="75">
                <a:moveTo>
                  <a:pt x="0" y="36"/>
                </a:moveTo>
                <a:lnTo>
                  <a:pt x="0" y="28"/>
                </a:lnTo>
                <a:lnTo>
                  <a:pt x="2" y="20"/>
                </a:lnTo>
                <a:lnTo>
                  <a:pt x="6" y="14"/>
                </a:lnTo>
                <a:lnTo>
                  <a:pt x="11" y="8"/>
                </a:lnTo>
                <a:lnTo>
                  <a:pt x="19" y="4"/>
                </a:lnTo>
                <a:lnTo>
                  <a:pt x="29" y="0"/>
                </a:lnTo>
                <a:lnTo>
                  <a:pt x="37" y="0"/>
                </a:lnTo>
                <a:lnTo>
                  <a:pt x="47" y="0"/>
                </a:lnTo>
                <a:lnTo>
                  <a:pt x="59" y="4"/>
                </a:lnTo>
                <a:lnTo>
                  <a:pt x="65" y="8"/>
                </a:lnTo>
                <a:lnTo>
                  <a:pt x="69" y="12"/>
                </a:lnTo>
                <a:lnTo>
                  <a:pt x="75" y="18"/>
                </a:lnTo>
                <a:lnTo>
                  <a:pt x="79" y="26"/>
                </a:lnTo>
                <a:lnTo>
                  <a:pt x="79" y="38"/>
                </a:lnTo>
                <a:lnTo>
                  <a:pt x="79" y="46"/>
                </a:lnTo>
                <a:lnTo>
                  <a:pt x="75" y="53"/>
                </a:lnTo>
                <a:lnTo>
                  <a:pt x="71" y="59"/>
                </a:lnTo>
                <a:lnTo>
                  <a:pt x="65" y="65"/>
                </a:lnTo>
                <a:lnTo>
                  <a:pt x="57" y="71"/>
                </a:lnTo>
                <a:lnTo>
                  <a:pt x="49" y="73"/>
                </a:lnTo>
                <a:lnTo>
                  <a:pt x="39" y="75"/>
                </a:lnTo>
                <a:lnTo>
                  <a:pt x="29" y="73"/>
                </a:lnTo>
                <a:lnTo>
                  <a:pt x="19" y="69"/>
                </a:lnTo>
                <a:lnTo>
                  <a:pt x="13" y="65"/>
                </a:lnTo>
                <a:lnTo>
                  <a:pt x="7" y="61"/>
                </a:lnTo>
                <a:lnTo>
                  <a:pt x="4" y="55"/>
                </a:lnTo>
                <a:lnTo>
                  <a:pt x="0" y="46"/>
                </a:lnTo>
                <a:lnTo>
                  <a:pt x="0" y="36"/>
                </a:lnTo>
                <a:close/>
                <a:moveTo>
                  <a:pt x="4" y="38"/>
                </a:moveTo>
                <a:lnTo>
                  <a:pt x="6" y="44"/>
                </a:lnTo>
                <a:lnTo>
                  <a:pt x="7" y="48"/>
                </a:lnTo>
                <a:lnTo>
                  <a:pt x="11" y="53"/>
                </a:lnTo>
                <a:lnTo>
                  <a:pt x="15" y="57"/>
                </a:lnTo>
                <a:lnTo>
                  <a:pt x="23" y="59"/>
                </a:lnTo>
                <a:lnTo>
                  <a:pt x="33" y="59"/>
                </a:lnTo>
                <a:lnTo>
                  <a:pt x="43" y="59"/>
                </a:lnTo>
                <a:lnTo>
                  <a:pt x="53" y="57"/>
                </a:lnTo>
                <a:lnTo>
                  <a:pt x="61" y="53"/>
                </a:lnTo>
                <a:lnTo>
                  <a:pt x="69" y="46"/>
                </a:lnTo>
                <a:lnTo>
                  <a:pt x="73" y="40"/>
                </a:lnTo>
                <a:lnTo>
                  <a:pt x="73" y="34"/>
                </a:lnTo>
                <a:lnTo>
                  <a:pt x="73" y="28"/>
                </a:lnTo>
                <a:lnTo>
                  <a:pt x="71" y="24"/>
                </a:lnTo>
                <a:lnTo>
                  <a:pt x="67" y="20"/>
                </a:lnTo>
                <a:lnTo>
                  <a:pt x="61" y="16"/>
                </a:lnTo>
                <a:lnTo>
                  <a:pt x="53" y="14"/>
                </a:lnTo>
                <a:lnTo>
                  <a:pt x="45" y="14"/>
                </a:lnTo>
                <a:lnTo>
                  <a:pt x="25" y="16"/>
                </a:lnTo>
                <a:lnTo>
                  <a:pt x="11" y="22"/>
                </a:lnTo>
                <a:lnTo>
                  <a:pt x="7" y="28"/>
                </a:lnTo>
                <a:lnTo>
                  <a:pt x="6" y="32"/>
                </a:lnTo>
                <a:lnTo>
                  <a:pt x="4" y="3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90" name="Freeform 74"/>
          <p:cNvSpPr>
            <a:spLocks/>
          </p:cNvSpPr>
          <p:nvPr/>
        </p:nvSpPr>
        <p:spPr bwMode="auto">
          <a:xfrm>
            <a:off x="2508250" y="3640138"/>
            <a:ext cx="125413" cy="87312"/>
          </a:xfrm>
          <a:custGeom>
            <a:avLst/>
            <a:gdLst>
              <a:gd name="T0" fmla="*/ 25 w 79"/>
              <a:gd name="T1" fmla="*/ 6 h 55"/>
              <a:gd name="T2" fmla="*/ 17 w 79"/>
              <a:gd name="T3" fmla="*/ 10 h 55"/>
              <a:gd name="T4" fmla="*/ 9 w 79"/>
              <a:gd name="T5" fmla="*/ 16 h 55"/>
              <a:gd name="T6" fmla="*/ 4 w 79"/>
              <a:gd name="T7" fmla="*/ 30 h 55"/>
              <a:gd name="T8" fmla="*/ 7 w 79"/>
              <a:gd name="T9" fmla="*/ 38 h 55"/>
              <a:gd name="T10" fmla="*/ 13 w 79"/>
              <a:gd name="T11" fmla="*/ 42 h 55"/>
              <a:gd name="T12" fmla="*/ 21 w 79"/>
              <a:gd name="T13" fmla="*/ 40 h 55"/>
              <a:gd name="T14" fmla="*/ 29 w 79"/>
              <a:gd name="T15" fmla="*/ 30 h 55"/>
              <a:gd name="T16" fmla="*/ 39 w 79"/>
              <a:gd name="T17" fmla="*/ 10 h 55"/>
              <a:gd name="T18" fmla="*/ 49 w 79"/>
              <a:gd name="T19" fmla="*/ 2 h 55"/>
              <a:gd name="T20" fmla="*/ 63 w 79"/>
              <a:gd name="T21" fmla="*/ 2 h 55"/>
              <a:gd name="T22" fmla="*/ 73 w 79"/>
              <a:gd name="T23" fmla="*/ 10 h 55"/>
              <a:gd name="T24" fmla="*/ 79 w 79"/>
              <a:gd name="T25" fmla="*/ 20 h 55"/>
              <a:gd name="T26" fmla="*/ 79 w 79"/>
              <a:gd name="T27" fmla="*/ 34 h 55"/>
              <a:gd name="T28" fmla="*/ 75 w 79"/>
              <a:gd name="T29" fmla="*/ 46 h 55"/>
              <a:gd name="T30" fmla="*/ 77 w 79"/>
              <a:gd name="T31" fmla="*/ 50 h 55"/>
              <a:gd name="T32" fmla="*/ 79 w 79"/>
              <a:gd name="T33" fmla="*/ 55 h 55"/>
              <a:gd name="T34" fmla="*/ 53 w 79"/>
              <a:gd name="T35" fmla="*/ 53 h 55"/>
              <a:gd name="T36" fmla="*/ 65 w 79"/>
              <a:gd name="T37" fmla="*/ 46 h 55"/>
              <a:gd name="T38" fmla="*/ 73 w 79"/>
              <a:gd name="T39" fmla="*/ 34 h 55"/>
              <a:gd name="T40" fmla="*/ 73 w 79"/>
              <a:gd name="T41" fmla="*/ 22 h 55"/>
              <a:gd name="T42" fmla="*/ 67 w 79"/>
              <a:gd name="T43" fmla="*/ 14 h 55"/>
              <a:gd name="T44" fmla="*/ 57 w 79"/>
              <a:gd name="T45" fmla="*/ 14 h 55"/>
              <a:gd name="T46" fmla="*/ 49 w 79"/>
              <a:gd name="T47" fmla="*/ 20 h 55"/>
              <a:gd name="T48" fmla="*/ 43 w 79"/>
              <a:gd name="T49" fmla="*/ 34 h 55"/>
              <a:gd name="T50" fmla="*/ 35 w 79"/>
              <a:gd name="T51" fmla="*/ 46 h 55"/>
              <a:gd name="T52" fmla="*/ 27 w 79"/>
              <a:gd name="T53" fmla="*/ 53 h 55"/>
              <a:gd name="T54" fmla="*/ 15 w 79"/>
              <a:gd name="T55" fmla="*/ 53 h 55"/>
              <a:gd name="T56" fmla="*/ 6 w 79"/>
              <a:gd name="T57" fmla="*/ 46 h 55"/>
              <a:gd name="T58" fmla="*/ 0 w 79"/>
              <a:gd name="T59" fmla="*/ 36 h 55"/>
              <a:gd name="T60" fmla="*/ 0 w 79"/>
              <a:gd name="T61" fmla="*/ 24 h 55"/>
              <a:gd name="T62" fmla="*/ 2 w 79"/>
              <a:gd name="T63" fmla="*/ 14 h 55"/>
              <a:gd name="T64" fmla="*/ 2 w 79"/>
              <a:gd name="T65" fmla="*/ 10 h 55"/>
              <a:gd name="T66" fmla="*/ 2 w 79"/>
              <a:gd name="T67" fmla="*/ 10 h 55"/>
              <a:gd name="T68" fmla="*/ 0 w 79"/>
              <a:gd name="T69" fmla="*/ 6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9" h="55">
                <a:moveTo>
                  <a:pt x="0" y="6"/>
                </a:moveTo>
                <a:lnTo>
                  <a:pt x="25" y="6"/>
                </a:lnTo>
                <a:lnTo>
                  <a:pt x="25" y="8"/>
                </a:lnTo>
                <a:lnTo>
                  <a:pt x="17" y="10"/>
                </a:lnTo>
                <a:lnTo>
                  <a:pt x="13" y="14"/>
                </a:lnTo>
                <a:lnTo>
                  <a:pt x="9" y="16"/>
                </a:lnTo>
                <a:lnTo>
                  <a:pt x="6" y="22"/>
                </a:lnTo>
                <a:lnTo>
                  <a:pt x="4" y="30"/>
                </a:lnTo>
                <a:lnTo>
                  <a:pt x="6" y="34"/>
                </a:lnTo>
                <a:lnTo>
                  <a:pt x="7" y="38"/>
                </a:lnTo>
                <a:lnTo>
                  <a:pt x="11" y="42"/>
                </a:lnTo>
                <a:lnTo>
                  <a:pt x="13" y="42"/>
                </a:lnTo>
                <a:lnTo>
                  <a:pt x="17" y="42"/>
                </a:lnTo>
                <a:lnTo>
                  <a:pt x="21" y="40"/>
                </a:lnTo>
                <a:lnTo>
                  <a:pt x="25" y="36"/>
                </a:lnTo>
                <a:lnTo>
                  <a:pt x="29" y="30"/>
                </a:lnTo>
                <a:lnTo>
                  <a:pt x="35" y="18"/>
                </a:lnTo>
                <a:lnTo>
                  <a:pt x="39" y="10"/>
                </a:lnTo>
                <a:lnTo>
                  <a:pt x="43" y="6"/>
                </a:lnTo>
                <a:lnTo>
                  <a:pt x="49" y="2"/>
                </a:lnTo>
                <a:lnTo>
                  <a:pt x="57" y="0"/>
                </a:lnTo>
                <a:lnTo>
                  <a:pt x="63" y="2"/>
                </a:lnTo>
                <a:lnTo>
                  <a:pt x="69" y="4"/>
                </a:lnTo>
                <a:lnTo>
                  <a:pt x="73" y="10"/>
                </a:lnTo>
                <a:lnTo>
                  <a:pt x="77" y="14"/>
                </a:lnTo>
                <a:lnTo>
                  <a:pt x="79" y="20"/>
                </a:lnTo>
                <a:lnTo>
                  <a:pt x="79" y="28"/>
                </a:lnTo>
                <a:lnTo>
                  <a:pt x="79" y="34"/>
                </a:lnTo>
                <a:lnTo>
                  <a:pt x="77" y="44"/>
                </a:lnTo>
                <a:lnTo>
                  <a:pt x="75" y="46"/>
                </a:lnTo>
                <a:lnTo>
                  <a:pt x="75" y="48"/>
                </a:lnTo>
                <a:lnTo>
                  <a:pt x="77" y="50"/>
                </a:lnTo>
                <a:lnTo>
                  <a:pt x="79" y="53"/>
                </a:lnTo>
                <a:lnTo>
                  <a:pt x="79" y="55"/>
                </a:lnTo>
                <a:lnTo>
                  <a:pt x="53" y="55"/>
                </a:lnTo>
                <a:lnTo>
                  <a:pt x="53" y="53"/>
                </a:lnTo>
                <a:lnTo>
                  <a:pt x="59" y="50"/>
                </a:lnTo>
                <a:lnTo>
                  <a:pt x="65" y="46"/>
                </a:lnTo>
                <a:lnTo>
                  <a:pt x="69" y="42"/>
                </a:lnTo>
                <a:lnTo>
                  <a:pt x="73" y="34"/>
                </a:lnTo>
                <a:lnTo>
                  <a:pt x="73" y="26"/>
                </a:lnTo>
                <a:lnTo>
                  <a:pt x="73" y="22"/>
                </a:lnTo>
                <a:lnTo>
                  <a:pt x="71" y="18"/>
                </a:lnTo>
                <a:lnTo>
                  <a:pt x="67" y="14"/>
                </a:lnTo>
                <a:lnTo>
                  <a:pt x="63" y="14"/>
                </a:lnTo>
                <a:lnTo>
                  <a:pt x="57" y="14"/>
                </a:lnTo>
                <a:lnTo>
                  <a:pt x="53" y="18"/>
                </a:lnTo>
                <a:lnTo>
                  <a:pt x="49" y="20"/>
                </a:lnTo>
                <a:lnTo>
                  <a:pt x="47" y="26"/>
                </a:lnTo>
                <a:lnTo>
                  <a:pt x="43" y="34"/>
                </a:lnTo>
                <a:lnTo>
                  <a:pt x="39" y="40"/>
                </a:lnTo>
                <a:lnTo>
                  <a:pt x="35" y="46"/>
                </a:lnTo>
                <a:lnTo>
                  <a:pt x="33" y="50"/>
                </a:lnTo>
                <a:lnTo>
                  <a:pt x="27" y="53"/>
                </a:lnTo>
                <a:lnTo>
                  <a:pt x="21" y="55"/>
                </a:lnTo>
                <a:lnTo>
                  <a:pt x="15" y="53"/>
                </a:lnTo>
                <a:lnTo>
                  <a:pt x="9" y="50"/>
                </a:lnTo>
                <a:lnTo>
                  <a:pt x="6" y="46"/>
                </a:lnTo>
                <a:lnTo>
                  <a:pt x="2" y="42"/>
                </a:lnTo>
                <a:lnTo>
                  <a:pt x="0" y="36"/>
                </a:lnTo>
                <a:lnTo>
                  <a:pt x="0" y="30"/>
                </a:lnTo>
                <a:lnTo>
                  <a:pt x="0" y="24"/>
                </a:lnTo>
                <a:lnTo>
                  <a:pt x="2" y="18"/>
                </a:lnTo>
                <a:lnTo>
                  <a:pt x="2" y="14"/>
                </a:lnTo>
                <a:lnTo>
                  <a:pt x="2" y="12"/>
                </a:lnTo>
                <a:lnTo>
                  <a:pt x="2" y="10"/>
                </a:lnTo>
                <a:lnTo>
                  <a:pt x="2" y="10"/>
                </a:lnTo>
                <a:lnTo>
                  <a:pt x="2" y="10"/>
                </a:lnTo>
                <a:lnTo>
                  <a:pt x="0" y="8"/>
                </a:lnTo>
                <a:lnTo>
                  <a:pt x="0" y="6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91" name="Freeform 75"/>
          <p:cNvSpPr>
            <a:spLocks noEditPoints="1"/>
          </p:cNvSpPr>
          <p:nvPr/>
        </p:nvSpPr>
        <p:spPr bwMode="auto">
          <a:xfrm>
            <a:off x="2441575" y="3562350"/>
            <a:ext cx="188913" cy="58738"/>
          </a:xfrm>
          <a:custGeom>
            <a:avLst/>
            <a:gdLst>
              <a:gd name="T0" fmla="*/ 0 w 119"/>
              <a:gd name="T1" fmla="*/ 20 h 37"/>
              <a:gd name="T2" fmla="*/ 0 w 119"/>
              <a:gd name="T3" fmla="*/ 16 h 37"/>
              <a:gd name="T4" fmla="*/ 2 w 119"/>
              <a:gd name="T5" fmla="*/ 12 h 37"/>
              <a:gd name="T6" fmla="*/ 6 w 119"/>
              <a:gd name="T7" fmla="*/ 10 h 37"/>
              <a:gd name="T8" fmla="*/ 10 w 119"/>
              <a:gd name="T9" fmla="*/ 10 h 37"/>
              <a:gd name="T10" fmla="*/ 14 w 119"/>
              <a:gd name="T11" fmla="*/ 10 h 37"/>
              <a:gd name="T12" fmla="*/ 16 w 119"/>
              <a:gd name="T13" fmla="*/ 12 h 37"/>
              <a:gd name="T14" fmla="*/ 20 w 119"/>
              <a:gd name="T15" fmla="*/ 16 h 37"/>
              <a:gd name="T16" fmla="*/ 20 w 119"/>
              <a:gd name="T17" fmla="*/ 20 h 37"/>
              <a:gd name="T18" fmla="*/ 20 w 119"/>
              <a:gd name="T19" fmla="*/ 22 h 37"/>
              <a:gd name="T20" fmla="*/ 16 w 119"/>
              <a:gd name="T21" fmla="*/ 26 h 37"/>
              <a:gd name="T22" fmla="*/ 14 w 119"/>
              <a:gd name="T23" fmla="*/ 28 h 37"/>
              <a:gd name="T24" fmla="*/ 10 w 119"/>
              <a:gd name="T25" fmla="*/ 30 h 37"/>
              <a:gd name="T26" fmla="*/ 6 w 119"/>
              <a:gd name="T27" fmla="*/ 28 h 37"/>
              <a:gd name="T28" fmla="*/ 2 w 119"/>
              <a:gd name="T29" fmla="*/ 26 h 37"/>
              <a:gd name="T30" fmla="*/ 0 w 119"/>
              <a:gd name="T31" fmla="*/ 24 h 37"/>
              <a:gd name="T32" fmla="*/ 0 w 119"/>
              <a:gd name="T33" fmla="*/ 20 h 37"/>
              <a:gd name="T34" fmla="*/ 42 w 119"/>
              <a:gd name="T35" fmla="*/ 12 h 37"/>
              <a:gd name="T36" fmla="*/ 101 w 119"/>
              <a:gd name="T37" fmla="*/ 12 h 37"/>
              <a:gd name="T38" fmla="*/ 109 w 119"/>
              <a:gd name="T39" fmla="*/ 10 h 37"/>
              <a:gd name="T40" fmla="*/ 113 w 119"/>
              <a:gd name="T41" fmla="*/ 10 h 37"/>
              <a:gd name="T42" fmla="*/ 115 w 119"/>
              <a:gd name="T43" fmla="*/ 8 h 37"/>
              <a:gd name="T44" fmla="*/ 117 w 119"/>
              <a:gd name="T45" fmla="*/ 8 h 37"/>
              <a:gd name="T46" fmla="*/ 117 w 119"/>
              <a:gd name="T47" fmla="*/ 4 h 37"/>
              <a:gd name="T48" fmla="*/ 117 w 119"/>
              <a:gd name="T49" fmla="*/ 0 h 37"/>
              <a:gd name="T50" fmla="*/ 119 w 119"/>
              <a:gd name="T51" fmla="*/ 0 h 37"/>
              <a:gd name="T52" fmla="*/ 119 w 119"/>
              <a:gd name="T53" fmla="*/ 37 h 37"/>
              <a:gd name="T54" fmla="*/ 117 w 119"/>
              <a:gd name="T55" fmla="*/ 37 h 37"/>
              <a:gd name="T56" fmla="*/ 117 w 119"/>
              <a:gd name="T57" fmla="*/ 33 h 37"/>
              <a:gd name="T58" fmla="*/ 117 w 119"/>
              <a:gd name="T59" fmla="*/ 30 h 37"/>
              <a:gd name="T60" fmla="*/ 115 w 119"/>
              <a:gd name="T61" fmla="*/ 28 h 37"/>
              <a:gd name="T62" fmla="*/ 113 w 119"/>
              <a:gd name="T63" fmla="*/ 26 h 37"/>
              <a:gd name="T64" fmla="*/ 109 w 119"/>
              <a:gd name="T65" fmla="*/ 26 h 37"/>
              <a:gd name="T66" fmla="*/ 101 w 119"/>
              <a:gd name="T67" fmla="*/ 26 h 37"/>
              <a:gd name="T68" fmla="*/ 73 w 119"/>
              <a:gd name="T69" fmla="*/ 26 h 37"/>
              <a:gd name="T70" fmla="*/ 65 w 119"/>
              <a:gd name="T71" fmla="*/ 26 h 37"/>
              <a:gd name="T72" fmla="*/ 59 w 119"/>
              <a:gd name="T73" fmla="*/ 26 h 37"/>
              <a:gd name="T74" fmla="*/ 55 w 119"/>
              <a:gd name="T75" fmla="*/ 26 h 37"/>
              <a:gd name="T76" fmla="*/ 53 w 119"/>
              <a:gd name="T77" fmla="*/ 26 h 37"/>
              <a:gd name="T78" fmla="*/ 51 w 119"/>
              <a:gd name="T79" fmla="*/ 28 h 37"/>
              <a:gd name="T80" fmla="*/ 51 w 119"/>
              <a:gd name="T81" fmla="*/ 28 h 37"/>
              <a:gd name="T82" fmla="*/ 49 w 119"/>
              <a:gd name="T83" fmla="*/ 30 h 37"/>
              <a:gd name="T84" fmla="*/ 51 w 119"/>
              <a:gd name="T85" fmla="*/ 33 h 37"/>
              <a:gd name="T86" fmla="*/ 51 w 119"/>
              <a:gd name="T87" fmla="*/ 37 h 37"/>
              <a:gd name="T88" fmla="*/ 49 w 119"/>
              <a:gd name="T89" fmla="*/ 37 h 37"/>
              <a:gd name="T90" fmla="*/ 42 w 119"/>
              <a:gd name="T91" fmla="*/ 14 h 37"/>
              <a:gd name="T92" fmla="*/ 42 w 119"/>
              <a:gd name="T93" fmla="*/ 12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9" h="37">
                <a:moveTo>
                  <a:pt x="0" y="20"/>
                </a:moveTo>
                <a:lnTo>
                  <a:pt x="0" y="16"/>
                </a:lnTo>
                <a:lnTo>
                  <a:pt x="2" y="12"/>
                </a:lnTo>
                <a:lnTo>
                  <a:pt x="6" y="10"/>
                </a:lnTo>
                <a:lnTo>
                  <a:pt x="10" y="10"/>
                </a:lnTo>
                <a:lnTo>
                  <a:pt x="14" y="10"/>
                </a:lnTo>
                <a:lnTo>
                  <a:pt x="16" y="12"/>
                </a:lnTo>
                <a:lnTo>
                  <a:pt x="20" y="16"/>
                </a:lnTo>
                <a:lnTo>
                  <a:pt x="20" y="20"/>
                </a:lnTo>
                <a:lnTo>
                  <a:pt x="20" y="22"/>
                </a:lnTo>
                <a:lnTo>
                  <a:pt x="16" y="26"/>
                </a:lnTo>
                <a:lnTo>
                  <a:pt x="14" y="28"/>
                </a:lnTo>
                <a:lnTo>
                  <a:pt x="10" y="30"/>
                </a:lnTo>
                <a:lnTo>
                  <a:pt x="6" y="28"/>
                </a:lnTo>
                <a:lnTo>
                  <a:pt x="2" y="26"/>
                </a:lnTo>
                <a:lnTo>
                  <a:pt x="0" y="24"/>
                </a:lnTo>
                <a:lnTo>
                  <a:pt x="0" y="20"/>
                </a:lnTo>
                <a:close/>
                <a:moveTo>
                  <a:pt x="42" y="12"/>
                </a:moveTo>
                <a:lnTo>
                  <a:pt x="101" y="12"/>
                </a:lnTo>
                <a:lnTo>
                  <a:pt x="109" y="10"/>
                </a:lnTo>
                <a:lnTo>
                  <a:pt x="113" y="10"/>
                </a:lnTo>
                <a:lnTo>
                  <a:pt x="115" y="8"/>
                </a:lnTo>
                <a:lnTo>
                  <a:pt x="117" y="8"/>
                </a:lnTo>
                <a:lnTo>
                  <a:pt x="117" y="4"/>
                </a:lnTo>
                <a:lnTo>
                  <a:pt x="117" y="0"/>
                </a:lnTo>
                <a:lnTo>
                  <a:pt x="119" y="0"/>
                </a:lnTo>
                <a:lnTo>
                  <a:pt x="119" y="37"/>
                </a:lnTo>
                <a:lnTo>
                  <a:pt x="117" y="37"/>
                </a:lnTo>
                <a:lnTo>
                  <a:pt x="117" y="33"/>
                </a:lnTo>
                <a:lnTo>
                  <a:pt x="117" y="30"/>
                </a:lnTo>
                <a:lnTo>
                  <a:pt x="115" y="28"/>
                </a:lnTo>
                <a:lnTo>
                  <a:pt x="113" y="26"/>
                </a:lnTo>
                <a:lnTo>
                  <a:pt x="109" y="26"/>
                </a:lnTo>
                <a:lnTo>
                  <a:pt x="101" y="26"/>
                </a:lnTo>
                <a:lnTo>
                  <a:pt x="73" y="26"/>
                </a:lnTo>
                <a:lnTo>
                  <a:pt x="65" y="26"/>
                </a:lnTo>
                <a:lnTo>
                  <a:pt x="59" y="26"/>
                </a:lnTo>
                <a:lnTo>
                  <a:pt x="55" y="26"/>
                </a:lnTo>
                <a:lnTo>
                  <a:pt x="53" y="26"/>
                </a:lnTo>
                <a:lnTo>
                  <a:pt x="51" y="28"/>
                </a:lnTo>
                <a:lnTo>
                  <a:pt x="51" y="28"/>
                </a:lnTo>
                <a:lnTo>
                  <a:pt x="49" y="30"/>
                </a:lnTo>
                <a:lnTo>
                  <a:pt x="51" y="33"/>
                </a:lnTo>
                <a:lnTo>
                  <a:pt x="51" y="37"/>
                </a:lnTo>
                <a:lnTo>
                  <a:pt x="49" y="37"/>
                </a:lnTo>
                <a:lnTo>
                  <a:pt x="42" y="14"/>
                </a:lnTo>
                <a:lnTo>
                  <a:pt x="42" y="1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92" name="Freeform 76"/>
          <p:cNvSpPr>
            <a:spLocks/>
          </p:cNvSpPr>
          <p:nvPr/>
        </p:nvSpPr>
        <p:spPr bwMode="auto">
          <a:xfrm>
            <a:off x="2470150" y="3475038"/>
            <a:ext cx="163513" cy="77787"/>
          </a:xfrm>
          <a:custGeom>
            <a:avLst/>
            <a:gdLst>
              <a:gd name="T0" fmla="*/ 0 w 103"/>
              <a:gd name="T1" fmla="*/ 23 h 49"/>
              <a:gd name="T2" fmla="*/ 26 w 103"/>
              <a:gd name="T3" fmla="*/ 23 h 49"/>
              <a:gd name="T4" fmla="*/ 26 w 103"/>
              <a:gd name="T5" fmla="*/ 4 h 49"/>
              <a:gd name="T6" fmla="*/ 30 w 103"/>
              <a:gd name="T7" fmla="*/ 4 h 49"/>
              <a:gd name="T8" fmla="*/ 30 w 103"/>
              <a:gd name="T9" fmla="*/ 23 h 49"/>
              <a:gd name="T10" fmla="*/ 79 w 103"/>
              <a:gd name="T11" fmla="*/ 23 h 49"/>
              <a:gd name="T12" fmla="*/ 87 w 103"/>
              <a:gd name="T13" fmla="*/ 23 h 49"/>
              <a:gd name="T14" fmla="*/ 89 w 103"/>
              <a:gd name="T15" fmla="*/ 21 h 49"/>
              <a:gd name="T16" fmla="*/ 91 w 103"/>
              <a:gd name="T17" fmla="*/ 19 h 49"/>
              <a:gd name="T18" fmla="*/ 93 w 103"/>
              <a:gd name="T19" fmla="*/ 14 h 49"/>
              <a:gd name="T20" fmla="*/ 93 w 103"/>
              <a:gd name="T21" fmla="*/ 10 h 49"/>
              <a:gd name="T22" fmla="*/ 91 w 103"/>
              <a:gd name="T23" fmla="*/ 8 h 49"/>
              <a:gd name="T24" fmla="*/ 89 w 103"/>
              <a:gd name="T25" fmla="*/ 6 h 49"/>
              <a:gd name="T26" fmla="*/ 87 w 103"/>
              <a:gd name="T27" fmla="*/ 4 h 49"/>
              <a:gd name="T28" fmla="*/ 87 w 103"/>
              <a:gd name="T29" fmla="*/ 0 h 49"/>
              <a:gd name="T30" fmla="*/ 95 w 103"/>
              <a:gd name="T31" fmla="*/ 4 h 49"/>
              <a:gd name="T32" fmla="*/ 99 w 103"/>
              <a:gd name="T33" fmla="*/ 10 h 49"/>
              <a:gd name="T34" fmla="*/ 103 w 103"/>
              <a:gd name="T35" fmla="*/ 14 h 49"/>
              <a:gd name="T36" fmla="*/ 103 w 103"/>
              <a:gd name="T37" fmla="*/ 21 h 49"/>
              <a:gd name="T38" fmla="*/ 103 w 103"/>
              <a:gd name="T39" fmla="*/ 25 h 49"/>
              <a:gd name="T40" fmla="*/ 101 w 103"/>
              <a:gd name="T41" fmla="*/ 29 h 49"/>
              <a:gd name="T42" fmla="*/ 99 w 103"/>
              <a:gd name="T43" fmla="*/ 33 h 49"/>
              <a:gd name="T44" fmla="*/ 95 w 103"/>
              <a:gd name="T45" fmla="*/ 35 h 49"/>
              <a:gd name="T46" fmla="*/ 89 w 103"/>
              <a:gd name="T47" fmla="*/ 37 h 49"/>
              <a:gd name="T48" fmla="*/ 83 w 103"/>
              <a:gd name="T49" fmla="*/ 37 h 49"/>
              <a:gd name="T50" fmla="*/ 30 w 103"/>
              <a:gd name="T51" fmla="*/ 37 h 49"/>
              <a:gd name="T52" fmla="*/ 30 w 103"/>
              <a:gd name="T53" fmla="*/ 49 h 49"/>
              <a:gd name="T54" fmla="*/ 28 w 103"/>
              <a:gd name="T55" fmla="*/ 49 h 49"/>
              <a:gd name="T56" fmla="*/ 26 w 103"/>
              <a:gd name="T57" fmla="*/ 45 h 49"/>
              <a:gd name="T58" fmla="*/ 22 w 103"/>
              <a:gd name="T59" fmla="*/ 41 h 49"/>
              <a:gd name="T60" fmla="*/ 18 w 103"/>
              <a:gd name="T61" fmla="*/ 35 h 49"/>
              <a:gd name="T62" fmla="*/ 12 w 103"/>
              <a:gd name="T63" fmla="*/ 31 h 49"/>
              <a:gd name="T64" fmla="*/ 8 w 103"/>
              <a:gd name="T65" fmla="*/ 29 h 49"/>
              <a:gd name="T66" fmla="*/ 0 w 103"/>
              <a:gd name="T67" fmla="*/ 25 h 49"/>
              <a:gd name="T68" fmla="*/ 0 w 103"/>
              <a:gd name="T69" fmla="*/ 23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3" h="49">
                <a:moveTo>
                  <a:pt x="0" y="23"/>
                </a:moveTo>
                <a:lnTo>
                  <a:pt x="26" y="23"/>
                </a:lnTo>
                <a:lnTo>
                  <a:pt x="26" y="4"/>
                </a:lnTo>
                <a:lnTo>
                  <a:pt x="30" y="4"/>
                </a:lnTo>
                <a:lnTo>
                  <a:pt x="30" y="23"/>
                </a:lnTo>
                <a:lnTo>
                  <a:pt x="79" y="23"/>
                </a:lnTo>
                <a:lnTo>
                  <a:pt x="87" y="23"/>
                </a:lnTo>
                <a:lnTo>
                  <a:pt x="89" y="21"/>
                </a:lnTo>
                <a:lnTo>
                  <a:pt x="91" y="19"/>
                </a:lnTo>
                <a:lnTo>
                  <a:pt x="93" y="14"/>
                </a:lnTo>
                <a:lnTo>
                  <a:pt x="93" y="10"/>
                </a:lnTo>
                <a:lnTo>
                  <a:pt x="91" y="8"/>
                </a:lnTo>
                <a:lnTo>
                  <a:pt x="89" y="6"/>
                </a:lnTo>
                <a:lnTo>
                  <a:pt x="87" y="4"/>
                </a:lnTo>
                <a:lnTo>
                  <a:pt x="87" y="0"/>
                </a:lnTo>
                <a:lnTo>
                  <a:pt x="95" y="4"/>
                </a:lnTo>
                <a:lnTo>
                  <a:pt x="99" y="10"/>
                </a:lnTo>
                <a:lnTo>
                  <a:pt x="103" y="14"/>
                </a:lnTo>
                <a:lnTo>
                  <a:pt x="103" y="21"/>
                </a:lnTo>
                <a:lnTo>
                  <a:pt x="103" y="25"/>
                </a:lnTo>
                <a:lnTo>
                  <a:pt x="101" y="29"/>
                </a:lnTo>
                <a:lnTo>
                  <a:pt x="99" y="33"/>
                </a:lnTo>
                <a:lnTo>
                  <a:pt x="95" y="35"/>
                </a:lnTo>
                <a:lnTo>
                  <a:pt x="89" y="37"/>
                </a:lnTo>
                <a:lnTo>
                  <a:pt x="83" y="37"/>
                </a:lnTo>
                <a:lnTo>
                  <a:pt x="30" y="37"/>
                </a:lnTo>
                <a:lnTo>
                  <a:pt x="30" y="49"/>
                </a:lnTo>
                <a:lnTo>
                  <a:pt x="28" y="49"/>
                </a:lnTo>
                <a:lnTo>
                  <a:pt x="26" y="45"/>
                </a:lnTo>
                <a:lnTo>
                  <a:pt x="22" y="41"/>
                </a:lnTo>
                <a:lnTo>
                  <a:pt x="18" y="35"/>
                </a:lnTo>
                <a:lnTo>
                  <a:pt x="12" y="31"/>
                </a:lnTo>
                <a:lnTo>
                  <a:pt x="8" y="29"/>
                </a:lnTo>
                <a:lnTo>
                  <a:pt x="0" y="25"/>
                </a:lnTo>
                <a:lnTo>
                  <a:pt x="0" y="2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93" name="Freeform 77"/>
          <p:cNvSpPr>
            <a:spLocks noEditPoints="1"/>
          </p:cNvSpPr>
          <p:nvPr/>
        </p:nvSpPr>
        <p:spPr bwMode="auto">
          <a:xfrm>
            <a:off x="2441575" y="3408363"/>
            <a:ext cx="188913" cy="57150"/>
          </a:xfrm>
          <a:custGeom>
            <a:avLst/>
            <a:gdLst>
              <a:gd name="T0" fmla="*/ 0 w 119"/>
              <a:gd name="T1" fmla="*/ 18 h 36"/>
              <a:gd name="T2" fmla="*/ 0 w 119"/>
              <a:gd name="T3" fmla="*/ 14 h 36"/>
              <a:gd name="T4" fmla="*/ 2 w 119"/>
              <a:gd name="T5" fmla="*/ 12 h 36"/>
              <a:gd name="T6" fmla="*/ 6 w 119"/>
              <a:gd name="T7" fmla="*/ 8 h 36"/>
              <a:gd name="T8" fmla="*/ 10 w 119"/>
              <a:gd name="T9" fmla="*/ 8 h 36"/>
              <a:gd name="T10" fmla="*/ 14 w 119"/>
              <a:gd name="T11" fmla="*/ 8 h 36"/>
              <a:gd name="T12" fmla="*/ 16 w 119"/>
              <a:gd name="T13" fmla="*/ 12 h 36"/>
              <a:gd name="T14" fmla="*/ 20 w 119"/>
              <a:gd name="T15" fmla="*/ 14 h 36"/>
              <a:gd name="T16" fmla="*/ 20 w 119"/>
              <a:gd name="T17" fmla="*/ 18 h 36"/>
              <a:gd name="T18" fmla="*/ 20 w 119"/>
              <a:gd name="T19" fmla="*/ 22 h 36"/>
              <a:gd name="T20" fmla="*/ 16 w 119"/>
              <a:gd name="T21" fmla="*/ 24 h 36"/>
              <a:gd name="T22" fmla="*/ 14 w 119"/>
              <a:gd name="T23" fmla="*/ 28 h 36"/>
              <a:gd name="T24" fmla="*/ 10 w 119"/>
              <a:gd name="T25" fmla="*/ 28 h 36"/>
              <a:gd name="T26" fmla="*/ 6 w 119"/>
              <a:gd name="T27" fmla="*/ 28 h 36"/>
              <a:gd name="T28" fmla="*/ 2 w 119"/>
              <a:gd name="T29" fmla="*/ 26 h 36"/>
              <a:gd name="T30" fmla="*/ 0 w 119"/>
              <a:gd name="T31" fmla="*/ 22 h 36"/>
              <a:gd name="T32" fmla="*/ 0 w 119"/>
              <a:gd name="T33" fmla="*/ 18 h 36"/>
              <a:gd name="T34" fmla="*/ 42 w 119"/>
              <a:gd name="T35" fmla="*/ 10 h 36"/>
              <a:gd name="T36" fmla="*/ 101 w 119"/>
              <a:gd name="T37" fmla="*/ 10 h 36"/>
              <a:gd name="T38" fmla="*/ 109 w 119"/>
              <a:gd name="T39" fmla="*/ 10 h 36"/>
              <a:gd name="T40" fmla="*/ 113 w 119"/>
              <a:gd name="T41" fmla="*/ 8 h 36"/>
              <a:gd name="T42" fmla="*/ 115 w 119"/>
              <a:gd name="T43" fmla="*/ 8 h 36"/>
              <a:gd name="T44" fmla="*/ 117 w 119"/>
              <a:gd name="T45" fmla="*/ 6 h 36"/>
              <a:gd name="T46" fmla="*/ 117 w 119"/>
              <a:gd name="T47" fmla="*/ 4 h 36"/>
              <a:gd name="T48" fmla="*/ 117 w 119"/>
              <a:gd name="T49" fmla="*/ 0 h 36"/>
              <a:gd name="T50" fmla="*/ 119 w 119"/>
              <a:gd name="T51" fmla="*/ 0 h 36"/>
              <a:gd name="T52" fmla="*/ 119 w 119"/>
              <a:gd name="T53" fmla="*/ 36 h 36"/>
              <a:gd name="T54" fmla="*/ 117 w 119"/>
              <a:gd name="T55" fmla="*/ 36 h 36"/>
              <a:gd name="T56" fmla="*/ 117 w 119"/>
              <a:gd name="T57" fmla="*/ 30 h 36"/>
              <a:gd name="T58" fmla="*/ 117 w 119"/>
              <a:gd name="T59" fmla="*/ 28 h 36"/>
              <a:gd name="T60" fmla="*/ 115 w 119"/>
              <a:gd name="T61" fmla="*/ 26 h 36"/>
              <a:gd name="T62" fmla="*/ 113 w 119"/>
              <a:gd name="T63" fmla="*/ 26 h 36"/>
              <a:gd name="T64" fmla="*/ 109 w 119"/>
              <a:gd name="T65" fmla="*/ 24 h 36"/>
              <a:gd name="T66" fmla="*/ 101 w 119"/>
              <a:gd name="T67" fmla="*/ 24 h 36"/>
              <a:gd name="T68" fmla="*/ 73 w 119"/>
              <a:gd name="T69" fmla="*/ 24 h 36"/>
              <a:gd name="T70" fmla="*/ 65 w 119"/>
              <a:gd name="T71" fmla="*/ 24 h 36"/>
              <a:gd name="T72" fmla="*/ 59 w 119"/>
              <a:gd name="T73" fmla="*/ 24 h 36"/>
              <a:gd name="T74" fmla="*/ 55 w 119"/>
              <a:gd name="T75" fmla="*/ 24 h 36"/>
              <a:gd name="T76" fmla="*/ 53 w 119"/>
              <a:gd name="T77" fmla="*/ 26 h 36"/>
              <a:gd name="T78" fmla="*/ 51 w 119"/>
              <a:gd name="T79" fmla="*/ 26 h 36"/>
              <a:gd name="T80" fmla="*/ 51 w 119"/>
              <a:gd name="T81" fmla="*/ 28 h 36"/>
              <a:gd name="T82" fmla="*/ 49 w 119"/>
              <a:gd name="T83" fmla="*/ 30 h 36"/>
              <a:gd name="T84" fmla="*/ 51 w 119"/>
              <a:gd name="T85" fmla="*/ 32 h 36"/>
              <a:gd name="T86" fmla="*/ 51 w 119"/>
              <a:gd name="T87" fmla="*/ 34 h 36"/>
              <a:gd name="T88" fmla="*/ 49 w 119"/>
              <a:gd name="T89" fmla="*/ 36 h 36"/>
              <a:gd name="T90" fmla="*/ 42 w 119"/>
              <a:gd name="T91" fmla="*/ 14 h 36"/>
              <a:gd name="T92" fmla="*/ 42 w 119"/>
              <a:gd name="T93" fmla="*/ 1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9" h="36">
                <a:moveTo>
                  <a:pt x="0" y="18"/>
                </a:moveTo>
                <a:lnTo>
                  <a:pt x="0" y="14"/>
                </a:lnTo>
                <a:lnTo>
                  <a:pt x="2" y="12"/>
                </a:lnTo>
                <a:lnTo>
                  <a:pt x="6" y="8"/>
                </a:lnTo>
                <a:lnTo>
                  <a:pt x="10" y="8"/>
                </a:lnTo>
                <a:lnTo>
                  <a:pt x="14" y="8"/>
                </a:lnTo>
                <a:lnTo>
                  <a:pt x="16" y="12"/>
                </a:lnTo>
                <a:lnTo>
                  <a:pt x="20" y="14"/>
                </a:lnTo>
                <a:lnTo>
                  <a:pt x="20" y="18"/>
                </a:lnTo>
                <a:lnTo>
                  <a:pt x="20" y="22"/>
                </a:lnTo>
                <a:lnTo>
                  <a:pt x="16" y="24"/>
                </a:lnTo>
                <a:lnTo>
                  <a:pt x="14" y="28"/>
                </a:lnTo>
                <a:lnTo>
                  <a:pt x="10" y="28"/>
                </a:lnTo>
                <a:lnTo>
                  <a:pt x="6" y="28"/>
                </a:lnTo>
                <a:lnTo>
                  <a:pt x="2" y="26"/>
                </a:lnTo>
                <a:lnTo>
                  <a:pt x="0" y="22"/>
                </a:lnTo>
                <a:lnTo>
                  <a:pt x="0" y="18"/>
                </a:lnTo>
                <a:close/>
                <a:moveTo>
                  <a:pt x="42" y="10"/>
                </a:moveTo>
                <a:lnTo>
                  <a:pt x="101" y="10"/>
                </a:lnTo>
                <a:lnTo>
                  <a:pt x="109" y="10"/>
                </a:lnTo>
                <a:lnTo>
                  <a:pt x="113" y="8"/>
                </a:lnTo>
                <a:lnTo>
                  <a:pt x="115" y="8"/>
                </a:lnTo>
                <a:lnTo>
                  <a:pt x="117" y="6"/>
                </a:lnTo>
                <a:lnTo>
                  <a:pt x="117" y="4"/>
                </a:lnTo>
                <a:lnTo>
                  <a:pt x="117" y="0"/>
                </a:lnTo>
                <a:lnTo>
                  <a:pt x="119" y="0"/>
                </a:lnTo>
                <a:lnTo>
                  <a:pt x="119" y="36"/>
                </a:lnTo>
                <a:lnTo>
                  <a:pt x="117" y="36"/>
                </a:lnTo>
                <a:lnTo>
                  <a:pt x="117" y="30"/>
                </a:lnTo>
                <a:lnTo>
                  <a:pt x="117" y="28"/>
                </a:lnTo>
                <a:lnTo>
                  <a:pt x="115" y="26"/>
                </a:lnTo>
                <a:lnTo>
                  <a:pt x="113" y="26"/>
                </a:lnTo>
                <a:lnTo>
                  <a:pt x="109" y="24"/>
                </a:lnTo>
                <a:lnTo>
                  <a:pt x="101" y="24"/>
                </a:lnTo>
                <a:lnTo>
                  <a:pt x="73" y="24"/>
                </a:lnTo>
                <a:lnTo>
                  <a:pt x="65" y="24"/>
                </a:lnTo>
                <a:lnTo>
                  <a:pt x="59" y="24"/>
                </a:lnTo>
                <a:lnTo>
                  <a:pt x="55" y="24"/>
                </a:lnTo>
                <a:lnTo>
                  <a:pt x="53" y="26"/>
                </a:lnTo>
                <a:lnTo>
                  <a:pt x="51" y="26"/>
                </a:lnTo>
                <a:lnTo>
                  <a:pt x="51" y="28"/>
                </a:lnTo>
                <a:lnTo>
                  <a:pt x="49" y="30"/>
                </a:lnTo>
                <a:lnTo>
                  <a:pt x="51" y="32"/>
                </a:lnTo>
                <a:lnTo>
                  <a:pt x="51" y="34"/>
                </a:lnTo>
                <a:lnTo>
                  <a:pt x="49" y="36"/>
                </a:lnTo>
                <a:lnTo>
                  <a:pt x="42" y="14"/>
                </a:lnTo>
                <a:lnTo>
                  <a:pt x="42" y="1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94" name="Freeform 78"/>
          <p:cNvSpPr>
            <a:spLocks/>
          </p:cNvSpPr>
          <p:nvPr/>
        </p:nvSpPr>
        <p:spPr bwMode="auto">
          <a:xfrm>
            <a:off x="2511425" y="3265488"/>
            <a:ext cx="122238" cy="130175"/>
          </a:xfrm>
          <a:custGeom>
            <a:avLst/>
            <a:gdLst>
              <a:gd name="T0" fmla="*/ 0 w 77"/>
              <a:gd name="T1" fmla="*/ 82 h 82"/>
              <a:gd name="T2" fmla="*/ 0 w 77"/>
              <a:gd name="T3" fmla="*/ 45 h 82"/>
              <a:gd name="T4" fmla="*/ 0 w 77"/>
              <a:gd name="T5" fmla="*/ 45 h 82"/>
              <a:gd name="T6" fmla="*/ 0 w 77"/>
              <a:gd name="T7" fmla="*/ 47 h 82"/>
              <a:gd name="T8" fmla="*/ 2 w 77"/>
              <a:gd name="T9" fmla="*/ 51 h 82"/>
              <a:gd name="T10" fmla="*/ 2 w 77"/>
              <a:gd name="T11" fmla="*/ 53 h 82"/>
              <a:gd name="T12" fmla="*/ 4 w 77"/>
              <a:gd name="T13" fmla="*/ 53 h 82"/>
              <a:gd name="T14" fmla="*/ 5 w 77"/>
              <a:gd name="T15" fmla="*/ 53 h 82"/>
              <a:gd name="T16" fmla="*/ 9 w 77"/>
              <a:gd name="T17" fmla="*/ 53 h 82"/>
              <a:gd name="T18" fmla="*/ 13 w 77"/>
              <a:gd name="T19" fmla="*/ 53 h 82"/>
              <a:gd name="T20" fmla="*/ 55 w 77"/>
              <a:gd name="T21" fmla="*/ 35 h 82"/>
              <a:gd name="T22" fmla="*/ 11 w 77"/>
              <a:gd name="T23" fmla="*/ 17 h 82"/>
              <a:gd name="T24" fmla="*/ 7 w 77"/>
              <a:gd name="T25" fmla="*/ 17 h 82"/>
              <a:gd name="T26" fmla="*/ 5 w 77"/>
              <a:gd name="T27" fmla="*/ 15 h 82"/>
              <a:gd name="T28" fmla="*/ 4 w 77"/>
              <a:gd name="T29" fmla="*/ 17 h 82"/>
              <a:gd name="T30" fmla="*/ 4 w 77"/>
              <a:gd name="T31" fmla="*/ 17 h 82"/>
              <a:gd name="T32" fmla="*/ 2 w 77"/>
              <a:gd name="T33" fmla="*/ 17 h 82"/>
              <a:gd name="T34" fmla="*/ 2 w 77"/>
              <a:gd name="T35" fmla="*/ 19 h 82"/>
              <a:gd name="T36" fmla="*/ 2 w 77"/>
              <a:gd name="T37" fmla="*/ 21 h 82"/>
              <a:gd name="T38" fmla="*/ 0 w 77"/>
              <a:gd name="T39" fmla="*/ 25 h 82"/>
              <a:gd name="T40" fmla="*/ 0 w 77"/>
              <a:gd name="T41" fmla="*/ 25 h 82"/>
              <a:gd name="T42" fmla="*/ 0 w 77"/>
              <a:gd name="T43" fmla="*/ 0 h 82"/>
              <a:gd name="T44" fmla="*/ 0 w 77"/>
              <a:gd name="T45" fmla="*/ 0 h 82"/>
              <a:gd name="T46" fmla="*/ 2 w 77"/>
              <a:gd name="T47" fmla="*/ 4 h 82"/>
              <a:gd name="T48" fmla="*/ 4 w 77"/>
              <a:gd name="T49" fmla="*/ 7 h 82"/>
              <a:gd name="T50" fmla="*/ 5 w 77"/>
              <a:gd name="T51" fmla="*/ 9 h 82"/>
              <a:gd name="T52" fmla="*/ 11 w 77"/>
              <a:gd name="T53" fmla="*/ 11 h 82"/>
              <a:gd name="T54" fmla="*/ 77 w 77"/>
              <a:gd name="T55" fmla="*/ 37 h 82"/>
              <a:gd name="T56" fmla="*/ 77 w 77"/>
              <a:gd name="T57" fmla="*/ 43 h 82"/>
              <a:gd name="T58" fmla="*/ 11 w 77"/>
              <a:gd name="T59" fmla="*/ 69 h 82"/>
              <a:gd name="T60" fmla="*/ 7 w 77"/>
              <a:gd name="T61" fmla="*/ 71 h 82"/>
              <a:gd name="T62" fmla="*/ 5 w 77"/>
              <a:gd name="T63" fmla="*/ 71 h 82"/>
              <a:gd name="T64" fmla="*/ 4 w 77"/>
              <a:gd name="T65" fmla="*/ 73 h 82"/>
              <a:gd name="T66" fmla="*/ 2 w 77"/>
              <a:gd name="T67" fmla="*/ 78 h 82"/>
              <a:gd name="T68" fmla="*/ 2 w 77"/>
              <a:gd name="T69" fmla="*/ 80 h 82"/>
              <a:gd name="T70" fmla="*/ 0 w 77"/>
              <a:gd name="T71" fmla="*/ 82 h 82"/>
              <a:gd name="T72" fmla="*/ 0 w 77"/>
              <a:gd name="T73" fmla="*/ 8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7" h="82">
                <a:moveTo>
                  <a:pt x="0" y="82"/>
                </a:moveTo>
                <a:lnTo>
                  <a:pt x="0" y="45"/>
                </a:lnTo>
                <a:lnTo>
                  <a:pt x="0" y="45"/>
                </a:lnTo>
                <a:lnTo>
                  <a:pt x="0" y="47"/>
                </a:lnTo>
                <a:lnTo>
                  <a:pt x="2" y="51"/>
                </a:lnTo>
                <a:lnTo>
                  <a:pt x="2" y="53"/>
                </a:lnTo>
                <a:lnTo>
                  <a:pt x="4" y="53"/>
                </a:lnTo>
                <a:lnTo>
                  <a:pt x="5" y="53"/>
                </a:lnTo>
                <a:lnTo>
                  <a:pt x="9" y="53"/>
                </a:lnTo>
                <a:lnTo>
                  <a:pt x="13" y="53"/>
                </a:lnTo>
                <a:lnTo>
                  <a:pt x="55" y="35"/>
                </a:lnTo>
                <a:lnTo>
                  <a:pt x="11" y="17"/>
                </a:lnTo>
                <a:lnTo>
                  <a:pt x="7" y="17"/>
                </a:lnTo>
                <a:lnTo>
                  <a:pt x="5" y="15"/>
                </a:lnTo>
                <a:lnTo>
                  <a:pt x="4" y="17"/>
                </a:lnTo>
                <a:lnTo>
                  <a:pt x="4" y="17"/>
                </a:lnTo>
                <a:lnTo>
                  <a:pt x="2" y="17"/>
                </a:lnTo>
                <a:lnTo>
                  <a:pt x="2" y="19"/>
                </a:lnTo>
                <a:lnTo>
                  <a:pt x="2" y="21"/>
                </a:lnTo>
                <a:lnTo>
                  <a:pt x="0" y="25"/>
                </a:lnTo>
                <a:lnTo>
                  <a:pt x="0" y="25"/>
                </a:lnTo>
                <a:lnTo>
                  <a:pt x="0" y="0"/>
                </a:lnTo>
                <a:lnTo>
                  <a:pt x="0" y="0"/>
                </a:lnTo>
                <a:lnTo>
                  <a:pt x="2" y="4"/>
                </a:lnTo>
                <a:lnTo>
                  <a:pt x="4" y="7"/>
                </a:lnTo>
                <a:lnTo>
                  <a:pt x="5" y="9"/>
                </a:lnTo>
                <a:lnTo>
                  <a:pt x="11" y="11"/>
                </a:lnTo>
                <a:lnTo>
                  <a:pt x="77" y="37"/>
                </a:lnTo>
                <a:lnTo>
                  <a:pt x="77" y="43"/>
                </a:lnTo>
                <a:lnTo>
                  <a:pt x="11" y="69"/>
                </a:lnTo>
                <a:lnTo>
                  <a:pt x="7" y="71"/>
                </a:lnTo>
                <a:lnTo>
                  <a:pt x="5" y="71"/>
                </a:lnTo>
                <a:lnTo>
                  <a:pt x="4" y="73"/>
                </a:lnTo>
                <a:lnTo>
                  <a:pt x="2" y="78"/>
                </a:lnTo>
                <a:lnTo>
                  <a:pt x="2" y="80"/>
                </a:lnTo>
                <a:lnTo>
                  <a:pt x="0" y="82"/>
                </a:lnTo>
                <a:lnTo>
                  <a:pt x="0" y="8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95" name="Freeform 79"/>
          <p:cNvSpPr>
            <a:spLocks noEditPoints="1"/>
          </p:cNvSpPr>
          <p:nvPr/>
        </p:nvSpPr>
        <p:spPr bwMode="auto">
          <a:xfrm>
            <a:off x="2508250" y="3146425"/>
            <a:ext cx="125413" cy="106363"/>
          </a:xfrm>
          <a:custGeom>
            <a:avLst/>
            <a:gdLst>
              <a:gd name="T0" fmla="*/ 29 w 79"/>
              <a:gd name="T1" fmla="*/ 55 h 67"/>
              <a:gd name="T2" fmla="*/ 39 w 79"/>
              <a:gd name="T3" fmla="*/ 53 h 67"/>
              <a:gd name="T4" fmla="*/ 49 w 79"/>
              <a:gd name="T5" fmla="*/ 51 h 67"/>
              <a:gd name="T6" fmla="*/ 55 w 79"/>
              <a:gd name="T7" fmla="*/ 45 h 67"/>
              <a:gd name="T8" fmla="*/ 61 w 79"/>
              <a:gd name="T9" fmla="*/ 39 h 67"/>
              <a:gd name="T10" fmla="*/ 63 w 79"/>
              <a:gd name="T11" fmla="*/ 33 h 67"/>
              <a:gd name="T12" fmla="*/ 65 w 79"/>
              <a:gd name="T13" fmla="*/ 27 h 67"/>
              <a:gd name="T14" fmla="*/ 65 w 79"/>
              <a:gd name="T15" fmla="*/ 19 h 67"/>
              <a:gd name="T16" fmla="*/ 61 w 79"/>
              <a:gd name="T17" fmla="*/ 13 h 67"/>
              <a:gd name="T18" fmla="*/ 59 w 79"/>
              <a:gd name="T19" fmla="*/ 8 h 67"/>
              <a:gd name="T20" fmla="*/ 53 w 79"/>
              <a:gd name="T21" fmla="*/ 6 h 67"/>
              <a:gd name="T22" fmla="*/ 47 w 79"/>
              <a:gd name="T23" fmla="*/ 2 h 67"/>
              <a:gd name="T24" fmla="*/ 49 w 79"/>
              <a:gd name="T25" fmla="*/ 0 h 67"/>
              <a:gd name="T26" fmla="*/ 57 w 79"/>
              <a:gd name="T27" fmla="*/ 2 h 67"/>
              <a:gd name="T28" fmla="*/ 63 w 79"/>
              <a:gd name="T29" fmla="*/ 6 h 67"/>
              <a:gd name="T30" fmla="*/ 71 w 79"/>
              <a:gd name="T31" fmla="*/ 13 h 67"/>
              <a:gd name="T32" fmla="*/ 75 w 79"/>
              <a:gd name="T33" fmla="*/ 19 h 67"/>
              <a:gd name="T34" fmla="*/ 79 w 79"/>
              <a:gd name="T35" fmla="*/ 25 h 67"/>
              <a:gd name="T36" fmla="*/ 79 w 79"/>
              <a:gd name="T37" fmla="*/ 33 h 67"/>
              <a:gd name="T38" fmla="*/ 79 w 79"/>
              <a:gd name="T39" fmla="*/ 43 h 67"/>
              <a:gd name="T40" fmla="*/ 75 w 79"/>
              <a:gd name="T41" fmla="*/ 49 h 67"/>
              <a:gd name="T42" fmla="*/ 69 w 79"/>
              <a:gd name="T43" fmla="*/ 57 h 67"/>
              <a:gd name="T44" fmla="*/ 61 w 79"/>
              <a:gd name="T45" fmla="*/ 63 h 67"/>
              <a:gd name="T46" fmla="*/ 51 w 79"/>
              <a:gd name="T47" fmla="*/ 65 h 67"/>
              <a:gd name="T48" fmla="*/ 39 w 79"/>
              <a:gd name="T49" fmla="*/ 67 h 67"/>
              <a:gd name="T50" fmla="*/ 31 w 79"/>
              <a:gd name="T51" fmla="*/ 67 h 67"/>
              <a:gd name="T52" fmla="*/ 23 w 79"/>
              <a:gd name="T53" fmla="*/ 65 h 67"/>
              <a:gd name="T54" fmla="*/ 15 w 79"/>
              <a:gd name="T55" fmla="*/ 61 h 67"/>
              <a:gd name="T56" fmla="*/ 9 w 79"/>
              <a:gd name="T57" fmla="*/ 57 h 67"/>
              <a:gd name="T58" fmla="*/ 4 w 79"/>
              <a:gd name="T59" fmla="*/ 49 h 67"/>
              <a:gd name="T60" fmla="*/ 0 w 79"/>
              <a:gd name="T61" fmla="*/ 41 h 67"/>
              <a:gd name="T62" fmla="*/ 0 w 79"/>
              <a:gd name="T63" fmla="*/ 31 h 67"/>
              <a:gd name="T64" fmla="*/ 0 w 79"/>
              <a:gd name="T65" fmla="*/ 23 h 67"/>
              <a:gd name="T66" fmla="*/ 4 w 79"/>
              <a:gd name="T67" fmla="*/ 17 h 67"/>
              <a:gd name="T68" fmla="*/ 7 w 79"/>
              <a:gd name="T69" fmla="*/ 11 h 67"/>
              <a:gd name="T70" fmla="*/ 13 w 79"/>
              <a:gd name="T71" fmla="*/ 4 h 67"/>
              <a:gd name="T72" fmla="*/ 21 w 79"/>
              <a:gd name="T73" fmla="*/ 2 h 67"/>
              <a:gd name="T74" fmla="*/ 29 w 79"/>
              <a:gd name="T75" fmla="*/ 0 h 67"/>
              <a:gd name="T76" fmla="*/ 29 w 79"/>
              <a:gd name="T77" fmla="*/ 55 h 67"/>
              <a:gd name="T78" fmla="*/ 23 w 79"/>
              <a:gd name="T79" fmla="*/ 55 h 67"/>
              <a:gd name="T80" fmla="*/ 23 w 79"/>
              <a:gd name="T81" fmla="*/ 19 h 67"/>
              <a:gd name="T82" fmla="*/ 17 w 79"/>
              <a:gd name="T83" fmla="*/ 21 h 67"/>
              <a:gd name="T84" fmla="*/ 13 w 79"/>
              <a:gd name="T85" fmla="*/ 21 h 67"/>
              <a:gd name="T86" fmla="*/ 9 w 79"/>
              <a:gd name="T87" fmla="*/ 25 h 67"/>
              <a:gd name="T88" fmla="*/ 7 w 79"/>
              <a:gd name="T89" fmla="*/ 27 h 67"/>
              <a:gd name="T90" fmla="*/ 6 w 79"/>
              <a:gd name="T91" fmla="*/ 31 h 67"/>
              <a:gd name="T92" fmla="*/ 4 w 79"/>
              <a:gd name="T93" fmla="*/ 35 h 67"/>
              <a:gd name="T94" fmla="*/ 6 w 79"/>
              <a:gd name="T95" fmla="*/ 43 h 67"/>
              <a:gd name="T96" fmla="*/ 9 w 79"/>
              <a:gd name="T97" fmla="*/ 47 h 67"/>
              <a:gd name="T98" fmla="*/ 13 w 79"/>
              <a:gd name="T99" fmla="*/ 51 h 67"/>
              <a:gd name="T100" fmla="*/ 17 w 79"/>
              <a:gd name="T101" fmla="*/ 53 h 67"/>
              <a:gd name="T102" fmla="*/ 23 w 79"/>
              <a:gd name="T103" fmla="*/ 55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9" h="67">
                <a:moveTo>
                  <a:pt x="29" y="55"/>
                </a:moveTo>
                <a:lnTo>
                  <a:pt x="39" y="53"/>
                </a:lnTo>
                <a:lnTo>
                  <a:pt x="49" y="51"/>
                </a:lnTo>
                <a:lnTo>
                  <a:pt x="55" y="45"/>
                </a:lnTo>
                <a:lnTo>
                  <a:pt x="61" y="39"/>
                </a:lnTo>
                <a:lnTo>
                  <a:pt x="63" y="33"/>
                </a:lnTo>
                <a:lnTo>
                  <a:pt x="65" y="27"/>
                </a:lnTo>
                <a:lnTo>
                  <a:pt x="65" y="19"/>
                </a:lnTo>
                <a:lnTo>
                  <a:pt x="61" y="13"/>
                </a:lnTo>
                <a:lnTo>
                  <a:pt x="59" y="8"/>
                </a:lnTo>
                <a:lnTo>
                  <a:pt x="53" y="6"/>
                </a:lnTo>
                <a:lnTo>
                  <a:pt x="47" y="2"/>
                </a:lnTo>
                <a:lnTo>
                  <a:pt x="49" y="0"/>
                </a:lnTo>
                <a:lnTo>
                  <a:pt x="57" y="2"/>
                </a:lnTo>
                <a:lnTo>
                  <a:pt x="63" y="6"/>
                </a:lnTo>
                <a:lnTo>
                  <a:pt x="71" y="13"/>
                </a:lnTo>
                <a:lnTo>
                  <a:pt x="75" y="19"/>
                </a:lnTo>
                <a:lnTo>
                  <a:pt x="79" y="25"/>
                </a:lnTo>
                <a:lnTo>
                  <a:pt x="79" y="33"/>
                </a:lnTo>
                <a:lnTo>
                  <a:pt x="79" y="43"/>
                </a:lnTo>
                <a:lnTo>
                  <a:pt x="75" y="49"/>
                </a:lnTo>
                <a:lnTo>
                  <a:pt x="69" y="57"/>
                </a:lnTo>
                <a:lnTo>
                  <a:pt x="61" y="63"/>
                </a:lnTo>
                <a:lnTo>
                  <a:pt x="51" y="65"/>
                </a:lnTo>
                <a:lnTo>
                  <a:pt x="39" y="67"/>
                </a:lnTo>
                <a:lnTo>
                  <a:pt x="31" y="67"/>
                </a:lnTo>
                <a:lnTo>
                  <a:pt x="23" y="65"/>
                </a:lnTo>
                <a:lnTo>
                  <a:pt x="15" y="61"/>
                </a:lnTo>
                <a:lnTo>
                  <a:pt x="9" y="57"/>
                </a:lnTo>
                <a:lnTo>
                  <a:pt x="4" y="49"/>
                </a:lnTo>
                <a:lnTo>
                  <a:pt x="0" y="41"/>
                </a:lnTo>
                <a:lnTo>
                  <a:pt x="0" y="31"/>
                </a:lnTo>
                <a:lnTo>
                  <a:pt x="0" y="23"/>
                </a:lnTo>
                <a:lnTo>
                  <a:pt x="4" y="17"/>
                </a:lnTo>
                <a:lnTo>
                  <a:pt x="7" y="11"/>
                </a:lnTo>
                <a:lnTo>
                  <a:pt x="13" y="4"/>
                </a:lnTo>
                <a:lnTo>
                  <a:pt x="21" y="2"/>
                </a:lnTo>
                <a:lnTo>
                  <a:pt x="29" y="0"/>
                </a:lnTo>
                <a:lnTo>
                  <a:pt x="29" y="55"/>
                </a:lnTo>
                <a:close/>
                <a:moveTo>
                  <a:pt x="23" y="55"/>
                </a:moveTo>
                <a:lnTo>
                  <a:pt x="23" y="19"/>
                </a:lnTo>
                <a:lnTo>
                  <a:pt x="17" y="21"/>
                </a:lnTo>
                <a:lnTo>
                  <a:pt x="13" y="21"/>
                </a:lnTo>
                <a:lnTo>
                  <a:pt x="9" y="25"/>
                </a:lnTo>
                <a:lnTo>
                  <a:pt x="7" y="27"/>
                </a:lnTo>
                <a:lnTo>
                  <a:pt x="6" y="31"/>
                </a:lnTo>
                <a:lnTo>
                  <a:pt x="4" y="35"/>
                </a:lnTo>
                <a:lnTo>
                  <a:pt x="6" y="43"/>
                </a:lnTo>
                <a:lnTo>
                  <a:pt x="9" y="47"/>
                </a:lnTo>
                <a:lnTo>
                  <a:pt x="13" y="51"/>
                </a:lnTo>
                <a:lnTo>
                  <a:pt x="17" y="53"/>
                </a:lnTo>
                <a:lnTo>
                  <a:pt x="23" y="55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96" name="Freeform 80"/>
          <p:cNvSpPr>
            <a:spLocks noEditPoints="1"/>
          </p:cNvSpPr>
          <p:nvPr/>
        </p:nvSpPr>
        <p:spPr bwMode="auto">
          <a:xfrm>
            <a:off x="2451100" y="2876550"/>
            <a:ext cx="179388" cy="187325"/>
          </a:xfrm>
          <a:custGeom>
            <a:avLst/>
            <a:gdLst>
              <a:gd name="T0" fmla="*/ 113 w 113"/>
              <a:gd name="T1" fmla="*/ 32 h 118"/>
              <a:gd name="T2" fmla="*/ 59 w 113"/>
              <a:gd name="T3" fmla="*/ 77 h 118"/>
              <a:gd name="T4" fmla="*/ 59 w 113"/>
              <a:gd name="T5" fmla="*/ 81 h 118"/>
              <a:gd name="T6" fmla="*/ 59 w 113"/>
              <a:gd name="T7" fmla="*/ 83 h 118"/>
              <a:gd name="T8" fmla="*/ 93 w 113"/>
              <a:gd name="T9" fmla="*/ 85 h 118"/>
              <a:gd name="T10" fmla="*/ 105 w 113"/>
              <a:gd name="T11" fmla="*/ 85 h 118"/>
              <a:gd name="T12" fmla="*/ 111 w 113"/>
              <a:gd name="T13" fmla="*/ 79 h 118"/>
              <a:gd name="T14" fmla="*/ 111 w 113"/>
              <a:gd name="T15" fmla="*/ 69 h 118"/>
              <a:gd name="T16" fmla="*/ 113 w 113"/>
              <a:gd name="T17" fmla="*/ 118 h 118"/>
              <a:gd name="T18" fmla="*/ 111 w 113"/>
              <a:gd name="T19" fmla="*/ 114 h 118"/>
              <a:gd name="T20" fmla="*/ 109 w 113"/>
              <a:gd name="T21" fmla="*/ 105 h 118"/>
              <a:gd name="T22" fmla="*/ 105 w 113"/>
              <a:gd name="T23" fmla="*/ 103 h 118"/>
              <a:gd name="T24" fmla="*/ 93 w 113"/>
              <a:gd name="T25" fmla="*/ 101 h 118"/>
              <a:gd name="T26" fmla="*/ 12 w 113"/>
              <a:gd name="T27" fmla="*/ 101 h 118"/>
              <a:gd name="T28" fmla="*/ 6 w 113"/>
              <a:gd name="T29" fmla="*/ 103 h 118"/>
              <a:gd name="T30" fmla="*/ 2 w 113"/>
              <a:gd name="T31" fmla="*/ 114 h 118"/>
              <a:gd name="T32" fmla="*/ 0 w 113"/>
              <a:gd name="T33" fmla="*/ 118 h 118"/>
              <a:gd name="T34" fmla="*/ 0 w 113"/>
              <a:gd name="T35" fmla="*/ 65 h 118"/>
              <a:gd name="T36" fmla="*/ 2 w 113"/>
              <a:gd name="T37" fmla="*/ 49 h 118"/>
              <a:gd name="T38" fmla="*/ 12 w 113"/>
              <a:gd name="T39" fmla="*/ 32 h 118"/>
              <a:gd name="T40" fmla="*/ 22 w 113"/>
              <a:gd name="T41" fmla="*/ 28 h 118"/>
              <a:gd name="T42" fmla="*/ 34 w 113"/>
              <a:gd name="T43" fmla="*/ 28 h 118"/>
              <a:gd name="T44" fmla="*/ 45 w 113"/>
              <a:gd name="T45" fmla="*/ 34 h 118"/>
              <a:gd name="T46" fmla="*/ 53 w 113"/>
              <a:gd name="T47" fmla="*/ 47 h 118"/>
              <a:gd name="T48" fmla="*/ 89 w 113"/>
              <a:gd name="T49" fmla="*/ 30 h 118"/>
              <a:gd name="T50" fmla="*/ 103 w 113"/>
              <a:gd name="T51" fmla="*/ 20 h 118"/>
              <a:gd name="T52" fmla="*/ 109 w 113"/>
              <a:gd name="T53" fmla="*/ 10 h 118"/>
              <a:gd name="T54" fmla="*/ 113 w 113"/>
              <a:gd name="T55" fmla="*/ 0 h 118"/>
              <a:gd name="T56" fmla="*/ 55 w 113"/>
              <a:gd name="T57" fmla="*/ 83 h 118"/>
              <a:gd name="T58" fmla="*/ 55 w 113"/>
              <a:gd name="T59" fmla="*/ 81 h 118"/>
              <a:gd name="T60" fmla="*/ 53 w 113"/>
              <a:gd name="T61" fmla="*/ 71 h 118"/>
              <a:gd name="T62" fmla="*/ 47 w 113"/>
              <a:gd name="T63" fmla="*/ 55 h 118"/>
              <a:gd name="T64" fmla="*/ 36 w 113"/>
              <a:gd name="T65" fmla="*/ 49 h 118"/>
              <a:gd name="T66" fmla="*/ 22 w 113"/>
              <a:gd name="T67" fmla="*/ 49 h 118"/>
              <a:gd name="T68" fmla="*/ 12 w 113"/>
              <a:gd name="T69" fmla="*/ 55 h 118"/>
              <a:gd name="T70" fmla="*/ 6 w 113"/>
              <a:gd name="T71" fmla="*/ 65 h 118"/>
              <a:gd name="T72" fmla="*/ 6 w 113"/>
              <a:gd name="T73" fmla="*/ 77 h 118"/>
              <a:gd name="T74" fmla="*/ 55 w 113"/>
              <a:gd name="T75" fmla="*/ 8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3" h="118">
                <a:moveTo>
                  <a:pt x="113" y="0"/>
                </a:moveTo>
                <a:lnTo>
                  <a:pt x="113" y="32"/>
                </a:lnTo>
                <a:lnTo>
                  <a:pt x="59" y="73"/>
                </a:lnTo>
                <a:lnTo>
                  <a:pt x="59" y="77"/>
                </a:lnTo>
                <a:lnTo>
                  <a:pt x="59" y="81"/>
                </a:lnTo>
                <a:lnTo>
                  <a:pt x="59" y="81"/>
                </a:lnTo>
                <a:lnTo>
                  <a:pt x="59" y="83"/>
                </a:lnTo>
                <a:lnTo>
                  <a:pt x="59" y="83"/>
                </a:lnTo>
                <a:lnTo>
                  <a:pt x="59" y="85"/>
                </a:lnTo>
                <a:lnTo>
                  <a:pt x="93" y="85"/>
                </a:lnTo>
                <a:lnTo>
                  <a:pt x="101" y="85"/>
                </a:lnTo>
                <a:lnTo>
                  <a:pt x="105" y="85"/>
                </a:lnTo>
                <a:lnTo>
                  <a:pt x="107" y="83"/>
                </a:lnTo>
                <a:lnTo>
                  <a:pt x="111" y="79"/>
                </a:lnTo>
                <a:lnTo>
                  <a:pt x="111" y="73"/>
                </a:lnTo>
                <a:lnTo>
                  <a:pt x="111" y="69"/>
                </a:lnTo>
                <a:lnTo>
                  <a:pt x="113" y="69"/>
                </a:lnTo>
                <a:lnTo>
                  <a:pt x="113" y="118"/>
                </a:lnTo>
                <a:lnTo>
                  <a:pt x="111" y="118"/>
                </a:lnTo>
                <a:lnTo>
                  <a:pt x="111" y="114"/>
                </a:lnTo>
                <a:lnTo>
                  <a:pt x="111" y="110"/>
                </a:lnTo>
                <a:lnTo>
                  <a:pt x="109" y="105"/>
                </a:lnTo>
                <a:lnTo>
                  <a:pt x="107" y="103"/>
                </a:lnTo>
                <a:lnTo>
                  <a:pt x="105" y="103"/>
                </a:lnTo>
                <a:lnTo>
                  <a:pt x="99" y="101"/>
                </a:lnTo>
                <a:lnTo>
                  <a:pt x="93" y="101"/>
                </a:lnTo>
                <a:lnTo>
                  <a:pt x="20" y="101"/>
                </a:lnTo>
                <a:lnTo>
                  <a:pt x="12" y="101"/>
                </a:lnTo>
                <a:lnTo>
                  <a:pt x="8" y="103"/>
                </a:lnTo>
                <a:lnTo>
                  <a:pt x="6" y="103"/>
                </a:lnTo>
                <a:lnTo>
                  <a:pt x="2" y="107"/>
                </a:lnTo>
                <a:lnTo>
                  <a:pt x="2" y="114"/>
                </a:lnTo>
                <a:lnTo>
                  <a:pt x="2" y="118"/>
                </a:lnTo>
                <a:lnTo>
                  <a:pt x="0" y="118"/>
                </a:lnTo>
                <a:lnTo>
                  <a:pt x="0" y="75"/>
                </a:lnTo>
                <a:lnTo>
                  <a:pt x="0" y="65"/>
                </a:lnTo>
                <a:lnTo>
                  <a:pt x="0" y="55"/>
                </a:lnTo>
                <a:lnTo>
                  <a:pt x="2" y="49"/>
                </a:lnTo>
                <a:lnTo>
                  <a:pt x="6" y="41"/>
                </a:lnTo>
                <a:lnTo>
                  <a:pt x="12" y="32"/>
                </a:lnTo>
                <a:lnTo>
                  <a:pt x="16" y="30"/>
                </a:lnTo>
                <a:lnTo>
                  <a:pt x="22" y="28"/>
                </a:lnTo>
                <a:lnTo>
                  <a:pt x="28" y="26"/>
                </a:lnTo>
                <a:lnTo>
                  <a:pt x="34" y="28"/>
                </a:lnTo>
                <a:lnTo>
                  <a:pt x="40" y="30"/>
                </a:lnTo>
                <a:lnTo>
                  <a:pt x="45" y="34"/>
                </a:lnTo>
                <a:lnTo>
                  <a:pt x="49" y="39"/>
                </a:lnTo>
                <a:lnTo>
                  <a:pt x="53" y="47"/>
                </a:lnTo>
                <a:lnTo>
                  <a:pt x="55" y="55"/>
                </a:lnTo>
                <a:lnTo>
                  <a:pt x="89" y="30"/>
                </a:lnTo>
                <a:lnTo>
                  <a:pt x="97" y="24"/>
                </a:lnTo>
                <a:lnTo>
                  <a:pt x="103" y="20"/>
                </a:lnTo>
                <a:lnTo>
                  <a:pt x="107" y="16"/>
                </a:lnTo>
                <a:lnTo>
                  <a:pt x="109" y="10"/>
                </a:lnTo>
                <a:lnTo>
                  <a:pt x="111" y="0"/>
                </a:lnTo>
                <a:lnTo>
                  <a:pt x="113" y="0"/>
                </a:lnTo>
                <a:close/>
                <a:moveTo>
                  <a:pt x="55" y="85"/>
                </a:moveTo>
                <a:lnTo>
                  <a:pt x="55" y="83"/>
                </a:lnTo>
                <a:lnTo>
                  <a:pt x="55" y="83"/>
                </a:lnTo>
                <a:lnTo>
                  <a:pt x="55" y="81"/>
                </a:lnTo>
                <a:lnTo>
                  <a:pt x="55" y="81"/>
                </a:lnTo>
                <a:lnTo>
                  <a:pt x="53" y="71"/>
                </a:lnTo>
                <a:lnTo>
                  <a:pt x="51" y="63"/>
                </a:lnTo>
                <a:lnTo>
                  <a:pt x="47" y="55"/>
                </a:lnTo>
                <a:lnTo>
                  <a:pt x="42" y="51"/>
                </a:lnTo>
                <a:lnTo>
                  <a:pt x="36" y="49"/>
                </a:lnTo>
                <a:lnTo>
                  <a:pt x="30" y="47"/>
                </a:lnTo>
                <a:lnTo>
                  <a:pt x="22" y="49"/>
                </a:lnTo>
                <a:lnTo>
                  <a:pt x="16" y="51"/>
                </a:lnTo>
                <a:lnTo>
                  <a:pt x="12" y="55"/>
                </a:lnTo>
                <a:lnTo>
                  <a:pt x="8" y="59"/>
                </a:lnTo>
                <a:lnTo>
                  <a:pt x="6" y="65"/>
                </a:lnTo>
                <a:lnTo>
                  <a:pt x="4" y="73"/>
                </a:lnTo>
                <a:lnTo>
                  <a:pt x="6" y="77"/>
                </a:lnTo>
                <a:lnTo>
                  <a:pt x="8" y="85"/>
                </a:lnTo>
                <a:lnTo>
                  <a:pt x="55" y="85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97" name="Freeform 81"/>
          <p:cNvSpPr>
            <a:spLocks noEditPoints="1"/>
          </p:cNvSpPr>
          <p:nvPr/>
        </p:nvSpPr>
        <p:spPr bwMode="auto">
          <a:xfrm>
            <a:off x="2508250" y="2760663"/>
            <a:ext cx="125413" cy="112712"/>
          </a:xfrm>
          <a:custGeom>
            <a:avLst/>
            <a:gdLst>
              <a:gd name="T0" fmla="*/ 71 w 79"/>
              <a:gd name="T1" fmla="*/ 34 h 71"/>
              <a:gd name="T2" fmla="*/ 77 w 79"/>
              <a:gd name="T3" fmla="*/ 43 h 71"/>
              <a:gd name="T4" fmla="*/ 79 w 79"/>
              <a:gd name="T5" fmla="*/ 53 h 71"/>
              <a:gd name="T6" fmla="*/ 77 w 79"/>
              <a:gd name="T7" fmla="*/ 61 h 71"/>
              <a:gd name="T8" fmla="*/ 69 w 79"/>
              <a:gd name="T9" fmla="*/ 69 h 71"/>
              <a:gd name="T10" fmla="*/ 59 w 79"/>
              <a:gd name="T11" fmla="*/ 71 h 71"/>
              <a:gd name="T12" fmla="*/ 49 w 79"/>
              <a:gd name="T13" fmla="*/ 69 h 71"/>
              <a:gd name="T14" fmla="*/ 39 w 79"/>
              <a:gd name="T15" fmla="*/ 57 h 71"/>
              <a:gd name="T16" fmla="*/ 31 w 79"/>
              <a:gd name="T17" fmla="*/ 38 h 71"/>
              <a:gd name="T18" fmla="*/ 25 w 79"/>
              <a:gd name="T19" fmla="*/ 26 h 71"/>
              <a:gd name="T20" fmla="*/ 11 w 79"/>
              <a:gd name="T21" fmla="*/ 28 h 71"/>
              <a:gd name="T22" fmla="*/ 6 w 79"/>
              <a:gd name="T23" fmla="*/ 34 h 71"/>
              <a:gd name="T24" fmla="*/ 6 w 79"/>
              <a:gd name="T25" fmla="*/ 47 h 71"/>
              <a:gd name="T26" fmla="*/ 9 w 79"/>
              <a:gd name="T27" fmla="*/ 53 h 71"/>
              <a:gd name="T28" fmla="*/ 19 w 79"/>
              <a:gd name="T29" fmla="*/ 53 h 71"/>
              <a:gd name="T30" fmla="*/ 25 w 79"/>
              <a:gd name="T31" fmla="*/ 55 h 71"/>
              <a:gd name="T32" fmla="*/ 27 w 79"/>
              <a:gd name="T33" fmla="*/ 61 h 71"/>
              <a:gd name="T34" fmla="*/ 25 w 79"/>
              <a:gd name="T35" fmla="*/ 65 h 71"/>
              <a:gd name="T36" fmla="*/ 19 w 79"/>
              <a:gd name="T37" fmla="*/ 67 h 71"/>
              <a:gd name="T38" fmla="*/ 9 w 79"/>
              <a:gd name="T39" fmla="*/ 65 h 71"/>
              <a:gd name="T40" fmla="*/ 2 w 79"/>
              <a:gd name="T41" fmla="*/ 55 h 71"/>
              <a:gd name="T42" fmla="*/ 0 w 79"/>
              <a:gd name="T43" fmla="*/ 38 h 71"/>
              <a:gd name="T44" fmla="*/ 2 w 79"/>
              <a:gd name="T45" fmla="*/ 22 h 71"/>
              <a:gd name="T46" fmla="*/ 9 w 79"/>
              <a:gd name="T47" fmla="*/ 14 h 71"/>
              <a:gd name="T48" fmla="*/ 19 w 79"/>
              <a:gd name="T49" fmla="*/ 12 h 71"/>
              <a:gd name="T50" fmla="*/ 51 w 79"/>
              <a:gd name="T51" fmla="*/ 12 h 71"/>
              <a:gd name="T52" fmla="*/ 61 w 79"/>
              <a:gd name="T53" fmla="*/ 12 h 71"/>
              <a:gd name="T54" fmla="*/ 67 w 79"/>
              <a:gd name="T55" fmla="*/ 12 h 71"/>
              <a:gd name="T56" fmla="*/ 69 w 79"/>
              <a:gd name="T57" fmla="*/ 10 h 71"/>
              <a:gd name="T58" fmla="*/ 69 w 79"/>
              <a:gd name="T59" fmla="*/ 8 h 71"/>
              <a:gd name="T60" fmla="*/ 67 w 79"/>
              <a:gd name="T61" fmla="*/ 4 h 71"/>
              <a:gd name="T62" fmla="*/ 67 w 79"/>
              <a:gd name="T63" fmla="*/ 0 h 71"/>
              <a:gd name="T64" fmla="*/ 77 w 79"/>
              <a:gd name="T65" fmla="*/ 12 h 71"/>
              <a:gd name="T66" fmla="*/ 79 w 79"/>
              <a:gd name="T67" fmla="*/ 22 h 71"/>
              <a:gd name="T68" fmla="*/ 73 w 79"/>
              <a:gd name="T69" fmla="*/ 26 h 71"/>
              <a:gd name="T70" fmla="*/ 61 w 79"/>
              <a:gd name="T71" fmla="*/ 26 h 71"/>
              <a:gd name="T72" fmla="*/ 35 w 79"/>
              <a:gd name="T73" fmla="*/ 34 h 71"/>
              <a:gd name="T74" fmla="*/ 39 w 79"/>
              <a:gd name="T75" fmla="*/ 45 h 71"/>
              <a:gd name="T76" fmla="*/ 47 w 79"/>
              <a:gd name="T77" fmla="*/ 53 h 71"/>
              <a:gd name="T78" fmla="*/ 55 w 79"/>
              <a:gd name="T79" fmla="*/ 57 h 71"/>
              <a:gd name="T80" fmla="*/ 65 w 79"/>
              <a:gd name="T81" fmla="*/ 53 h 71"/>
              <a:gd name="T82" fmla="*/ 69 w 79"/>
              <a:gd name="T83" fmla="*/ 45 h 71"/>
              <a:gd name="T84" fmla="*/ 65 w 79"/>
              <a:gd name="T85" fmla="*/ 34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9" h="71">
                <a:moveTo>
                  <a:pt x="65" y="26"/>
                </a:moveTo>
                <a:lnTo>
                  <a:pt x="71" y="34"/>
                </a:lnTo>
                <a:lnTo>
                  <a:pt x="75" y="38"/>
                </a:lnTo>
                <a:lnTo>
                  <a:pt x="77" y="43"/>
                </a:lnTo>
                <a:lnTo>
                  <a:pt x="79" y="47"/>
                </a:lnTo>
                <a:lnTo>
                  <a:pt x="79" y="53"/>
                </a:lnTo>
                <a:lnTo>
                  <a:pt x="79" y="57"/>
                </a:lnTo>
                <a:lnTo>
                  <a:pt x="77" y="61"/>
                </a:lnTo>
                <a:lnTo>
                  <a:pt x="73" y="65"/>
                </a:lnTo>
                <a:lnTo>
                  <a:pt x="69" y="69"/>
                </a:lnTo>
                <a:lnTo>
                  <a:pt x="65" y="71"/>
                </a:lnTo>
                <a:lnTo>
                  <a:pt x="59" y="71"/>
                </a:lnTo>
                <a:lnTo>
                  <a:pt x="55" y="71"/>
                </a:lnTo>
                <a:lnTo>
                  <a:pt x="49" y="69"/>
                </a:lnTo>
                <a:lnTo>
                  <a:pt x="45" y="63"/>
                </a:lnTo>
                <a:lnTo>
                  <a:pt x="39" y="57"/>
                </a:lnTo>
                <a:lnTo>
                  <a:pt x="35" y="49"/>
                </a:lnTo>
                <a:lnTo>
                  <a:pt x="31" y="38"/>
                </a:lnTo>
                <a:lnTo>
                  <a:pt x="27" y="26"/>
                </a:lnTo>
                <a:lnTo>
                  <a:pt x="25" y="26"/>
                </a:lnTo>
                <a:lnTo>
                  <a:pt x="17" y="28"/>
                </a:lnTo>
                <a:lnTo>
                  <a:pt x="11" y="28"/>
                </a:lnTo>
                <a:lnTo>
                  <a:pt x="9" y="30"/>
                </a:lnTo>
                <a:lnTo>
                  <a:pt x="6" y="34"/>
                </a:lnTo>
                <a:lnTo>
                  <a:pt x="4" y="41"/>
                </a:lnTo>
                <a:lnTo>
                  <a:pt x="6" y="47"/>
                </a:lnTo>
                <a:lnTo>
                  <a:pt x="7" y="49"/>
                </a:lnTo>
                <a:lnTo>
                  <a:pt x="9" y="53"/>
                </a:lnTo>
                <a:lnTo>
                  <a:pt x="13" y="53"/>
                </a:lnTo>
                <a:lnTo>
                  <a:pt x="19" y="53"/>
                </a:lnTo>
                <a:lnTo>
                  <a:pt x="23" y="53"/>
                </a:lnTo>
                <a:lnTo>
                  <a:pt x="25" y="55"/>
                </a:lnTo>
                <a:lnTo>
                  <a:pt x="27" y="57"/>
                </a:lnTo>
                <a:lnTo>
                  <a:pt x="27" y="61"/>
                </a:lnTo>
                <a:lnTo>
                  <a:pt x="27" y="63"/>
                </a:lnTo>
                <a:lnTo>
                  <a:pt x="25" y="65"/>
                </a:lnTo>
                <a:lnTo>
                  <a:pt x="23" y="67"/>
                </a:lnTo>
                <a:lnTo>
                  <a:pt x="19" y="67"/>
                </a:lnTo>
                <a:lnTo>
                  <a:pt x="13" y="67"/>
                </a:lnTo>
                <a:lnTo>
                  <a:pt x="9" y="65"/>
                </a:lnTo>
                <a:lnTo>
                  <a:pt x="6" y="59"/>
                </a:lnTo>
                <a:lnTo>
                  <a:pt x="2" y="55"/>
                </a:lnTo>
                <a:lnTo>
                  <a:pt x="0" y="47"/>
                </a:lnTo>
                <a:lnTo>
                  <a:pt x="0" y="38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9" y="14"/>
                </a:lnTo>
                <a:lnTo>
                  <a:pt x="13" y="12"/>
                </a:lnTo>
                <a:lnTo>
                  <a:pt x="19" y="12"/>
                </a:lnTo>
                <a:lnTo>
                  <a:pt x="25" y="12"/>
                </a:lnTo>
                <a:lnTo>
                  <a:pt x="51" y="12"/>
                </a:lnTo>
                <a:lnTo>
                  <a:pt x="57" y="12"/>
                </a:lnTo>
                <a:lnTo>
                  <a:pt x="61" y="12"/>
                </a:lnTo>
                <a:lnTo>
                  <a:pt x="65" y="12"/>
                </a:lnTo>
                <a:lnTo>
                  <a:pt x="67" y="12"/>
                </a:lnTo>
                <a:lnTo>
                  <a:pt x="67" y="10"/>
                </a:lnTo>
                <a:lnTo>
                  <a:pt x="69" y="10"/>
                </a:lnTo>
                <a:lnTo>
                  <a:pt x="69" y="8"/>
                </a:lnTo>
                <a:lnTo>
                  <a:pt x="69" y="8"/>
                </a:lnTo>
                <a:lnTo>
                  <a:pt x="69" y="6"/>
                </a:lnTo>
                <a:lnTo>
                  <a:pt x="67" y="4"/>
                </a:lnTo>
                <a:lnTo>
                  <a:pt x="63" y="0"/>
                </a:lnTo>
                <a:lnTo>
                  <a:pt x="67" y="0"/>
                </a:lnTo>
                <a:lnTo>
                  <a:pt x="73" y="6"/>
                </a:lnTo>
                <a:lnTo>
                  <a:pt x="77" y="12"/>
                </a:lnTo>
                <a:lnTo>
                  <a:pt x="79" y="18"/>
                </a:lnTo>
                <a:lnTo>
                  <a:pt x="79" y="22"/>
                </a:lnTo>
                <a:lnTo>
                  <a:pt x="77" y="24"/>
                </a:lnTo>
                <a:lnTo>
                  <a:pt x="73" y="26"/>
                </a:lnTo>
                <a:lnTo>
                  <a:pt x="65" y="26"/>
                </a:lnTo>
                <a:close/>
                <a:moveTo>
                  <a:pt x="61" y="26"/>
                </a:moveTo>
                <a:lnTo>
                  <a:pt x="33" y="26"/>
                </a:lnTo>
                <a:lnTo>
                  <a:pt x="35" y="34"/>
                </a:lnTo>
                <a:lnTo>
                  <a:pt x="37" y="41"/>
                </a:lnTo>
                <a:lnTo>
                  <a:pt x="39" y="45"/>
                </a:lnTo>
                <a:lnTo>
                  <a:pt x="43" y="49"/>
                </a:lnTo>
                <a:lnTo>
                  <a:pt x="47" y="53"/>
                </a:lnTo>
                <a:lnTo>
                  <a:pt x="51" y="55"/>
                </a:lnTo>
                <a:lnTo>
                  <a:pt x="55" y="57"/>
                </a:lnTo>
                <a:lnTo>
                  <a:pt x="61" y="55"/>
                </a:lnTo>
                <a:lnTo>
                  <a:pt x="65" y="53"/>
                </a:lnTo>
                <a:lnTo>
                  <a:pt x="67" y="49"/>
                </a:lnTo>
                <a:lnTo>
                  <a:pt x="69" y="45"/>
                </a:lnTo>
                <a:lnTo>
                  <a:pt x="67" y="38"/>
                </a:lnTo>
                <a:lnTo>
                  <a:pt x="65" y="34"/>
                </a:lnTo>
                <a:lnTo>
                  <a:pt x="61" y="26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98" name="Freeform 82"/>
          <p:cNvSpPr>
            <a:spLocks/>
          </p:cNvSpPr>
          <p:nvPr/>
        </p:nvSpPr>
        <p:spPr bwMode="auto">
          <a:xfrm>
            <a:off x="2470150" y="2679700"/>
            <a:ext cx="163513" cy="77788"/>
          </a:xfrm>
          <a:custGeom>
            <a:avLst/>
            <a:gdLst>
              <a:gd name="T0" fmla="*/ 0 w 103"/>
              <a:gd name="T1" fmla="*/ 21 h 49"/>
              <a:gd name="T2" fmla="*/ 26 w 103"/>
              <a:gd name="T3" fmla="*/ 21 h 49"/>
              <a:gd name="T4" fmla="*/ 26 w 103"/>
              <a:gd name="T5" fmla="*/ 2 h 49"/>
              <a:gd name="T6" fmla="*/ 30 w 103"/>
              <a:gd name="T7" fmla="*/ 2 h 49"/>
              <a:gd name="T8" fmla="*/ 30 w 103"/>
              <a:gd name="T9" fmla="*/ 21 h 49"/>
              <a:gd name="T10" fmla="*/ 79 w 103"/>
              <a:gd name="T11" fmla="*/ 21 h 49"/>
              <a:gd name="T12" fmla="*/ 87 w 103"/>
              <a:gd name="T13" fmla="*/ 21 h 49"/>
              <a:gd name="T14" fmla="*/ 89 w 103"/>
              <a:gd name="T15" fmla="*/ 18 h 49"/>
              <a:gd name="T16" fmla="*/ 91 w 103"/>
              <a:gd name="T17" fmla="*/ 16 h 49"/>
              <a:gd name="T18" fmla="*/ 93 w 103"/>
              <a:gd name="T19" fmla="*/ 12 h 49"/>
              <a:gd name="T20" fmla="*/ 93 w 103"/>
              <a:gd name="T21" fmla="*/ 10 h 49"/>
              <a:gd name="T22" fmla="*/ 91 w 103"/>
              <a:gd name="T23" fmla="*/ 8 h 49"/>
              <a:gd name="T24" fmla="*/ 89 w 103"/>
              <a:gd name="T25" fmla="*/ 4 h 49"/>
              <a:gd name="T26" fmla="*/ 87 w 103"/>
              <a:gd name="T27" fmla="*/ 2 h 49"/>
              <a:gd name="T28" fmla="*/ 87 w 103"/>
              <a:gd name="T29" fmla="*/ 0 h 49"/>
              <a:gd name="T30" fmla="*/ 95 w 103"/>
              <a:gd name="T31" fmla="*/ 4 h 49"/>
              <a:gd name="T32" fmla="*/ 99 w 103"/>
              <a:gd name="T33" fmla="*/ 8 h 49"/>
              <a:gd name="T34" fmla="*/ 103 w 103"/>
              <a:gd name="T35" fmla="*/ 14 h 49"/>
              <a:gd name="T36" fmla="*/ 103 w 103"/>
              <a:gd name="T37" fmla="*/ 21 h 49"/>
              <a:gd name="T38" fmla="*/ 103 w 103"/>
              <a:gd name="T39" fmla="*/ 25 h 49"/>
              <a:gd name="T40" fmla="*/ 101 w 103"/>
              <a:gd name="T41" fmla="*/ 29 h 49"/>
              <a:gd name="T42" fmla="*/ 99 w 103"/>
              <a:gd name="T43" fmla="*/ 33 h 49"/>
              <a:gd name="T44" fmla="*/ 95 w 103"/>
              <a:gd name="T45" fmla="*/ 35 h 49"/>
              <a:gd name="T46" fmla="*/ 89 w 103"/>
              <a:gd name="T47" fmla="*/ 35 h 49"/>
              <a:gd name="T48" fmla="*/ 83 w 103"/>
              <a:gd name="T49" fmla="*/ 37 h 49"/>
              <a:gd name="T50" fmla="*/ 30 w 103"/>
              <a:gd name="T51" fmla="*/ 37 h 49"/>
              <a:gd name="T52" fmla="*/ 30 w 103"/>
              <a:gd name="T53" fmla="*/ 49 h 49"/>
              <a:gd name="T54" fmla="*/ 28 w 103"/>
              <a:gd name="T55" fmla="*/ 49 h 49"/>
              <a:gd name="T56" fmla="*/ 26 w 103"/>
              <a:gd name="T57" fmla="*/ 45 h 49"/>
              <a:gd name="T58" fmla="*/ 22 w 103"/>
              <a:gd name="T59" fmla="*/ 39 h 49"/>
              <a:gd name="T60" fmla="*/ 18 w 103"/>
              <a:gd name="T61" fmla="*/ 35 h 49"/>
              <a:gd name="T62" fmla="*/ 12 w 103"/>
              <a:gd name="T63" fmla="*/ 29 h 49"/>
              <a:gd name="T64" fmla="*/ 8 w 103"/>
              <a:gd name="T65" fmla="*/ 27 h 49"/>
              <a:gd name="T66" fmla="*/ 0 w 103"/>
              <a:gd name="T67" fmla="*/ 23 h 49"/>
              <a:gd name="T68" fmla="*/ 0 w 103"/>
              <a:gd name="T69" fmla="*/ 21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3" h="49">
                <a:moveTo>
                  <a:pt x="0" y="21"/>
                </a:moveTo>
                <a:lnTo>
                  <a:pt x="26" y="21"/>
                </a:lnTo>
                <a:lnTo>
                  <a:pt x="26" y="2"/>
                </a:lnTo>
                <a:lnTo>
                  <a:pt x="30" y="2"/>
                </a:lnTo>
                <a:lnTo>
                  <a:pt x="30" y="21"/>
                </a:lnTo>
                <a:lnTo>
                  <a:pt x="79" y="21"/>
                </a:lnTo>
                <a:lnTo>
                  <a:pt x="87" y="21"/>
                </a:lnTo>
                <a:lnTo>
                  <a:pt x="89" y="18"/>
                </a:lnTo>
                <a:lnTo>
                  <a:pt x="91" y="16"/>
                </a:lnTo>
                <a:lnTo>
                  <a:pt x="93" y="12"/>
                </a:lnTo>
                <a:lnTo>
                  <a:pt x="93" y="10"/>
                </a:lnTo>
                <a:lnTo>
                  <a:pt x="91" y="8"/>
                </a:lnTo>
                <a:lnTo>
                  <a:pt x="89" y="4"/>
                </a:lnTo>
                <a:lnTo>
                  <a:pt x="87" y="2"/>
                </a:lnTo>
                <a:lnTo>
                  <a:pt x="87" y="0"/>
                </a:lnTo>
                <a:lnTo>
                  <a:pt x="95" y="4"/>
                </a:lnTo>
                <a:lnTo>
                  <a:pt x="99" y="8"/>
                </a:lnTo>
                <a:lnTo>
                  <a:pt x="103" y="14"/>
                </a:lnTo>
                <a:lnTo>
                  <a:pt x="103" y="21"/>
                </a:lnTo>
                <a:lnTo>
                  <a:pt x="103" y="25"/>
                </a:lnTo>
                <a:lnTo>
                  <a:pt x="101" y="29"/>
                </a:lnTo>
                <a:lnTo>
                  <a:pt x="99" y="33"/>
                </a:lnTo>
                <a:lnTo>
                  <a:pt x="95" y="35"/>
                </a:lnTo>
                <a:lnTo>
                  <a:pt x="89" y="35"/>
                </a:lnTo>
                <a:lnTo>
                  <a:pt x="83" y="37"/>
                </a:lnTo>
                <a:lnTo>
                  <a:pt x="30" y="37"/>
                </a:lnTo>
                <a:lnTo>
                  <a:pt x="30" y="49"/>
                </a:lnTo>
                <a:lnTo>
                  <a:pt x="28" y="49"/>
                </a:lnTo>
                <a:lnTo>
                  <a:pt x="26" y="45"/>
                </a:lnTo>
                <a:lnTo>
                  <a:pt x="22" y="39"/>
                </a:lnTo>
                <a:lnTo>
                  <a:pt x="18" y="35"/>
                </a:lnTo>
                <a:lnTo>
                  <a:pt x="12" y="29"/>
                </a:lnTo>
                <a:lnTo>
                  <a:pt x="8" y="27"/>
                </a:lnTo>
                <a:lnTo>
                  <a:pt x="0" y="23"/>
                </a:lnTo>
                <a:lnTo>
                  <a:pt x="0" y="21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99" name="Freeform 83"/>
          <p:cNvSpPr>
            <a:spLocks noEditPoints="1"/>
          </p:cNvSpPr>
          <p:nvPr/>
        </p:nvSpPr>
        <p:spPr bwMode="auto">
          <a:xfrm>
            <a:off x="2508250" y="2566988"/>
            <a:ext cx="125413" cy="103187"/>
          </a:xfrm>
          <a:custGeom>
            <a:avLst/>
            <a:gdLst>
              <a:gd name="T0" fmla="*/ 29 w 79"/>
              <a:gd name="T1" fmla="*/ 53 h 65"/>
              <a:gd name="T2" fmla="*/ 39 w 79"/>
              <a:gd name="T3" fmla="*/ 51 h 65"/>
              <a:gd name="T4" fmla="*/ 49 w 79"/>
              <a:gd name="T5" fmla="*/ 49 h 65"/>
              <a:gd name="T6" fmla="*/ 55 w 79"/>
              <a:gd name="T7" fmla="*/ 45 h 65"/>
              <a:gd name="T8" fmla="*/ 61 w 79"/>
              <a:gd name="T9" fmla="*/ 39 h 65"/>
              <a:gd name="T10" fmla="*/ 63 w 79"/>
              <a:gd name="T11" fmla="*/ 31 h 65"/>
              <a:gd name="T12" fmla="*/ 65 w 79"/>
              <a:gd name="T13" fmla="*/ 25 h 65"/>
              <a:gd name="T14" fmla="*/ 65 w 79"/>
              <a:gd name="T15" fmla="*/ 16 h 65"/>
              <a:gd name="T16" fmla="*/ 61 w 79"/>
              <a:gd name="T17" fmla="*/ 10 h 65"/>
              <a:gd name="T18" fmla="*/ 59 w 79"/>
              <a:gd name="T19" fmla="*/ 6 h 65"/>
              <a:gd name="T20" fmla="*/ 53 w 79"/>
              <a:gd name="T21" fmla="*/ 4 h 65"/>
              <a:gd name="T22" fmla="*/ 47 w 79"/>
              <a:gd name="T23" fmla="*/ 0 h 65"/>
              <a:gd name="T24" fmla="*/ 49 w 79"/>
              <a:gd name="T25" fmla="*/ 0 h 65"/>
              <a:gd name="T26" fmla="*/ 57 w 79"/>
              <a:gd name="T27" fmla="*/ 2 h 65"/>
              <a:gd name="T28" fmla="*/ 63 w 79"/>
              <a:gd name="T29" fmla="*/ 4 h 65"/>
              <a:gd name="T30" fmla="*/ 71 w 79"/>
              <a:gd name="T31" fmla="*/ 10 h 65"/>
              <a:gd name="T32" fmla="*/ 75 w 79"/>
              <a:gd name="T33" fmla="*/ 16 h 65"/>
              <a:gd name="T34" fmla="*/ 79 w 79"/>
              <a:gd name="T35" fmla="*/ 23 h 65"/>
              <a:gd name="T36" fmla="*/ 79 w 79"/>
              <a:gd name="T37" fmla="*/ 31 h 65"/>
              <a:gd name="T38" fmla="*/ 79 w 79"/>
              <a:gd name="T39" fmla="*/ 41 h 65"/>
              <a:gd name="T40" fmla="*/ 75 w 79"/>
              <a:gd name="T41" fmla="*/ 49 h 65"/>
              <a:gd name="T42" fmla="*/ 69 w 79"/>
              <a:gd name="T43" fmla="*/ 55 h 65"/>
              <a:gd name="T44" fmla="*/ 61 w 79"/>
              <a:gd name="T45" fmla="*/ 61 h 65"/>
              <a:gd name="T46" fmla="*/ 51 w 79"/>
              <a:gd name="T47" fmla="*/ 63 h 65"/>
              <a:gd name="T48" fmla="*/ 39 w 79"/>
              <a:gd name="T49" fmla="*/ 65 h 65"/>
              <a:gd name="T50" fmla="*/ 31 w 79"/>
              <a:gd name="T51" fmla="*/ 65 h 65"/>
              <a:gd name="T52" fmla="*/ 23 w 79"/>
              <a:gd name="T53" fmla="*/ 63 h 65"/>
              <a:gd name="T54" fmla="*/ 15 w 79"/>
              <a:gd name="T55" fmla="*/ 59 h 65"/>
              <a:gd name="T56" fmla="*/ 9 w 79"/>
              <a:gd name="T57" fmla="*/ 55 h 65"/>
              <a:gd name="T58" fmla="*/ 4 w 79"/>
              <a:gd name="T59" fmla="*/ 47 h 65"/>
              <a:gd name="T60" fmla="*/ 0 w 79"/>
              <a:gd name="T61" fmla="*/ 39 h 65"/>
              <a:gd name="T62" fmla="*/ 0 w 79"/>
              <a:gd name="T63" fmla="*/ 29 h 65"/>
              <a:gd name="T64" fmla="*/ 0 w 79"/>
              <a:gd name="T65" fmla="*/ 21 h 65"/>
              <a:gd name="T66" fmla="*/ 4 w 79"/>
              <a:gd name="T67" fmla="*/ 14 h 65"/>
              <a:gd name="T68" fmla="*/ 7 w 79"/>
              <a:gd name="T69" fmla="*/ 8 h 65"/>
              <a:gd name="T70" fmla="*/ 13 w 79"/>
              <a:gd name="T71" fmla="*/ 2 h 65"/>
              <a:gd name="T72" fmla="*/ 21 w 79"/>
              <a:gd name="T73" fmla="*/ 0 h 65"/>
              <a:gd name="T74" fmla="*/ 29 w 79"/>
              <a:gd name="T75" fmla="*/ 0 h 65"/>
              <a:gd name="T76" fmla="*/ 29 w 79"/>
              <a:gd name="T77" fmla="*/ 53 h 65"/>
              <a:gd name="T78" fmla="*/ 23 w 79"/>
              <a:gd name="T79" fmla="*/ 53 h 65"/>
              <a:gd name="T80" fmla="*/ 23 w 79"/>
              <a:gd name="T81" fmla="*/ 18 h 65"/>
              <a:gd name="T82" fmla="*/ 17 w 79"/>
              <a:gd name="T83" fmla="*/ 18 h 65"/>
              <a:gd name="T84" fmla="*/ 13 w 79"/>
              <a:gd name="T85" fmla="*/ 18 h 65"/>
              <a:gd name="T86" fmla="*/ 9 w 79"/>
              <a:gd name="T87" fmla="*/ 23 h 65"/>
              <a:gd name="T88" fmla="*/ 7 w 79"/>
              <a:gd name="T89" fmla="*/ 25 h 65"/>
              <a:gd name="T90" fmla="*/ 6 w 79"/>
              <a:gd name="T91" fmla="*/ 29 h 65"/>
              <a:gd name="T92" fmla="*/ 4 w 79"/>
              <a:gd name="T93" fmla="*/ 35 h 65"/>
              <a:gd name="T94" fmla="*/ 6 w 79"/>
              <a:gd name="T95" fmla="*/ 41 h 65"/>
              <a:gd name="T96" fmla="*/ 9 w 79"/>
              <a:gd name="T97" fmla="*/ 47 h 65"/>
              <a:gd name="T98" fmla="*/ 13 w 79"/>
              <a:gd name="T99" fmla="*/ 49 h 65"/>
              <a:gd name="T100" fmla="*/ 17 w 79"/>
              <a:gd name="T101" fmla="*/ 51 h 65"/>
              <a:gd name="T102" fmla="*/ 23 w 79"/>
              <a:gd name="T103" fmla="*/ 5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9" h="65">
                <a:moveTo>
                  <a:pt x="29" y="53"/>
                </a:moveTo>
                <a:lnTo>
                  <a:pt x="39" y="51"/>
                </a:lnTo>
                <a:lnTo>
                  <a:pt x="49" y="49"/>
                </a:lnTo>
                <a:lnTo>
                  <a:pt x="55" y="45"/>
                </a:lnTo>
                <a:lnTo>
                  <a:pt x="61" y="39"/>
                </a:lnTo>
                <a:lnTo>
                  <a:pt x="63" y="31"/>
                </a:lnTo>
                <a:lnTo>
                  <a:pt x="65" y="25"/>
                </a:lnTo>
                <a:lnTo>
                  <a:pt x="65" y="16"/>
                </a:lnTo>
                <a:lnTo>
                  <a:pt x="61" y="10"/>
                </a:lnTo>
                <a:lnTo>
                  <a:pt x="59" y="6"/>
                </a:lnTo>
                <a:lnTo>
                  <a:pt x="53" y="4"/>
                </a:lnTo>
                <a:lnTo>
                  <a:pt x="47" y="0"/>
                </a:lnTo>
                <a:lnTo>
                  <a:pt x="49" y="0"/>
                </a:lnTo>
                <a:lnTo>
                  <a:pt x="57" y="2"/>
                </a:lnTo>
                <a:lnTo>
                  <a:pt x="63" y="4"/>
                </a:lnTo>
                <a:lnTo>
                  <a:pt x="71" y="10"/>
                </a:lnTo>
                <a:lnTo>
                  <a:pt x="75" y="16"/>
                </a:lnTo>
                <a:lnTo>
                  <a:pt x="79" y="23"/>
                </a:lnTo>
                <a:lnTo>
                  <a:pt x="79" y="31"/>
                </a:lnTo>
                <a:lnTo>
                  <a:pt x="79" y="41"/>
                </a:lnTo>
                <a:lnTo>
                  <a:pt x="75" y="49"/>
                </a:lnTo>
                <a:lnTo>
                  <a:pt x="69" y="55"/>
                </a:lnTo>
                <a:lnTo>
                  <a:pt x="61" y="61"/>
                </a:lnTo>
                <a:lnTo>
                  <a:pt x="51" y="63"/>
                </a:lnTo>
                <a:lnTo>
                  <a:pt x="39" y="65"/>
                </a:lnTo>
                <a:lnTo>
                  <a:pt x="31" y="65"/>
                </a:lnTo>
                <a:lnTo>
                  <a:pt x="23" y="63"/>
                </a:lnTo>
                <a:lnTo>
                  <a:pt x="15" y="59"/>
                </a:lnTo>
                <a:lnTo>
                  <a:pt x="9" y="55"/>
                </a:lnTo>
                <a:lnTo>
                  <a:pt x="4" y="47"/>
                </a:lnTo>
                <a:lnTo>
                  <a:pt x="0" y="39"/>
                </a:lnTo>
                <a:lnTo>
                  <a:pt x="0" y="29"/>
                </a:lnTo>
                <a:lnTo>
                  <a:pt x="0" y="21"/>
                </a:lnTo>
                <a:lnTo>
                  <a:pt x="4" y="14"/>
                </a:lnTo>
                <a:lnTo>
                  <a:pt x="7" y="8"/>
                </a:lnTo>
                <a:lnTo>
                  <a:pt x="13" y="2"/>
                </a:lnTo>
                <a:lnTo>
                  <a:pt x="21" y="0"/>
                </a:lnTo>
                <a:lnTo>
                  <a:pt x="29" y="0"/>
                </a:lnTo>
                <a:lnTo>
                  <a:pt x="29" y="53"/>
                </a:lnTo>
                <a:close/>
                <a:moveTo>
                  <a:pt x="23" y="53"/>
                </a:moveTo>
                <a:lnTo>
                  <a:pt x="23" y="18"/>
                </a:lnTo>
                <a:lnTo>
                  <a:pt x="17" y="18"/>
                </a:lnTo>
                <a:lnTo>
                  <a:pt x="13" y="18"/>
                </a:lnTo>
                <a:lnTo>
                  <a:pt x="9" y="23"/>
                </a:lnTo>
                <a:lnTo>
                  <a:pt x="7" y="25"/>
                </a:lnTo>
                <a:lnTo>
                  <a:pt x="6" y="29"/>
                </a:lnTo>
                <a:lnTo>
                  <a:pt x="4" y="35"/>
                </a:lnTo>
                <a:lnTo>
                  <a:pt x="6" y="41"/>
                </a:lnTo>
                <a:lnTo>
                  <a:pt x="9" y="47"/>
                </a:lnTo>
                <a:lnTo>
                  <a:pt x="13" y="49"/>
                </a:lnTo>
                <a:lnTo>
                  <a:pt x="17" y="51"/>
                </a:lnTo>
                <a:lnTo>
                  <a:pt x="23" y="5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500" name="Text Box 84"/>
          <p:cNvSpPr txBox="1">
            <a:spLocks noChangeArrowheads="1"/>
          </p:cNvSpPr>
          <p:nvPr/>
        </p:nvSpPr>
        <p:spPr bwMode="auto">
          <a:xfrm>
            <a:off x="2879725" y="5922963"/>
            <a:ext cx="4683125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pt-BR" sz="1600" dirty="0">
                <a:solidFill>
                  <a:srgbClr val="000000"/>
                </a:solidFill>
                <a:latin typeface="Tahoma" charset="0"/>
                <a:cs typeface="+mn-cs"/>
              </a:rPr>
              <a:t> 0.0        0.2         0.4         0.6         0.8        1.0</a:t>
            </a:r>
          </a:p>
        </p:txBody>
      </p:sp>
      <p:sp>
        <p:nvSpPr>
          <p:cNvPr id="1852501" name="Text Box 85"/>
          <p:cNvSpPr txBox="1">
            <a:spLocks noChangeArrowheads="1"/>
          </p:cNvSpPr>
          <p:nvPr/>
        </p:nvSpPr>
        <p:spPr bwMode="auto">
          <a:xfrm>
            <a:off x="2511425" y="1950244"/>
            <a:ext cx="473801" cy="4003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pt-BR" sz="1600" dirty="0">
                <a:solidFill>
                  <a:srgbClr val="000000"/>
                </a:solidFill>
                <a:latin typeface="Tahoma" charset="0"/>
                <a:cs typeface="+mn-cs"/>
              </a:rPr>
              <a:t>1.0</a:t>
            </a: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r>
              <a:rPr lang="pt-BR" sz="1600" dirty="0">
                <a:solidFill>
                  <a:srgbClr val="000000"/>
                </a:solidFill>
                <a:latin typeface="Tahoma" charset="0"/>
                <a:cs typeface="+mn-cs"/>
              </a:rPr>
              <a:t>0.8</a:t>
            </a: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r>
              <a:rPr lang="pt-BR" sz="1600" dirty="0">
                <a:solidFill>
                  <a:srgbClr val="000000"/>
                </a:solidFill>
                <a:latin typeface="Tahoma" charset="0"/>
                <a:cs typeface="+mn-cs"/>
              </a:rPr>
              <a:t>0.6</a:t>
            </a: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r>
              <a:rPr lang="pt-BR" sz="1600" dirty="0">
                <a:solidFill>
                  <a:srgbClr val="000000"/>
                </a:solidFill>
                <a:latin typeface="Tahoma" charset="0"/>
                <a:cs typeface="+mn-cs"/>
              </a:rPr>
              <a:t>0.4</a:t>
            </a: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r>
              <a:rPr lang="pt-BR" sz="1600" dirty="0">
                <a:solidFill>
                  <a:srgbClr val="000000"/>
                </a:solidFill>
                <a:latin typeface="Tahoma" charset="0"/>
                <a:cs typeface="+mn-cs"/>
              </a:rPr>
              <a:t>0.2</a:t>
            </a: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r>
              <a:rPr lang="pt-BR" sz="1600" dirty="0">
                <a:solidFill>
                  <a:srgbClr val="000000"/>
                </a:solidFill>
                <a:latin typeface="Tahoma" charset="0"/>
                <a:cs typeface="+mn-cs"/>
              </a:rPr>
              <a:t>0.0</a:t>
            </a:r>
          </a:p>
        </p:txBody>
      </p:sp>
      <p:sp>
        <p:nvSpPr>
          <p:cNvPr id="1852502" name="Text Box 86"/>
          <p:cNvSpPr txBox="1">
            <a:spLocks noChangeArrowheads="1"/>
          </p:cNvSpPr>
          <p:nvPr/>
        </p:nvSpPr>
        <p:spPr bwMode="auto">
          <a:xfrm>
            <a:off x="3528219" y="6229350"/>
            <a:ext cx="361315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000">
                <a:solidFill>
                  <a:srgbClr val="000000"/>
                </a:solidFill>
                <a:latin typeface="Tahoma" charset="0"/>
                <a:cs typeface="+mn-cs"/>
              </a:rPr>
              <a:t>TFP</a:t>
            </a:r>
          </a:p>
        </p:txBody>
      </p:sp>
      <p:sp>
        <p:nvSpPr>
          <p:cNvPr id="1852503" name="Text Box 87"/>
          <p:cNvSpPr txBox="1">
            <a:spLocks noChangeArrowheads="1"/>
          </p:cNvSpPr>
          <p:nvPr/>
        </p:nvSpPr>
        <p:spPr bwMode="auto">
          <a:xfrm rot="-5385960">
            <a:off x="1008902" y="3719512"/>
            <a:ext cx="2761995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rgbClr val="000000"/>
                </a:solidFill>
                <a:latin typeface="Tahoma" charset="0"/>
                <a:cs typeface="+mn-cs"/>
              </a:rPr>
              <a:t>TVP</a:t>
            </a:r>
          </a:p>
        </p:txBody>
      </p:sp>
      <p:sp>
        <p:nvSpPr>
          <p:cNvPr id="1852504" name="Freeform 88"/>
          <p:cNvSpPr>
            <a:spLocks/>
          </p:cNvSpPr>
          <p:nvPr/>
        </p:nvSpPr>
        <p:spPr bwMode="auto">
          <a:xfrm>
            <a:off x="3124200" y="2057400"/>
            <a:ext cx="4267200" cy="3733800"/>
          </a:xfrm>
          <a:custGeom>
            <a:avLst/>
            <a:gdLst>
              <a:gd name="T0" fmla="*/ 0 w 2640"/>
              <a:gd name="T1" fmla="*/ 2352 h 2352"/>
              <a:gd name="T2" fmla="*/ 96 w 2640"/>
              <a:gd name="T3" fmla="*/ 1968 h 2352"/>
              <a:gd name="T4" fmla="*/ 288 w 2640"/>
              <a:gd name="T5" fmla="*/ 1584 h 2352"/>
              <a:gd name="T6" fmla="*/ 672 w 2640"/>
              <a:gd name="T7" fmla="*/ 1104 h 2352"/>
              <a:gd name="T8" fmla="*/ 1152 w 2640"/>
              <a:gd name="T9" fmla="*/ 720 h 2352"/>
              <a:gd name="T10" fmla="*/ 1536 w 2640"/>
              <a:gd name="T11" fmla="*/ 480 h 2352"/>
              <a:gd name="T12" fmla="*/ 2112 w 2640"/>
              <a:gd name="T13" fmla="*/ 192 h 2352"/>
              <a:gd name="T14" fmla="*/ 2640 w 2640"/>
              <a:gd name="T15" fmla="*/ 0 h 2352"/>
              <a:gd name="T16" fmla="*/ 2640 w 2640"/>
              <a:gd name="T17" fmla="*/ 2352 h 2352"/>
              <a:gd name="T18" fmla="*/ 0 w 2640"/>
              <a:gd name="T19" fmla="*/ 2352 h 2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40" h="2352">
                <a:moveTo>
                  <a:pt x="0" y="2352"/>
                </a:moveTo>
                <a:lnTo>
                  <a:pt x="96" y="1968"/>
                </a:lnTo>
                <a:lnTo>
                  <a:pt x="288" y="1584"/>
                </a:lnTo>
                <a:lnTo>
                  <a:pt x="672" y="1104"/>
                </a:lnTo>
                <a:lnTo>
                  <a:pt x="1152" y="720"/>
                </a:lnTo>
                <a:lnTo>
                  <a:pt x="1536" y="480"/>
                </a:lnTo>
                <a:lnTo>
                  <a:pt x="2112" y="192"/>
                </a:lnTo>
                <a:lnTo>
                  <a:pt x="2640" y="0"/>
                </a:lnTo>
                <a:lnTo>
                  <a:pt x="2640" y="2352"/>
                </a:lnTo>
                <a:lnTo>
                  <a:pt x="0" y="2352"/>
                </a:ln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CCCC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505" name="Text Box 89"/>
          <p:cNvSpPr txBox="1">
            <a:spLocks noChangeArrowheads="1"/>
          </p:cNvSpPr>
          <p:nvPr/>
        </p:nvSpPr>
        <p:spPr bwMode="auto">
          <a:xfrm>
            <a:off x="168651" y="1821081"/>
            <a:ext cx="1982062" cy="1815882"/>
          </a:xfrm>
          <a:prstGeom prst="rect">
            <a:avLst/>
          </a:prstGeom>
          <a:ln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 algn="l">
              <a:buFont typeface="Arial" charset="0"/>
              <a:buChar char="•"/>
              <a:defRPr/>
            </a:pPr>
            <a:r>
              <a:rPr lang="pt-BR" sz="16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8 limiares utilizados gerando 8 pontos no gráfico ROC</a:t>
            </a:r>
          </a:p>
          <a:p>
            <a:pPr marL="285750" indent="-285750" algn="l">
              <a:buFont typeface="Arial" charset="0"/>
              <a:buChar char="•"/>
              <a:defRPr/>
            </a:pPr>
            <a:r>
              <a:rPr lang="pt-BR" sz="16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Os pontos </a:t>
            </a:r>
            <a:r>
              <a:rPr lang="pt-BR" sz="160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sz="160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ão</a:t>
            </a:r>
            <a:r>
              <a:rPr lang="en-US" sz="16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pt-BR" sz="16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interpolados para gerar a curva ROC</a:t>
            </a:r>
          </a:p>
        </p:txBody>
      </p:sp>
      <p:sp>
        <p:nvSpPr>
          <p:cNvPr id="91" name="Line 47"/>
          <p:cNvSpPr>
            <a:spLocks noChangeShapeType="1"/>
          </p:cNvSpPr>
          <p:nvPr/>
        </p:nvSpPr>
        <p:spPr bwMode="auto">
          <a:xfrm>
            <a:off x="7389812" y="5791200"/>
            <a:ext cx="1588" cy="904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93" name="Line 51"/>
          <p:cNvSpPr>
            <a:spLocks noChangeShapeType="1"/>
          </p:cNvSpPr>
          <p:nvPr/>
        </p:nvSpPr>
        <p:spPr bwMode="auto">
          <a:xfrm flipH="1" flipV="1">
            <a:off x="3022599" y="5073649"/>
            <a:ext cx="104195" cy="685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94" name="Line 46"/>
          <p:cNvSpPr>
            <a:spLocks noChangeShapeType="1"/>
          </p:cNvSpPr>
          <p:nvPr/>
        </p:nvSpPr>
        <p:spPr bwMode="auto">
          <a:xfrm>
            <a:off x="3960812" y="5791200"/>
            <a:ext cx="1588" cy="904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95" name="Line 46"/>
          <p:cNvSpPr>
            <a:spLocks noChangeShapeType="1"/>
          </p:cNvSpPr>
          <p:nvPr/>
        </p:nvSpPr>
        <p:spPr bwMode="auto">
          <a:xfrm>
            <a:off x="3125006" y="5812612"/>
            <a:ext cx="1588" cy="904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96" name="Freeform 44"/>
          <p:cNvSpPr>
            <a:spLocks/>
          </p:cNvSpPr>
          <p:nvPr/>
        </p:nvSpPr>
        <p:spPr bwMode="auto">
          <a:xfrm>
            <a:off x="3562350" y="4533900"/>
            <a:ext cx="66675" cy="69850"/>
          </a:xfrm>
          <a:custGeom>
            <a:avLst/>
            <a:gdLst>
              <a:gd name="T0" fmla="*/ 42 w 42"/>
              <a:gd name="T1" fmla="*/ 22 h 44"/>
              <a:gd name="T2" fmla="*/ 42 w 42"/>
              <a:gd name="T3" fmla="*/ 28 h 44"/>
              <a:gd name="T4" fmla="*/ 38 w 42"/>
              <a:gd name="T5" fmla="*/ 34 h 44"/>
              <a:gd name="T6" fmla="*/ 34 w 42"/>
              <a:gd name="T7" fmla="*/ 40 h 44"/>
              <a:gd name="T8" fmla="*/ 28 w 42"/>
              <a:gd name="T9" fmla="*/ 42 h 44"/>
              <a:gd name="T10" fmla="*/ 22 w 42"/>
              <a:gd name="T11" fmla="*/ 44 h 44"/>
              <a:gd name="T12" fmla="*/ 14 w 42"/>
              <a:gd name="T13" fmla="*/ 42 h 44"/>
              <a:gd name="T14" fmla="*/ 8 w 42"/>
              <a:gd name="T15" fmla="*/ 40 h 44"/>
              <a:gd name="T16" fmla="*/ 4 w 42"/>
              <a:gd name="T17" fmla="*/ 34 h 44"/>
              <a:gd name="T18" fmla="*/ 0 w 42"/>
              <a:gd name="T19" fmla="*/ 28 h 44"/>
              <a:gd name="T20" fmla="*/ 0 w 42"/>
              <a:gd name="T21" fmla="*/ 22 h 44"/>
              <a:gd name="T22" fmla="*/ 0 w 42"/>
              <a:gd name="T23" fmla="*/ 14 h 44"/>
              <a:gd name="T24" fmla="*/ 4 w 42"/>
              <a:gd name="T25" fmla="*/ 8 h 44"/>
              <a:gd name="T26" fmla="*/ 8 w 42"/>
              <a:gd name="T27" fmla="*/ 4 h 44"/>
              <a:gd name="T28" fmla="*/ 14 w 42"/>
              <a:gd name="T29" fmla="*/ 2 h 44"/>
              <a:gd name="T30" fmla="*/ 22 w 42"/>
              <a:gd name="T31" fmla="*/ 0 h 44"/>
              <a:gd name="T32" fmla="*/ 28 w 42"/>
              <a:gd name="T33" fmla="*/ 2 h 44"/>
              <a:gd name="T34" fmla="*/ 34 w 42"/>
              <a:gd name="T35" fmla="*/ 4 h 44"/>
              <a:gd name="T36" fmla="*/ 38 w 42"/>
              <a:gd name="T37" fmla="*/ 8 h 44"/>
              <a:gd name="T38" fmla="*/ 42 w 42"/>
              <a:gd name="T39" fmla="*/ 14 h 44"/>
              <a:gd name="T40" fmla="*/ 42 w 42"/>
              <a:gd name="T41" fmla="*/ 2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2" h="44">
                <a:moveTo>
                  <a:pt x="42" y="22"/>
                </a:moveTo>
                <a:lnTo>
                  <a:pt x="42" y="28"/>
                </a:lnTo>
                <a:lnTo>
                  <a:pt x="38" y="34"/>
                </a:lnTo>
                <a:lnTo>
                  <a:pt x="34" y="40"/>
                </a:lnTo>
                <a:lnTo>
                  <a:pt x="28" y="42"/>
                </a:lnTo>
                <a:lnTo>
                  <a:pt x="22" y="44"/>
                </a:lnTo>
                <a:lnTo>
                  <a:pt x="14" y="42"/>
                </a:lnTo>
                <a:lnTo>
                  <a:pt x="8" y="40"/>
                </a:lnTo>
                <a:lnTo>
                  <a:pt x="4" y="34"/>
                </a:lnTo>
                <a:lnTo>
                  <a:pt x="0" y="28"/>
                </a:lnTo>
                <a:lnTo>
                  <a:pt x="0" y="22"/>
                </a:lnTo>
                <a:lnTo>
                  <a:pt x="0" y="14"/>
                </a:lnTo>
                <a:lnTo>
                  <a:pt x="4" y="8"/>
                </a:lnTo>
                <a:lnTo>
                  <a:pt x="8" y="4"/>
                </a:lnTo>
                <a:lnTo>
                  <a:pt x="14" y="2"/>
                </a:lnTo>
                <a:lnTo>
                  <a:pt x="22" y="0"/>
                </a:lnTo>
                <a:lnTo>
                  <a:pt x="28" y="2"/>
                </a:lnTo>
                <a:lnTo>
                  <a:pt x="34" y="4"/>
                </a:lnTo>
                <a:lnTo>
                  <a:pt x="38" y="8"/>
                </a:lnTo>
                <a:lnTo>
                  <a:pt x="42" y="14"/>
                </a:lnTo>
                <a:lnTo>
                  <a:pt x="42" y="22"/>
                </a:lnTo>
              </a:path>
            </a:pathLst>
          </a:custGeom>
          <a:noFill/>
          <a:ln w="63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2460" name="Freeform 44"/>
          <p:cNvSpPr>
            <a:spLocks/>
          </p:cNvSpPr>
          <p:nvPr/>
        </p:nvSpPr>
        <p:spPr bwMode="auto">
          <a:xfrm>
            <a:off x="3253678" y="5135588"/>
            <a:ext cx="66675" cy="69850"/>
          </a:xfrm>
          <a:custGeom>
            <a:avLst/>
            <a:gdLst>
              <a:gd name="T0" fmla="*/ 42 w 42"/>
              <a:gd name="T1" fmla="*/ 22 h 44"/>
              <a:gd name="T2" fmla="*/ 42 w 42"/>
              <a:gd name="T3" fmla="*/ 28 h 44"/>
              <a:gd name="T4" fmla="*/ 38 w 42"/>
              <a:gd name="T5" fmla="*/ 34 h 44"/>
              <a:gd name="T6" fmla="*/ 34 w 42"/>
              <a:gd name="T7" fmla="*/ 40 h 44"/>
              <a:gd name="T8" fmla="*/ 28 w 42"/>
              <a:gd name="T9" fmla="*/ 42 h 44"/>
              <a:gd name="T10" fmla="*/ 22 w 42"/>
              <a:gd name="T11" fmla="*/ 44 h 44"/>
              <a:gd name="T12" fmla="*/ 14 w 42"/>
              <a:gd name="T13" fmla="*/ 42 h 44"/>
              <a:gd name="T14" fmla="*/ 8 w 42"/>
              <a:gd name="T15" fmla="*/ 40 h 44"/>
              <a:gd name="T16" fmla="*/ 4 w 42"/>
              <a:gd name="T17" fmla="*/ 34 h 44"/>
              <a:gd name="T18" fmla="*/ 0 w 42"/>
              <a:gd name="T19" fmla="*/ 28 h 44"/>
              <a:gd name="T20" fmla="*/ 0 w 42"/>
              <a:gd name="T21" fmla="*/ 22 h 44"/>
              <a:gd name="T22" fmla="*/ 0 w 42"/>
              <a:gd name="T23" fmla="*/ 14 h 44"/>
              <a:gd name="T24" fmla="*/ 4 w 42"/>
              <a:gd name="T25" fmla="*/ 8 h 44"/>
              <a:gd name="T26" fmla="*/ 8 w 42"/>
              <a:gd name="T27" fmla="*/ 4 h 44"/>
              <a:gd name="T28" fmla="*/ 14 w 42"/>
              <a:gd name="T29" fmla="*/ 2 h 44"/>
              <a:gd name="T30" fmla="*/ 22 w 42"/>
              <a:gd name="T31" fmla="*/ 0 h 44"/>
              <a:gd name="T32" fmla="*/ 28 w 42"/>
              <a:gd name="T33" fmla="*/ 2 h 44"/>
              <a:gd name="T34" fmla="*/ 34 w 42"/>
              <a:gd name="T35" fmla="*/ 4 h 44"/>
              <a:gd name="T36" fmla="*/ 38 w 42"/>
              <a:gd name="T37" fmla="*/ 8 h 44"/>
              <a:gd name="T38" fmla="*/ 42 w 42"/>
              <a:gd name="T39" fmla="*/ 14 h 44"/>
              <a:gd name="T40" fmla="*/ 42 w 42"/>
              <a:gd name="T41" fmla="*/ 2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2" h="44">
                <a:moveTo>
                  <a:pt x="42" y="22"/>
                </a:moveTo>
                <a:lnTo>
                  <a:pt x="42" y="28"/>
                </a:lnTo>
                <a:lnTo>
                  <a:pt x="38" y="34"/>
                </a:lnTo>
                <a:lnTo>
                  <a:pt x="34" y="40"/>
                </a:lnTo>
                <a:lnTo>
                  <a:pt x="28" y="42"/>
                </a:lnTo>
                <a:lnTo>
                  <a:pt x="22" y="44"/>
                </a:lnTo>
                <a:lnTo>
                  <a:pt x="14" y="42"/>
                </a:lnTo>
                <a:lnTo>
                  <a:pt x="8" y="40"/>
                </a:lnTo>
                <a:lnTo>
                  <a:pt x="4" y="34"/>
                </a:lnTo>
                <a:lnTo>
                  <a:pt x="0" y="28"/>
                </a:lnTo>
                <a:lnTo>
                  <a:pt x="0" y="22"/>
                </a:lnTo>
                <a:lnTo>
                  <a:pt x="0" y="14"/>
                </a:lnTo>
                <a:lnTo>
                  <a:pt x="4" y="8"/>
                </a:lnTo>
                <a:lnTo>
                  <a:pt x="8" y="4"/>
                </a:lnTo>
                <a:lnTo>
                  <a:pt x="14" y="2"/>
                </a:lnTo>
                <a:lnTo>
                  <a:pt x="22" y="0"/>
                </a:lnTo>
                <a:lnTo>
                  <a:pt x="28" y="2"/>
                </a:lnTo>
                <a:lnTo>
                  <a:pt x="34" y="4"/>
                </a:lnTo>
                <a:lnTo>
                  <a:pt x="38" y="8"/>
                </a:lnTo>
                <a:lnTo>
                  <a:pt x="42" y="14"/>
                </a:lnTo>
                <a:lnTo>
                  <a:pt x="42" y="22"/>
                </a:lnTo>
              </a:path>
            </a:pathLst>
          </a:custGeom>
          <a:noFill/>
          <a:ln w="63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97" name="Freeform 44"/>
          <p:cNvSpPr>
            <a:spLocks/>
          </p:cNvSpPr>
          <p:nvPr/>
        </p:nvSpPr>
        <p:spPr bwMode="auto">
          <a:xfrm>
            <a:off x="4184650" y="3771900"/>
            <a:ext cx="66675" cy="69850"/>
          </a:xfrm>
          <a:custGeom>
            <a:avLst/>
            <a:gdLst>
              <a:gd name="T0" fmla="*/ 42 w 42"/>
              <a:gd name="T1" fmla="*/ 22 h 44"/>
              <a:gd name="T2" fmla="*/ 42 w 42"/>
              <a:gd name="T3" fmla="*/ 28 h 44"/>
              <a:gd name="T4" fmla="*/ 38 w 42"/>
              <a:gd name="T5" fmla="*/ 34 h 44"/>
              <a:gd name="T6" fmla="*/ 34 w 42"/>
              <a:gd name="T7" fmla="*/ 40 h 44"/>
              <a:gd name="T8" fmla="*/ 28 w 42"/>
              <a:gd name="T9" fmla="*/ 42 h 44"/>
              <a:gd name="T10" fmla="*/ 22 w 42"/>
              <a:gd name="T11" fmla="*/ 44 h 44"/>
              <a:gd name="T12" fmla="*/ 14 w 42"/>
              <a:gd name="T13" fmla="*/ 42 h 44"/>
              <a:gd name="T14" fmla="*/ 8 w 42"/>
              <a:gd name="T15" fmla="*/ 40 h 44"/>
              <a:gd name="T16" fmla="*/ 4 w 42"/>
              <a:gd name="T17" fmla="*/ 34 h 44"/>
              <a:gd name="T18" fmla="*/ 0 w 42"/>
              <a:gd name="T19" fmla="*/ 28 h 44"/>
              <a:gd name="T20" fmla="*/ 0 w 42"/>
              <a:gd name="T21" fmla="*/ 22 h 44"/>
              <a:gd name="T22" fmla="*/ 0 w 42"/>
              <a:gd name="T23" fmla="*/ 14 h 44"/>
              <a:gd name="T24" fmla="*/ 4 w 42"/>
              <a:gd name="T25" fmla="*/ 8 h 44"/>
              <a:gd name="T26" fmla="*/ 8 w 42"/>
              <a:gd name="T27" fmla="*/ 4 h 44"/>
              <a:gd name="T28" fmla="*/ 14 w 42"/>
              <a:gd name="T29" fmla="*/ 2 h 44"/>
              <a:gd name="T30" fmla="*/ 22 w 42"/>
              <a:gd name="T31" fmla="*/ 0 h 44"/>
              <a:gd name="T32" fmla="*/ 28 w 42"/>
              <a:gd name="T33" fmla="*/ 2 h 44"/>
              <a:gd name="T34" fmla="*/ 34 w 42"/>
              <a:gd name="T35" fmla="*/ 4 h 44"/>
              <a:gd name="T36" fmla="*/ 38 w 42"/>
              <a:gd name="T37" fmla="*/ 8 h 44"/>
              <a:gd name="T38" fmla="*/ 42 w 42"/>
              <a:gd name="T39" fmla="*/ 14 h 44"/>
              <a:gd name="T40" fmla="*/ 42 w 42"/>
              <a:gd name="T41" fmla="*/ 2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2" h="44">
                <a:moveTo>
                  <a:pt x="42" y="22"/>
                </a:moveTo>
                <a:lnTo>
                  <a:pt x="42" y="28"/>
                </a:lnTo>
                <a:lnTo>
                  <a:pt x="38" y="34"/>
                </a:lnTo>
                <a:lnTo>
                  <a:pt x="34" y="40"/>
                </a:lnTo>
                <a:lnTo>
                  <a:pt x="28" y="42"/>
                </a:lnTo>
                <a:lnTo>
                  <a:pt x="22" y="44"/>
                </a:lnTo>
                <a:lnTo>
                  <a:pt x="14" y="42"/>
                </a:lnTo>
                <a:lnTo>
                  <a:pt x="8" y="40"/>
                </a:lnTo>
                <a:lnTo>
                  <a:pt x="4" y="34"/>
                </a:lnTo>
                <a:lnTo>
                  <a:pt x="0" y="28"/>
                </a:lnTo>
                <a:lnTo>
                  <a:pt x="0" y="22"/>
                </a:lnTo>
                <a:lnTo>
                  <a:pt x="0" y="14"/>
                </a:lnTo>
                <a:lnTo>
                  <a:pt x="4" y="8"/>
                </a:lnTo>
                <a:lnTo>
                  <a:pt x="8" y="4"/>
                </a:lnTo>
                <a:lnTo>
                  <a:pt x="14" y="2"/>
                </a:lnTo>
                <a:lnTo>
                  <a:pt x="22" y="0"/>
                </a:lnTo>
                <a:lnTo>
                  <a:pt x="28" y="2"/>
                </a:lnTo>
                <a:lnTo>
                  <a:pt x="34" y="4"/>
                </a:lnTo>
                <a:lnTo>
                  <a:pt x="38" y="8"/>
                </a:lnTo>
                <a:lnTo>
                  <a:pt x="42" y="14"/>
                </a:lnTo>
                <a:lnTo>
                  <a:pt x="42" y="22"/>
                </a:lnTo>
              </a:path>
            </a:pathLst>
          </a:custGeom>
          <a:noFill/>
          <a:ln w="63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98" name="Freeform 44"/>
          <p:cNvSpPr>
            <a:spLocks/>
          </p:cNvSpPr>
          <p:nvPr/>
        </p:nvSpPr>
        <p:spPr bwMode="auto">
          <a:xfrm>
            <a:off x="4953000" y="3162300"/>
            <a:ext cx="66675" cy="69850"/>
          </a:xfrm>
          <a:custGeom>
            <a:avLst/>
            <a:gdLst>
              <a:gd name="T0" fmla="*/ 42 w 42"/>
              <a:gd name="T1" fmla="*/ 22 h 44"/>
              <a:gd name="T2" fmla="*/ 42 w 42"/>
              <a:gd name="T3" fmla="*/ 28 h 44"/>
              <a:gd name="T4" fmla="*/ 38 w 42"/>
              <a:gd name="T5" fmla="*/ 34 h 44"/>
              <a:gd name="T6" fmla="*/ 34 w 42"/>
              <a:gd name="T7" fmla="*/ 40 h 44"/>
              <a:gd name="T8" fmla="*/ 28 w 42"/>
              <a:gd name="T9" fmla="*/ 42 h 44"/>
              <a:gd name="T10" fmla="*/ 22 w 42"/>
              <a:gd name="T11" fmla="*/ 44 h 44"/>
              <a:gd name="T12" fmla="*/ 14 w 42"/>
              <a:gd name="T13" fmla="*/ 42 h 44"/>
              <a:gd name="T14" fmla="*/ 8 w 42"/>
              <a:gd name="T15" fmla="*/ 40 h 44"/>
              <a:gd name="T16" fmla="*/ 4 w 42"/>
              <a:gd name="T17" fmla="*/ 34 h 44"/>
              <a:gd name="T18" fmla="*/ 0 w 42"/>
              <a:gd name="T19" fmla="*/ 28 h 44"/>
              <a:gd name="T20" fmla="*/ 0 w 42"/>
              <a:gd name="T21" fmla="*/ 22 h 44"/>
              <a:gd name="T22" fmla="*/ 0 w 42"/>
              <a:gd name="T23" fmla="*/ 14 h 44"/>
              <a:gd name="T24" fmla="*/ 4 w 42"/>
              <a:gd name="T25" fmla="*/ 8 h 44"/>
              <a:gd name="T26" fmla="*/ 8 w 42"/>
              <a:gd name="T27" fmla="*/ 4 h 44"/>
              <a:gd name="T28" fmla="*/ 14 w 42"/>
              <a:gd name="T29" fmla="*/ 2 h 44"/>
              <a:gd name="T30" fmla="*/ 22 w 42"/>
              <a:gd name="T31" fmla="*/ 0 h 44"/>
              <a:gd name="T32" fmla="*/ 28 w 42"/>
              <a:gd name="T33" fmla="*/ 2 h 44"/>
              <a:gd name="T34" fmla="*/ 34 w 42"/>
              <a:gd name="T35" fmla="*/ 4 h 44"/>
              <a:gd name="T36" fmla="*/ 38 w 42"/>
              <a:gd name="T37" fmla="*/ 8 h 44"/>
              <a:gd name="T38" fmla="*/ 42 w 42"/>
              <a:gd name="T39" fmla="*/ 14 h 44"/>
              <a:gd name="T40" fmla="*/ 42 w 42"/>
              <a:gd name="T41" fmla="*/ 2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2" h="44">
                <a:moveTo>
                  <a:pt x="42" y="22"/>
                </a:moveTo>
                <a:lnTo>
                  <a:pt x="42" y="28"/>
                </a:lnTo>
                <a:lnTo>
                  <a:pt x="38" y="34"/>
                </a:lnTo>
                <a:lnTo>
                  <a:pt x="34" y="40"/>
                </a:lnTo>
                <a:lnTo>
                  <a:pt x="28" y="42"/>
                </a:lnTo>
                <a:lnTo>
                  <a:pt x="22" y="44"/>
                </a:lnTo>
                <a:lnTo>
                  <a:pt x="14" y="42"/>
                </a:lnTo>
                <a:lnTo>
                  <a:pt x="8" y="40"/>
                </a:lnTo>
                <a:lnTo>
                  <a:pt x="4" y="34"/>
                </a:lnTo>
                <a:lnTo>
                  <a:pt x="0" y="28"/>
                </a:lnTo>
                <a:lnTo>
                  <a:pt x="0" y="22"/>
                </a:lnTo>
                <a:lnTo>
                  <a:pt x="0" y="14"/>
                </a:lnTo>
                <a:lnTo>
                  <a:pt x="4" y="8"/>
                </a:lnTo>
                <a:lnTo>
                  <a:pt x="8" y="4"/>
                </a:lnTo>
                <a:lnTo>
                  <a:pt x="14" y="2"/>
                </a:lnTo>
                <a:lnTo>
                  <a:pt x="22" y="0"/>
                </a:lnTo>
                <a:lnTo>
                  <a:pt x="28" y="2"/>
                </a:lnTo>
                <a:lnTo>
                  <a:pt x="34" y="4"/>
                </a:lnTo>
                <a:lnTo>
                  <a:pt x="38" y="8"/>
                </a:lnTo>
                <a:lnTo>
                  <a:pt x="42" y="14"/>
                </a:lnTo>
                <a:lnTo>
                  <a:pt x="42" y="22"/>
                </a:lnTo>
              </a:path>
            </a:pathLst>
          </a:custGeom>
          <a:noFill/>
          <a:ln w="63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99" name="Freeform 44"/>
          <p:cNvSpPr>
            <a:spLocks/>
          </p:cNvSpPr>
          <p:nvPr/>
        </p:nvSpPr>
        <p:spPr bwMode="auto">
          <a:xfrm>
            <a:off x="5599112" y="2777331"/>
            <a:ext cx="66675" cy="69850"/>
          </a:xfrm>
          <a:custGeom>
            <a:avLst/>
            <a:gdLst>
              <a:gd name="T0" fmla="*/ 42 w 42"/>
              <a:gd name="T1" fmla="*/ 22 h 44"/>
              <a:gd name="T2" fmla="*/ 42 w 42"/>
              <a:gd name="T3" fmla="*/ 28 h 44"/>
              <a:gd name="T4" fmla="*/ 38 w 42"/>
              <a:gd name="T5" fmla="*/ 34 h 44"/>
              <a:gd name="T6" fmla="*/ 34 w 42"/>
              <a:gd name="T7" fmla="*/ 40 h 44"/>
              <a:gd name="T8" fmla="*/ 28 w 42"/>
              <a:gd name="T9" fmla="*/ 42 h 44"/>
              <a:gd name="T10" fmla="*/ 22 w 42"/>
              <a:gd name="T11" fmla="*/ 44 h 44"/>
              <a:gd name="T12" fmla="*/ 14 w 42"/>
              <a:gd name="T13" fmla="*/ 42 h 44"/>
              <a:gd name="T14" fmla="*/ 8 w 42"/>
              <a:gd name="T15" fmla="*/ 40 h 44"/>
              <a:gd name="T16" fmla="*/ 4 w 42"/>
              <a:gd name="T17" fmla="*/ 34 h 44"/>
              <a:gd name="T18" fmla="*/ 0 w 42"/>
              <a:gd name="T19" fmla="*/ 28 h 44"/>
              <a:gd name="T20" fmla="*/ 0 w 42"/>
              <a:gd name="T21" fmla="*/ 22 h 44"/>
              <a:gd name="T22" fmla="*/ 0 w 42"/>
              <a:gd name="T23" fmla="*/ 14 h 44"/>
              <a:gd name="T24" fmla="*/ 4 w 42"/>
              <a:gd name="T25" fmla="*/ 8 h 44"/>
              <a:gd name="T26" fmla="*/ 8 w 42"/>
              <a:gd name="T27" fmla="*/ 4 h 44"/>
              <a:gd name="T28" fmla="*/ 14 w 42"/>
              <a:gd name="T29" fmla="*/ 2 h 44"/>
              <a:gd name="T30" fmla="*/ 22 w 42"/>
              <a:gd name="T31" fmla="*/ 0 h 44"/>
              <a:gd name="T32" fmla="*/ 28 w 42"/>
              <a:gd name="T33" fmla="*/ 2 h 44"/>
              <a:gd name="T34" fmla="*/ 34 w 42"/>
              <a:gd name="T35" fmla="*/ 4 h 44"/>
              <a:gd name="T36" fmla="*/ 38 w 42"/>
              <a:gd name="T37" fmla="*/ 8 h 44"/>
              <a:gd name="T38" fmla="*/ 42 w 42"/>
              <a:gd name="T39" fmla="*/ 14 h 44"/>
              <a:gd name="T40" fmla="*/ 42 w 42"/>
              <a:gd name="T41" fmla="*/ 2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2" h="44">
                <a:moveTo>
                  <a:pt x="42" y="22"/>
                </a:moveTo>
                <a:lnTo>
                  <a:pt x="42" y="28"/>
                </a:lnTo>
                <a:lnTo>
                  <a:pt x="38" y="34"/>
                </a:lnTo>
                <a:lnTo>
                  <a:pt x="34" y="40"/>
                </a:lnTo>
                <a:lnTo>
                  <a:pt x="28" y="42"/>
                </a:lnTo>
                <a:lnTo>
                  <a:pt x="22" y="44"/>
                </a:lnTo>
                <a:lnTo>
                  <a:pt x="14" y="42"/>
                </a:lnTo>
                <a:lnTo>
                  <a:pt x="8" y="40"/>
                </a:lnTo>
                <a:lnTo>
                  <a:pt x="4" y="34"/>
                </a:lnTo>
                <a:lnTo>
                  <a:pt x="0" y="28"/>
                </a:lnTo>
                <a:lnTo>
                  <a:pt x="0" y="22"/>
                </a:lnTo>
                <a:lnTo>
                  <a:pt x="0" y="14"/>
                </a:lnTo>
                <a:lnTo>
                  <a:pt x="4" y="8"/>
                </a:lnTo>
                <a:lnTo>
                  <a:pt x="8" y="4"/>
                </a:lnTo>
                <a:lnTo>
                  <a:pt x="14" y="2"/>
                </a:lnTo>
                <a:lnTo>
                  <a:pt x="22" y="0"/>
                </a:lnTo>
                <a:lnTo>
                  <a:pt x="28" y="2"/>
                </a:lnTo>
                <a:lnTo>
                  <a:pt x="34" y="4"/>
                </a:lnTo>
                <a:lnTo>
                  <a:pt x="38" y="8"/>
                </a:lnTo>
                <a:lnTo>
                  <a:pt x="42" y="14"/>
                </a:lnTo>
                <a:lnTo>
                  <a:pt x="42" y="22"/>
                </a:lnTo>
              </a:path>
            </a:pathLst>
          </a:custGeom>
          <a:noFill/>
          <a:ln w="63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00" name="Freeform 44"/>
          <p:cNvSpPr>
            <a:spLocks/>
          </p:cNvSpPr>
          <p:nvPr/>
        </p:nvSpPr>
        <p:spPr bwMode="auto">
          <a:xfrm>
            <a:off x="6508750" y="2324100"/>
            <a:ext cx="66675" cy="69850"/>
          </a:xfrm>
          <a:custGeom>
            <a:avLst/>
            <a:gdLst>
              <a:gd name="T0" fmla="*/ 42 w 42"/>
              <a:gd name="T1" fmla="*/ 22 h 44"/>
              <a:gd name="T2" fmla="*/ 42 w 42"/>
              <a:gd name="T3" fmla="*/ 28 h 44"/>
              <a:gd name="T4" fmla="*/ 38 w 42"/>
              <a:gd name="T5" fmla="*/ 34 h 44"/>
              <a:gd name="T6" fmla="*/ 34 w 42"/>
              <a:gd name="T7" fmla="*/ 40 h 44"/>
              <a:gd name="T8" fmla="*/ 28 w 42"/>
              <a:gd name="T9" fmla="*/ 42 h 44"/>
              <a:gd name="T10" fmla="*/ 22 w 42"/>
              <a:gd name="T11" fmla="*/ 44 h 44"/>
              <a:gd name="T12" fmla="*/ 14 w 42"/>
              <a:gd name="T13" fmla="*/ 42 h 44"/>
              <a:gd name="T14" fmla="*/ 8 w 42"/>
              <a:gd name="T15" fmla="*/ 40 h 44"/>
              <a:gd name="T16" fmla="*/ 4 w 42"/>
              <a:gd name="T17" fmla="*/ 34 h 44"/>
              <a:gd name="T18" fmla="*/ 0 w 42"/>
              <a:gd name="T19" fmla="*/ 28 h 44"/>
              <a:gd name="T20" fmla="*/ 0 w 42"/>
              <a:gd name="T21" fmla="*/ 22 h 44"/>
              <a:gd name="T22" fmla="*/ 0 w 42"/>
              <a:gd name="T23" fmla="*/ 14 h 44"/>
              <a:gd name="T24" fmla="*/ 4 w 42"/>
              <a:gd name="T25" fmla="*/ 8 h 44"/>
              <a:gd name="T26" fmla="*/ 8 w 42"/>
              <a:gd name="T27" fmla="*/ 4 h 44"/>
              <a:gd name="T28" fmla="*/ 14 w 42"/>
              <a:gd name="T29" fmla="*/ 2 h 44"/>
              <a:gd name="T30" fmla="*/ 22 w 42"/>
              <a:gd name="T31" fmla="*/ 0 h 44"/>
              <a:gd name="T32" fmla="*/ 28 w 42"/>
              <a:gd name="T33" fmla="*/ 2 h 44"/>
              <a:gd name="T34" fmla="*/ 34 w 42"/>
              <a:gd name="T35" fmla="*/ 4 h 44"/>
              <a:gd name="T36" fmla="*/ 38 w 42"/>
              <a:gd name="T37" fmla="*/ 8 h 44"/>
              <a:gd name="T38" fmla="*/ 42 w 42"/>
              <a:gd name="T39" fmla="*/ 14 h 44"/>
              <a:gd name="T40" fmla="*/ 42 w 42"/>
              <a:gd name="T41" fmla="*/ 2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2" h="44">
                <a:moveTo>
                  <a:pt x="42" y="22"/>
                </a:moveTo>
                <a:lnTo>
                  <a:pt x="42" y="28"/>
                </a:lnTo>
                <a:lnTo>
                  <a:pt x="38" y="34"/>
                </a:lnTo>
                <a:lnTo>
                  <a:pt x="34" y="40"/>
                </a:lnTo>
                <a:lnTo>
                  <a:pt x="28" y="42"/>
                </a:lnTo>
                <a:lnTo>
                  <a:pt x="22" y="44"/>
                </a:lnTo>
                <a:lnTo>
                  <a:pt x="14" y="42"/>
                </a:lnTo>
                <a:lnTo>
                  <a:pt x="8" y="40"/>
                </a:lnTo>
                <a:lnTo>
                  <a:pt x="4" y="34"/>
                </a:lnTo>
                <a:lnTo>
                  <a:pt x="0" y="28"/>
                </a:lnTo>
                <a:lnTo>
                  <a:pt x="0" y="22"/>
                </a:lnTo>
                <a:lnTo>
                  <a:pt x="0" y="14"/>
                </a:lnTo>
                <a:lnTo>
                  <a:pt x="4" y="8"/>
                </a:lnTo>
                <a:lnTo>
                  <a:pt x="8" y="4"/>
                </a:lnTo>
                <a:lnTo>
                  <a:pt x="14" y="2"/>
                </a:lnTo>
                <a:lnTo>
                  <a:pt x="22" y="0"/>
                </a:lnTo>
                <a:lnTo>
                  <a:pt x="28" y="2"/>
                </a:lnTo>
                <a:lnTo>
                  <a:pt x="34" y="4"/>
                </a:lnTo>
                <a:lnTo>
                  <a:pt x="38" y="8"/>
                </a:lnTo>
                <a:lnTo>
                  <a:pt x="42" y="14"/>
                </a:lnTo>
                <a:lnTo>
                  <a:pt x="42" y="22"/>
                </a:lnTo>
              </a:path>
            </a:pathLst>
          </a:custGeom>
          <a:noFill/>
          <a:ln w="63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01" name="Freeform 44"/>
          <p:cNvSpPr>
            <a:spLocks/>
          </p:cNvSpPr>
          <p:nvPr/>
        </p:nvSpPr>
        <p:spPr bwMode="auto">
          <a:xfrm>
            <a:off x="7350919" y="2033588"/>
            <a:ext cx="66675" cy="69850"/>
          </a:xfrm>
          <a:custGeom>
            <a:avLst/>
            <a:gdLst>
              <a:gd name="T0" fmla="*/ 42 w 42"/>
              <a:gd name="T1" fmla="*/ 22 h 44"/>
              <a:gd name="T2" fmla="*/ 42 w 42"/>
              <a:gd name="T3" fmla="*/ 28 h 44"/>
              <a:gd name="T4" fmla="*/ 38 w 42"/>
              <a:gd name="T5" fmla="*/ 34 h 44"/>
              <a:gd name="T6" fmla="*/ 34 w 42"/>
              <a:gd name="T7" fmla="*/ 40 h 44"/>
              <a:gd name="T8" fmla="*/ 28 w 42"/>
              <a:gd name="T9" fmla="*/ 42 h 44"/>
              <a:gd name="T10" fmla="*/ 22 w 42"/>
              <a:gd name="T11" fmla="*/ 44 h 44"/>
              <a:gd name="T12" fmla="*/ 14 w 42"/>
              <a:gd name="T13" fmla="*/ 42 h 44"/>
              <a:gd name="T14" fmla="*/ 8 w 42"/>
              <a:gd name="T15" fmla="*/ 40 h 44"/>
              <a:gd name="T16" fmla="*/ 4 w 42"/>
              <a:gd name="T17" fmla="*/ 34 h 44"/>
              <a:gd name="T18" fmla="*/ 0 w 42"/>
              <a:gd name="T19" fmla="*/ 28 h 44"/>
              <a:gd name="T20" fmla="*/ 0 w 42"/>
              <a:gd name="T21" fmla="*/ 22 h 44"/>
              <a:gd name="T22" fmla="*/ 0 w 42"/>
              <a:gd name="T23" fmla="*/ 14 h 44"/>
              <a:gd name="T24" fmla="*/ 4 w 42"/>
              <a:gd name="T25" fmla="*/ 8 h 44"/>
              <a:gd name="T26" fmla="*/ 8 w 42"/>
              <a:gd name="T27" fmla="*/ 4 h 44"/>
              <a:gd name="T28" fmla="*/ 14 w 42"/>
              <a:gd name="T29" fmla="*/ 2 h 44"/>
              <a:gd name="T30" fmla="*/ 22 w 42"/>
              <a:gd name="T31" fmla="*/ 0 h 44"/>
              <a:gd name="T32" fmla="*/ 28 w 42"/>
              <a:gd name="T33" fmla="*/ 2 h 44"/>
              <a:gd name="T34" fmla="*/ 34 w 42"/>
              <a:gd name="T35" fmla="*/ 4 h 44"/>
              <a:gd name="T36" fmla="*/ 38 w 42"/>
              <a:gd name="T37" fmla="*/ 8 h 44"/>
              <a:gd name="T38" fmla="*/ 42 w 42"/>
              <a:gd name="T39" fmla="*/ 14 h 44"/>
              <a:gd name="T40" fmla="*/ 42 w 42"/>
              <a:gd name="T41" fmla="*/ 2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2" h="44">
                <a:moveTo>
                  <a:pt x="42" y="22"/>
                </a:moveTo>
                <a:lnTo>
                  <a:pt x="42" y="28"/>
                </a:lnTo>
                <a:lnTo>
                  <a:pt x="38" y="34"/>
                </a:lnTo>
                <a:lnTo>
                  <a:pt x="34" y="40"/>
                </a:lnTo>
                <a:lnTo>
                  <a:pt x="28" y="42"/>
                </a:lnTo>
                <a:lnTo>
                  <a:pt x="22" y="44"/>
                </a:lnTo>
                <a:lnTo>
                  <a:pt x="14" y="42"/>
                </a:lnTo>
                <a:lnTo>
                  <a:pt x="8" y="40"/>
                </a:lnTo>
                <a:lnTo>
                  <a:pt x="4" y="34"/>
                </a:lnTo>
                <a:lnTo>
                  <a:pt x="0" y="28"/>
                </a:lnTo>
                <a:lnTo>
                  <a:pt x="0" y="22"/>
                </a:lnTo>
                <a:lnTo>
                  <a:pt x="0" y="14"/>
                </a:lnTo>
                <a:lnTo>
                  <a:pt x="4" y="8"/>
                </a:lnTo>
                <a:lnTo>
                  <a:pt x="8" y="4"/>
                </a:lnTo>
                <a:lnTo>
                  <a:pt x="14" y="2"/>
                </a:lnTo>
                <a:lnTo>
                  <a:pt x="22" y="0"/>
                </a:lnTo>
                <a:lnTo>
                  <a:pt x="28" y="2"/>
                </a:lnTo>
                <a:lnTo>
                  <a:pt x="34" y="4"/>
                </a:lnTo>
                <a:lnTo>
                  <a:pt x="38" y="8"/>
                </a:lnTo>
                <a:lnTo>
                  <a:pt x="42" y="14"/>
                </a:lnTo>
                <a:lnTo>
                  <a:pt x="42" y="22"/>
                </a:lnTo>
              </a:path>
            </a:pathLst>
          </a:custGeom>
          <a:noFill/>
          <a:ln w="63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02" name="Freeform 44"/>
          <p:cNvSpPr>
            <a:spLocks/>
          </p:cNvSpPr>
          <p:nvPr/>
        </p:nvSpPr>
        <p:spPr bwMode="auto">
          <a:xfrm>
            <a:off x="3094575" y="5749925"/>
            <a:ext cx="66675" cy="69850"/>
          </a:xfrm>
          <a:custGeom>
            <a:avLst/>
            <a:gdLst>
              <a:gd name="T0" fmla="*/ 42 w 42"/>
              <a:gd name="T1" fmla="*/ 22 h 44"/>
              <a:gd name="T2" fmla="*/ 42 w 42"/>
              <a:gd name="T3" fmla="*/ 28 h 44"/>
              <a:gd name="T4" fmla="*/ 38 w 42"/>
              <a:gd name="T5" fmla="*/ 34 h 44"/>
              <a:gd name="T6" fmla="*/ 34 w 42"/>
              <a:gd name="T7" fmla="*/ 40 h 44"/>
              <a:gd name="T8" fmla="*/ 28 w 42"/>
              <a:gd name="T9" fmla="*/ 42 h 44"/>
              <a:gd name="T10" fmla="*/ 22 w 42"/>
              <a:gd name="T11" fmla="*/ 44 h 44"/>
              <a:gd name="T12" fmla="*/ 14 w 42"/>
              <a:gd name="T13" fmla="*/ 42 h 44"/>
              <a:gd name="T14" fmla="*/ 8 w 42"/>
              <a:gd name="T15" fmla="*/ 40 h 44"/>
              <a:gd name="T16" fmla="*/ 4 w 42"/>
              <a:gd name="T17" fmla="*/ 34 h 44"/>
              <a:gd name="T18" fmla="*/ 0 w 42"/>
              <a:gd name="T19" fmla="*/ 28 h 44"/>
              <a:gd name="T20" fmla="*/ 0 w 42"/>
              <a:gd name="T21" fmla="*/ 22 h 44"/>
              <a:gd name="T22" fmla="*/ 0 w 42"/>
              <a:gd name="T23" fmla="*/ 14 h 44"/>
              <a:gd name="T24" fmla="*/ 4 w 42"/>
              <a:gd name="T25" fmla="*/ 8 h 44"/>
              <a:gd name="T26" fmla="*/ 8 w 42"/>
              <a:gd name="T27" fmla="*/ 4 h 44"/>
              <a:gd name="T28" fmla="*/ 14 w 42"/>
              <a:gd name="T29" fmla="*/ 2 h 44"/>
              <a:gd name="T30" fmla="*/ 22 w 42"/>
              <a:gd name="T31" fmla="*/ 0 h 44"/>
              <a:gd name="T32" fmla="*/ 28 w 42"/>
              <a:gd name="T33" fmla="*/ 2 h 44"/>
              <a:gd name="T34" fmla="*/ 34 w 42"/>
              <a:gd name="T35" fmla="*/ 4 h 44"/>
              <a:gd name="T36" fmla="*/ 38 w 42"/>
              <a:gd name="T37" fmla="*/ 8 h 44"/>
              <a:gd name="T38" fmla="*/ 42 w 42"/>
              <a:gd name="T39" fmla="*/ 14 h 44"/>
              <a:gd name="T40" fmla="*/ 42 w 42"/>
              <a:gd name="T41" fmla="*/ 2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2" h="44">
                <a:moveTo>
                  <a:pt x="42" y="22"/>
                </a:moveTo>
                <a:lnTo>
                  <a:pt x="42" y="28"/>
                </a:lnTo>
                <a:lnTo>
                  <a:pt x="38" y="34"/>
                </a:lnTo>
                <a:lnTo>
                  <a:pt x="34" y="40"/>
                </a:lnTo>
                <a:lnTo>
                  <a:pt x="28" y="42"/>
                </a:lnTo>
                <a:lnTo>
                  <a:pt x="22" y="44"/>
                </a:lnTo>
                <a:lnTo>
                  <a:pt x="14" y="42"/>
                </a:lnTo>
                <a:lnTo>
                  <a:pt x="8" y="40"/>
                </a:lnTo>
                <a:lnTo>
                  <a:pt x="4" y="34"/>
                </a:lnTo>
                <a:lnTo>
                  <a:pt x="0" y="28"/>
                </a:lnTo>
                <a:lnTo>
                  <a:pt x="0" y="22"/>
                </a:lnTo>
                <a:lnTo>
                  <a:pt x="0" y="14"/>
                </a:lnTo>
                <a:lnTo>
                  <a:pt x="4" y="8"/>
                </a:lnTo>
                <a:lnTo>
                  <a:pt x="8" y="4"/>
                </a:lnTo>
                <a:lnTo>
                  <a:pt x="14" y="2"/>
                </a:lnTo>
                <a:lnTo>
                  <a:pt x="22" y="0"/>
                </a:lnTo>
                <a:lnTo>
                  <a:pt x="28" y="2"/>
                </a:lnTo>
                <a:lnTo>
                  <a:pt x="34" y="4"/>
                </a:lnTo>
                <a:lnTo>
                  <a:pt x="38" y="8"/>
                </a:lnTo>
                <a:lnTo>
                  <a:pt x="42" y="14"/>
                </a:lnTo>
                <a:lnTo>
                  <a:pt x="42" y="22"/>
                </a:lnTo>
              </a:path>
            </a:pathLst>
          </a:custGeom>
          <a:noFill/>
          <a:ln w="635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cxnSp>
        <p:nvCxnSpPr>
          <p:cNvPr id="3" name="Conector Reto 2"/>
          <p:cNvCxnSpPr>
            <a:stCxn id="95" idx="0"/>
          </p:cNvCxnSpPr>
          <p:nvPr/>
        </p:nvCxnSpPr>
        <p:spPr>
          <a:xfrm flipV="1">
            <a:off x="3125006" y="2078812"/>
            <a:ext cx="4270200" cy="37338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Curvas ROC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Espaço Reservado para Conteúdo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33744787"/>
                  </p:ext>
                </p:extLst>
              </p:nvPr>
            </p:nvGraphicFramePr>
            <p:xfrm>
              <a:off x="533400" y="1676400"/>
              <a:ext cx="3505200" cy="4411350"/>
            </p:xfrm>
            <a:graphic>
              <a:graphicData uri="http://schemas.openxmlformats.org/drawingml/2006/table">
                <a:tbl>
                  <a:tblPr firstRow="1" bandRow="1">
                    <a:tableStyleId>{0660B408-B3CF-4A94-85FC-2B1E0A45F4A2}</a:tableStyleId>
                  </a:tblPr>
                  <a:tblGrid>
                    <a:gridCol w="1168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68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1684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Objeto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Classe Real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/>
                            <a:t>Escore (Classe +)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(6)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dirty="0" smtClean="0">
                                    <a:latin typeface="Cambria Math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dirty="0" smtClean="0">
                                    <a:latin typeface="Cambria Math" charset="0"/>
                                  </a:rPr>
                                  <m:t>0.9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(3)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dirty="0" smtClean="0">
                                    <a:latin typeface="Cambria Math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dirty="0" smtClean="0">
                                    <a:latin typeface="Cambria Math" charset="0"/>
                                  </a:rPr>
                                  <m:t>0.8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(2)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dirty="0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dirty="0" smtClean="0">
                                    <a:latin typeface="Cambria Math" charset="0"/>
                                  </a:rPr>
                                  <m:t>0.7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(9)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dirty="0" smtClean="0">
                                    <a:latin typeface="Cambria Math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dirty="0" smtClean="0">
                                    <a:latin typeface="Cambria Math" charset="0"/>
                                  </a:rPr>
                                  <m:t>0.6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(5)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dirty="0" smtClean="0">
                                    <a:latin typeface="Cambria Math" charset="0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dirty="0" smtClean="0">
                                    <a:latin typeface="Cambria Math" charset="0"/>
                                  </a:rPr>
                                  <m:t>0.6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(1)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dirty="0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dirty="0" smtClean="0">
                                    <a:latin typeface="Cambria Math" charset="0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(7)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dirty="0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dirty="0" smtClean="0">
                                    <a:latin typeface="Cambria Math" charset="0"/>
                                  </a:rPr>
                                  <m:t>0.3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(8)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dirty="0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dirty="0" smtClean="0">
                                    <a:latin typeface="Cambria Math" charset="0"/>
                                  </a:rPr>
                                  <m:t>0.2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(4)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dirty="0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dirty="0" smtClean="0">
                                    <a:latin typeface="Cambria Math" charset="0"/>
                                  </a:rPr>
                                  <m:t>0.2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(10)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dirty="0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dirty="0" smtClean="0">
                                    <a:latin typeface="Cambria Math" charset="0"/>
                                  </a:rPr>
                                  <m:t>0.1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Espaço Reservado para Conteúdo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33744787"/>
                  </p:ext>
                </p:extLst>
              </p:nvPr>
            </p:nvGraphicFramePr>
            <p:xfrm>
              <a:off x="533400" y="1676400"/>
              <a:ext cx="3505200" cy="4411350"/>
            </p:xfrm>
            <a:graphic>
              <a:graphicData uri="http://schemas.openxmlformats.org/drawingml/2006/table">
                <a:tbl>
                  <a:tblPr firstRow="1" bandRow="1">
                    <a:tableStyleId>{0660B408-B3CF-4A94-85FC-2B1E0A45F4A2}</a:tableStyleId>
                  </a:tblPr>
                  <a:tblGrid>
                    <a:gridCol w="1168400"/>
                    <a:gridCol w="1168400"/>
                    <a:gridCol w="1168400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Objeto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Classe Real</a:t>
                          </a:r>
                          <a:endParaRPr lang="pt-B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Escore (Classe +)</a:t>
                          </a:r>
                          <a:endParaRPr lang="pt-BR" dirty="0"/>
                        </a:p>
                      </a:txBody>
                      <a:tcPr anchor="ctr"/>
                    </a:tc>
                  </a:tr>
                  <a:tr h="37712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t="-177419" r="-200000" b="-898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000" t="-177419" r="-100000" b="-898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177419" b="-898387"/>
                          </a:stretch>
                        </a:blipFill>
                      </a:tcPr>
                    </a:tc>
                  </a:tr>
                  <a:tr h="37712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t="-277419" r="-200000" b="-798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000" t="-277419" r="-100000" b="-798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277419" b="-798387"/>
                          </a:stretch>
                        </a:blipFill>
                      </a:tcPr>
                    </a:tc>
                  </a:tr>
                  <a:tr h="37712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t="-377419" r="-200000" b="-698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000" t="-377419" r="-100000" b="-698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377419" b="-698387"/>
                          </a:stretch>
                        </a:blipFill>
                      </a:tcPr>
                    </a:tc>
                  </a:tr>
                  <a:tr h="37712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t="-477419" r="-200000" b="-598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000" t="-477419" r="-100000" b="-598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477419" b="-598387"/>
                          </a:stretch>
                        </a:blipFill>
                      </a:tcPr>
                    </a:tc>
                  </a:tr>
                  <a:tr h="37712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t="-577419" r="-200000" b="-498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000" t="-577419" r="-100000" b="-498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577419" b="-498387"/>
                          </a:stretch>
                        </a:blipFill>
                      </a:tcPr>
                    </a:tc>
                  </a:tr>
                  <a:tr h="37712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t="-688525" r="-200000" b="-4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000" t="-688525" r="-100000" b="-4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688525" b="-406557"/>
                          </a:stretch>
                        </a:blipFill>
                      </a:tcPr>
                    </a:tc>
                  </a:tr>
                  <a:tr h="37712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t="-775806" r="-2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000" t="-775806" r="-1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775806" b="-300000"/>
                          </a:stretch>
                        </a:blipFill>
                      </a:tcPr>
                    </a:tc>
                  </a:tr>
                  <a:tr h="37712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t="-875806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000" t="-875806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875806" b="-200000"/>
                          </a:stretch>
                        </a:blipFill>
                      </a:tcPr>
                    </a:tc>
                  </a:tr>
                  <a:tr h="37712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t="-975806" r="-2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000" t="-975806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975806" b="-100000"/>
                          </a:stretch>
                        </a:blipFill>
                      </a:tcPr>
                    </a:tc>
                  </a:tr>
                  <a:tr h="37712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t="-1075806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000" t="-1075806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000" t="-107580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CA1406-6C19-4543-AFC9-ECE099C7E894}" type="slidenum">
              <a:rPr lang="nb-NO" smtClean="0"/>
              <a:pPr>
                <a:defRPr/>
              </a:pPr>
              <a:t>55</a:t>
            </a:fld>
            <a:endParaRPr lang="nb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4419600" y="1676400"/>
                <a:ext cx="434340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l">
                  <a:buFont typeface="+mj-lt"/>
                  <a:buAutoNum type="arabicPeriod"/>
                </a:pPr>
                <a:r>
                  <a:rPr lang="pt-BR" dirty="0">
                    <a:latin typeface="Calibri" charset="0"/>
                    <a:ea typeface="Calibri" charset="0"/>
                    <a:cs typeface="Calibri" charset="0"/>
                  </a:rPr>
                  <a:t>Ordenar objetos em ordem decrescente de escore para a classe positiva (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charset="0"/>
                        <a:ea typeface="Calibri" charset="0"/>
                        <a:cs typeface="Calibri" charset="0"/>
                      </a:rPr>
                      <m:t>+</m:t>
                    </m:r>
                  </m:oMath>
                </a14:m>
                <a:r>
                  <a:rPr lang="pt-BR" dirty="0">
                    <a:latin typeface="Calibri" charset="0"/>
                    <a:ea typeface="Calibri" charset="0"/>
                    <a:cs typeface="Calibri" charset="0"/>
                  </a:rPr>
                  <a:t>)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pt-BR" dirty="0">
                    <a:latin typeface="Calibri" charset="0"/>
                    <a:ea typeface="Calibri" charset="0"/>
                    <a:cs typeface="Calibri" charset="0"/>
                  </a:rPr>
                  <a:t>Para cada limiar de </a:t>
                </a:r>
                <a:r>
                  <a:rPr lang="pt-BR" dirty="0" err="1">
                    <a:latin typeface="Calibri" charset="0"/>
                    <a:ea typeface="Calibri" charset="0"/>
                    <a:cs typeface="Calibri" charset="0"/>
                  </a:rPr>
                  <a:t>decis</a:t>
                </a:r>
                <a:r>
                  <a:rPr lang="en-US" dirty="0" err="1">
                    <a:latin typeface="Calibri" charset="0"/>
                    <a:ea typeface="Calibri" charset="0"/>
                    <a:cs typeface="Calibri" charset="0"/>
                  </a:rPr>
                  <a:t>ão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𝜃</m:t>
                    </m:r>
                  </m:oMath>
                </a14:m>
                <a:r>
                  <a:rPr lang="pt-BR" dirty="0">
                    <a:latin typeface="Calibri" charset="0"/>
                    <a:ea typeface="Calibri" charset="0"/>
                    <a:cs typeface="Calibri" charset="0"/>
                  </a:rPr>
                  <a:t>:</a:t>
                </a:r>
              </a:p>
              <a:p>
                <a:pPr marL="971550" lvl="1" indent="-514350" algn="l">
                  <a:buFont typeface="+mj-lt"/>
                  <a:buAutoNum type="romanLcPeriod"/>
                </a:pPr>
                <a:r>
                  <a:rPr lang="pt-BR" sz="2000" dirty="0">
                    <a:latin typeface="Calibri" charset="0"/>
                    <a:ea typeface="Calibri" charset="0"/>
                    <a:cs typeface="Calibri" charset="0"/>
                  </a:rPr>
                  <a:t>Classificar todos os objetos</a:t>
                </a:r>
              </a:p>
              <a:p>
                <a:pPr marL="971550" lvl="1" indent="-514350" algn="l">
                  <a:buFont typeface="+mj-lt"/>
                  <a:buAutoNum type="romanLcPeriod"/>
                </a:pPr>
                <a:r>
                  <a:rPr lang="pt-BR" sz="2000" dirty="0">
                    <a:latin typeface="Calibri" charset="0"/>
                    <a:ea typeface="Calibri" charset="0"/>
                    <a:cs typeface="Calibri" charset="0"/>
                  </a:rPr>
                  <a:t>Calcular VP, VN, FP, FN</a:t>
                </a:r>
              </a:p>
              <a:p>
                <a:pPr marL="971550" lvl="1" indent="-514350" algn="l">
                  <a:buFont typeface="+mj-lt"/>
                  <a:buAutoNum type="romanLcPeriod"/>
                </a:pPr>
                <a:r>
                  <a:rPr lang="pt-BR" sz="2000" dirty="0">
                    <a:latin typeface="Calibri" charset="0"/>
                    <a:ea typeface="Calibri" charset="0"/>
                    <a:cs typeface="Calibri" charset="0"/>
                  </a:rPr>
                  <a:t>Calcular TVP e TFP e plotar ponto no </a:t>
                </a:r>
                <a:r>
                  <a:rPr lang="pt-BR" sz="2000" dirty="0" err="1">
                    <a:latin typeface="Calibri" charset="0"/>
                    <a:ea typeface="Calibri" charset="0"/>
                    <a:cs typeface="Calibri" charset="0"/>
                  </a:rPr>
                  <a:t>gr</a:t>
                </a:r>
                <a:r>
                  <a:rPr lang="en-US" sz="2000" dirty="0" err="1">
                    <a:latin typeface="Calibri" charset="0"/>
                    <a:ea typeface="Calibri" charset="0"/>
                    <a:cs typeface="Calibri" charset="0"/>
                  </a:rPr>
                  <a:t>áfico</a:t>
                </a:r>
                <a:r>
                  <a:rPr lang="en-US" sz="2000" dirty="0">
                    <a:latin typeface="Calibri" charset="0"/>
                    <a:ea typeface="Calibri" charset="0"/>
                    <a:cs typeface="Calibri" charset="0"/>
                  </a:rPr>
                  <a:t> ROC</a:t>
                </a:r>
                <a:endParaRPr lang="pt-BR" sz="2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1676400"/>
                <a:ext cx="4343400" cy="2800767"/>
              </a:xfrm>
              <a:prstGeom prst="rect">
                <a:avLst/>
              </a:prstGeom>
              <a:blipFill rotWithShape="0">
                <a:blip r:embed="rId3"/>
                <a:stretch>
                  <a:fillRect l="-2244" t="-1961" r="-1262" b="-30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4863666" y="4735929"/>
                <a:ext cx="3379067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𝐶𝑙𝑎𝑠𝑠𝑒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𝑠𝑐𝑜𝑟𝑒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≥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:+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𝑒𝑠𝑐𝑜𝑟𝑒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𝜃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:−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666" y="4735929"/>
                <a:ext cx="3379067" cy="8238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89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>
                <a:cs typeface="+mj-cs"/>
              </a:rPr>
              <a:t>Curvas</a:t>
            </a:r>
            <a:r>
              <a:rPr lang="en-US" dirty="0">
                <a:cs typeface="+mj-cs"/>
              </a:rPr>
              <a:t> ROC</a:t>
            </a:r>
          </a:p>
        </p:txBody>
      </p:sp>
      <p:pic>
        <p:nvPicPr>
          <p:cNvPr id="9809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9" t="5128" r="3847" b="5128"/>
          <a:stretch>
            <a:fillRect/>
          </a:stretch>
        </p:blipFill>
        <p:spPr bwMode="auto">
          <a:xfrm>
            <a:off x="2895600" y="3810000"/>
            <a:ext cx="3962400" cy="295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80998" name="Text Box 6"/>
          <p:cNvSpPr txBox="1">
            <a:spLocks noChangeArrowheads="1"/>
          </p:cNvSpPr>
          <p:nvPr/>
        </p:nvSpPr>
        <p:spPr bwMode="auto">
          <a:xfrm>
            <a:off x="1828800" y="4903152"/>
            <a:ext cx="990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>
                <a:latin typeface="Calibri" charset="0"/>
                <a:ea typeface="Calibri" charset="0"/>
                <a:cs typeface="Calibri" charset="0"/>
              </a:rPr>
              <a:t>ROC Curve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762000" y="1398270"/>
            <a:ext cx="7280910" cy="2381250"/>
            <a:chOff x="1234440" y="1371600"/>
            <a:chExt cx="7280910" cy="2381250"/>
          </a:xfrm>
        </p:grpSpPr>
        <p:graphicFrame>
          <p:nvGraphicFramePr>
            <p:cNvPr id="10035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3967765"/>
                </p:ext>
              </p:extLst>
            </p:nvPr>
          </p:nvGraphicFramePr>
          <p:xfrm>
            <a:off x="2057400" y="1371600"/>
            <a:ext cx="6457950" cy="2381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086" name="Document" r:id="rId4" imgW="10594848" imgH="3913632" progId="Word.Document.8">
                    <p:embed/>
                  </p:oleObj>
                </mc:Choice>
                <mc:Fallback>
                  <p:oleObj name="Document" r:id="rId4" imgW="10594848" imgH="3913632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7400" y="1371600"/>
                          <a:ext cx="6457950" cy="2381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80997" name="Text Box 5"/>
            <p:cNvSpPr txBox="1">
              <a:spLocks noChangeArrowheads="1"/>
            </p:cNvSpPr>
            <p:nvPr/>
          </p:nvSpPr>
          <p:spPr bwMode="auto">
            <a:xfrm>
              <a:off x="1234440" y="1653540"/>
              <a:ext cx="14478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800" dirty="0">
                  <a:latin typeface="Calibri" charset="0"/>
                  <a:ea typeface="Calibri" charset="0"/>
                  <a:cs typeface="Calibri" charset="0"/>
                </a:rPr>
                <a:t>Threshold ≥</a:t>
              </a:r>
            </a:p>
          </p:txBody>
        </p:sp>
        <p:sp>
          <p:nvSpPr>
            <p:cNvPr id="980999" name="Line 7"/>
            <p:cNvSpPr>
              <a:spLocks noChangeShapeType="1"/>
            </p:cNvSpPr>
            <p:nvPr/>
          </p:nvSpPr>
          <p:spPr bwMode="auto">
            <a:xfrm>
              <a:off x="1805940" y="3238500"/>
              <a:ext cx="304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981000" name="Line 8"/>
            <p:cNvSpPr>
              <a:spLocks noChangeShapeType="1"/>
            </p:cNvSpPr>
            <p:nvPr/>
          </p:nvSpPr>
          <p:spPr bwMode="auto">
            <a:xfrm>
              <a:off x="1805940" y="3505200"/>
              <a:ext cx="304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6880860" y="1133426"/>
            <a:ext cx="1096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>
                <a:latin typeface="Calibri" charset="0"/>
                <a:ea typeface="Calibri" charset="0"/>
                <a:cs typeface="Calibri" charset="0"/>
              </a:rPr>
              <a:t>Tan</a:t>
            </a:r>
            <a:r>
              <a:rPr lang="pt-BR" sz="1200" dirty="0">
                <a:latin typeface="Calibri" charset="0"/>
                <a:ea typeface="Calibri" charset="0"/>
                <a:cs typeface="Calibri" charset="0"/>
              </a:rPr>
              <a:t> et al. 2005</a:t>
            </a:r>
          </a:p>
        </p:txBody>
      </p:sp>
    </p:spTree>
    <p:extLst>
      <p:ext uri="{BB962C8B-B14F-4D97-AF65-F5344CB8AC3E}">
        <p14:creationId xmlns:p14="http://schemas.microsoft.com/office/powerpoint/2010/main" val="940033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dirty="0">
                <a:cs typeface="+mj-cs"/>
              </a:rPr>
              <a:t>Curvas ROC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344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28600" y="1403350"/>
                <a:ext cx="8229600" cy="4953000"/>
              </a:xfrm>
            </p:spPr>
            <p:txBody>
              <a:bodyPr/>
              <a:lstStyle/>
              <a:p>
                <a:pPr eaLnBrk="1" hangingPunct="1">
                  <a:defRPr/>
                </a:pPr>
                <a:r>
                  <a:rPr lang="pt-BR" sz="2800" dirty="0">
                    <a:cs typeface="+mn-cs"/>
                  </a:rPr>
                  <a:t>Algoritmos que geram valores discretos:</a:t>
                </a:r>
              </a:p>
              <a:p>
                <a:pPr lvl="2" eaLnBrk="1" hangingPunct="1">
                  <a:defRPr/>
                </a:pPr>
                <a:r>
                  <a:rPr lang="pt-BR" sz="2000" dirty="0"/>
                  <a:t>Podem ser </a:t>
                </a:r>
                <a:r>
                  <a:rPr lang="pt-BR" sz="2000" b="1" dirty="0">
                    <a:solidFill>
                      <a:schemeClr val="accent5"/>
                    </a:solidFill>
                  </a:rPr>
                  <a:t>modificados</a:t>
                </a:r>
                <a:r>
                  <a:rPr lang="pt-BR" sz="2000" dirty="0"/>
                  <a:t> para gerar escores</a:t>
                </a:r>
              </a:p>
              <a:p>
                <a:pPr lvl="3" eaLnBrk="1" hangingPunct="1">
                  <a:defRPr/>
                </a:pPr>
                <a:r>
                  <a:rPr lang="pt-BR" sz="1800" dirty="0"/>
                  <a:t>Para </a:t>
                </a:r>
                <a:r>
                  <a:rPr lang="pt-BR" sz="1800" dirty="0" err="1"/>
                  <a:t>ADs</a:t>
                </a:r>
                <a:r>
                  <a:rPr lang="pt-BR" sz="1800" dirty="0"/>
                  <a:t>, pode se utilizar a </a:t>
                </a:r>
                <a:r>
                  <a:rPr lang="pt-BR" sz="1800" b="1" dirty="0">
                    <a:solidFill>
                      <a:schemeClr val="accent6"/>
                    </a:solidFill>
                  </a:rPr>
                  <a:t>fração dos objetos</a:t>
                </a:r>
                <a:r>
                  <a:rPr lang="pt-BR" sz="1800" dirty="0"/>
                  <a:t> de treinamento </a:t>
                </a:r>
                <a:r>
                  <a:rPr lang="pt-BR" sz="1800" b="1" dirty="0">
                    <a:solidFill>
                      <a:schemeClr val="accent6"/>
                    </a:solidFill>
                  </a:rPr>
                  <a:t>positivos</a:t>
                </a:r>
                <a:r>
                  <a:rPr lang="pt-BR" sz="1800" dirty="0"/>
                  <a:t> do </a:t>
                </a:r>
                <a:r>
                  <a:rPr lang="pt-BR" sz="1800" b="1" dirty="0">
                    <a:solidFill>
                      <a:schemeClr val="accent6"/>
                    </a:solidFill>
                  </a:rPr>
                  <a:t>nó folha </a:t>
                </a:r>
                <a:r>
                  <a:rPr lang="pt-BR" sz="1800" dirty="0"/>
                  <a:t>correspondente como </a:t>
                </a:r>
                <a:r>
                  <a:rPr lang="pt-BR" sz="1800" b="1" dirty="0">
                    <a:solidFill>
                      <a:schemeClr val="accent6"/>
                    </a:solidFill>
                  </a:rPr>
                  <a:t>escore </a:t>
                </a:r>
              </a:p>
              <a:p>
                <a:pPr lvl="3" eaLnBrk="1" hangingPunct="1">
                  <a:defRPr/>
                </a:pPr>
                <a:r>
                  <a:rPr lang="pt-BR" sz="1800" dirty="0"/>
                  <a:t>Para </a:t>
                </a:r>
                <a14:m>
                  <m:oMath xmlns:m="http://schemas.openxmlformats.org/officeDocument/2006/math">
                    <m:r>
                      <a:rPr lang="pt-BR" sz="1800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pt-BR" sz="1800" dirty="0"/>
                  <a:t>-NN, pode se utilizar a </a:t>
                </a:r>
                <a:r>
                  <a:rPr lang="pt-BR" sz="1800" b="1" dirty="0">
                    <a:solidFill>
                      <a:schemeClr val="accent4"/>
                    </a:solidFill>
                  </a:rPr>
                  <a:t>fração dos </a:t>
                </a:r>
                <a14:m>
                  <m:oMath xmlns:m="http://schemas.openxmlformats.org/officeDocument/2006/math">
                    <m:r>
                      <a:rPr lang="pt-BR" sz="1800" b="1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𝒌</m:t>
                    </m:r>
                  </m:oMath>
                </a14:m>
                <a:r>
                  <a:rPr lang="pt-BR" sz="1800" b="1" dirty="0">
                    <a:solidFill>
                      <a:schemeClr val="accent4"/>
                    </a:solidFill>
                  </a:rPr>
                  <a:t> vizinhos</a:t>
                </a:r>
                <a:r>
                  <a:rPr lang="pt-BR" sz="1800" dirty="0"/>
                  <a:t> mais próximos que pertencem à classe </a:t>
                </a:r>
                <a:r>
                  <a:rPr lang="pt-BR" sz="1800" b="1" dirty="0">
                    <a:solidFill>
                      <a:schemeClr val="accent4"/>
                    </a:solidFill>
                  </a:rPr>
                  <a:t>positiva</a:t>
                </a:r>
                <a:r>
                  <a:rPr lang="pt-BR" sz="1800" dirty="0"/>
                  <a:t> como </a:t>
                </a:r>
                <a:r>
                  <a:rPr lang="pt-BR" sz="1800" b="1" dirty="0">
                    <a:solidFill>
                      <a:schemeClr val="accent4"/>
                    </a:solidFill>
                  </a:rPr>
                  <a:t>escore</a:t>
                </a:r>
              </a:p>
              <a:p>
                <a:pPr lvl="3" eaLnBrk="1" hangingPunct="1">
                  <a:defRPr/>
                </a:pPr>
                <a:r>
                  <a:rPr lang="pt-BR" sz="1800" dirty="0"/>
                  <a:t>Para </a:t>
                </a:r>
                <a:r>
                  <a:rPr lang="pt-BR" sz="1800" dirty="0" err="1"/>
                  <a:t>SVMs</a:t>
                </a:r>
                <a:r>
                  <a:rPr lang="pt-BR" sz="1800" dirty="0"/>
                  <a:t>, pode se utilizar a </a:t>
                </a:r>
                <a:r>
                  <a:rPr lang="pt-BR" sz="1800" b="1" dirty="0">
                    <a:solidFill>
                      <a:schemeClr val="accent3"/>
                    </a:solidFill>
                  </a:rPr>
                  <a:t>distância</a:t>
                </a:r>
                <a:r>
                  <a:rPr lang="pt-BR" sz="1800" dirty="0">
                    <a:solidFill>
                      <a:schemeClr val="accent3"/>
                    </a:solidFill>
                  </a:rPr>
                  <a:t> </a:t>
                </a:r>
                <a:r>
                  <a:rPr lang="pt-BR" sz="1800" dirty="0"/>
                  <a:t>normalizada do </a:t>
                </a:r>
                <a:r>
                  <a:rPr lang="pt-BR" sz="1800" b="1" dirty="0">
                    <a:solidFill>
                      <a:schemeClr val="accent3"/>
                    </a:solidFill>
                  </a:rPr>
                  <a:t>objeto</a:t>
                </a:r>
                <a:r>
                  <a:rPr lang="pt-BR" sz="1800" dirty="0">
                    <a:solidFill>
                      <a:schemeClr val="accent3"/>
                    </a:solidFill>
                  </a:rPr>
                  <a:t> </a:t>
                </a:r>
                <a:r>
                  <a:rPr lang="pt-BR" sz="1800" dirty="0"/>
                  <a:t>ao </a:t>
                </a:r>
                <a:r>
                  <a:rPr lang="pt-BR" sz="1800" b="1" dirty="0">
                    <a:solidFill>
                      <a:schemeClr val="accent3"/>
                    </a:solidFill>
                  </a:rPr>
                  <a:t>hiperplano separador</a:t>
                </a:r>
                <a:r>
                  <a:rPr lang="pt-BR" sz="1800" dirty="0">
                    <a:solidFill>
                      <a:schemeClr val="accent3"/>
                    </a:solidFill>
                  </a:rPr>
                  <a:t> </a:t>
                </a:r>
                <a:r>
                  <a:rPr lang="pt-BR" sz="1800" dirty="0"/>
                  <a:t>como </a:t>
                </a:r>
                <a:r>
                  <a:rPr lang="pt-BR" sz="1800" b="1" dirty="0">
                    <a:solidFill>
                      <a:schemeClr val="accent3"/>
                    </a:solidFill>
                  </a:rPr>
                  <a:t>escore</a:t>
                </a:r>
              </a:p>
              <a:p>
                <a:pPr lvl="3" eaLnBrk="1" hangingPunct="1">
                  <a:defRPr/>
                </a:pPr>
                <a:r>
                  <a:rPr lang="pt-BR" sz="1800" dirty="0"/>
                  <a:t>…</a:t>
                </a:r>
              </a:p>
              <a:p>
                <a:pPr lvl="2" eaLnBrk="1" hangingPunct="1">
                  <a:defRPr/>
                </a:pPr>
                <a:r>
                  <a:rPr lang="pt-BR" sz="2000" dirty="0"/>
                  <a:t>Podem ser </a:t>
                </a:r>
                <a:r>
                  <a:rPr lang="pt-BR" sz="2000" b="1" dirty="0">
                    <a:solidFill>
                      <a:srgbClr val="FF0000"/>
                    </a:solidFill>
                  </a:rPr>
                  <a:t>combinados em comitês</a:t>
                </a:r>
              </a:p>
              <a:p>
                <a:pPr lvl="3" eaLnBrk="1" hangingPunct="1">
                  <a:defRPr/>
                </a:pPr>
                <a:r>
                  <a:rPr lang="pt-BR" sz="1800" dirty="0"/>
                  <a:t>Algoritmo é executado sobre </a:t>
                </a:r>
                <a:r>
                  <a:rPr lang="pt-BR" sz="1800" b="1" dirty="0">
                    <a:solidFill>
                      <a:srgbClr val="00B0F0"/>
                    </a:solidFill>
                  </a:rPr>
                  <a:t>amostragens</a:t>
                </a:r>
                <a:r>
                  <a:rPr lang="pt-BR" sz="1800" dirty="0"/>
                  <a:t> do conjunto de </a:t>
                </a:r>
                <a:r>
                  <a:rPr lang="pt-BR" sz="1800" b="1" dirty="0">
                    <a:solidFill>
                      <a:srgbClr val="00B0F0"/>
                    </a:solidFill>
                  </a:rPr>
                  <a:t>treinamento</a:t>
                </a:r>
                <a:r>
                  <a:rPr lang="pt-BR" sz="1800" dirty="0"/>
                  <a:t>, gerando </a:t>
                </a:r>
                <a:r>
                  <a:rPr lang="pt-BR" sz="1800" b="1" dirty="0">
                    <a:solidFill>
                      <a:srgbClr val="00B0F0"/>
                    </a:solidFill>
                  </a:rPr>
                  <a:t>múltiplos modelos</a:t>
                </a:r>
              </a:p>
              <a:p>
                <a:pPr lvl="3" eaLnBrk="1" hangingPunct="1">
                  <a:defRPr/>
                </a:pPr>
                <a:r>
                  <a:rPr lang="pt-BR" sz="1800" dirty="0"/>
                  <a:t>Cada modelo prevê uma das duas classes (</a:t>
                </a:r>
                <a14:m>
                  <m:oMath xmlns:m="http://schemas.openxmlformats.org/officeDocument/2006/math">
                    <m:r>
                      <a:rPr lang="pt-BR" sz="1800" i="1" dirty="0" smtClean="0">
                        <a:latin typeface="Cambria Math" charset="0"/>
                      </a:rPr>
                      <m:t>+</m:t>
                    </m:r>
                  </m:oMath>
                </a14:m>
                <a:r>
                  <a:rPr lang="pt-BR" sz="1800" dirty="0"/>
                  <a:t> ou </a:t>
                </a:r>
                <a14:m>
                  <m:oMath xmlns:m="http://schemas.openxmlformats.org/officeDocument/2006/math">
                    <m:r>
                      <a:rPr lang="pt-BR" sz="1800" i="1" dirty="0" smtClean="0">
                        <a:latin typeface="Cambria Math" charset="0"/>
                      </a:rPr>
                      <m:t>−</m:t>
                    </m:r>
                  </m:oMath>
                </a14:m>
                <a:r>
                  <a:rPr lang="pt-BR" sz="1800" dirty="0"/>
                  <a:t>)</a:t>
                </a:r>
              </a:p>
              <a:p>
                <a:pPr lvl="3" eaLnBrk="1" hangingPunct="1">
                  <a:defRPr/>
                </a:pPr>
                <a:r>
                  <a:rPr lang="pt-BR" sz="1800" dirty="0"/>
                  <a:t>O escore será a </a:t>
                </a:r>
                <a:r>
                  <a:rPr lang="pt-BR" sz="1800" b="1" dirty="0">
                    <a:solidFill>
                      <a:srgbClr val="00B0F0"/>
                    </a:solidFill>
                  </a:rPr>
                  <a:t>fração dos modelos</a:t>
                </a:r>
                <a:r>
                  <a:rPr lang="pt-BR" sz="1800" dirty="0"/>
                  <a:t> que </a:t>
                </a:r>
                <a:r>
                  <a:rPr lang="pt-BR" sz="1800" b="1" dirty="0">
                    <a:solidFill>
                      <a:srgbClr val="00B0F0"/>
                    </a:solidFill>
                  </a:rPr>
                  <a:t>previram a classe positiva</a:t>
                </a:r>
              </a:p>
            </p:txBody>
          </p:sp>
        </mc:Choice>
        <mc:Fallback xmlns="">
          <p:sp>
            <p:nvSpPr>
              <p:cNvPr id="18534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403350"/>
                <a:ext cx="8229600" cy="4953000"/>
              </a:xfrm>
              <a:blipFill rotWithShape="0">
                <a:blip r:embed="rId3"/>
                <a:stretch>
                  <a:fillRect l="-1333" t="-11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FCA7EA-809E-3A41-9190-F9AF0C87BA16}" type="slidenum">
              <a:rPr lang="pt-BR"/>
              <a:pPr>
                <a:defRPr/>
              </a:pPr>
              <a:t>57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dirty="0">
                <a:cs typeface="+mj-cs"/>
              </a:rPr>
              <a:t>Área sob a Curva ROC (AUC)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5491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>
                  <a:defRPr/>
                </a:pPr>
                <a:r>
                  <a:rPr lang="pt-BR" sz="2400" dirty="0">
                    <a:cs typeface="+mn-cs"/>
                  </a:rPr>
                  <a:t>Fornece uma estimativa do desempenho de classificadores</a:t>
                </a:r>
              </a:p>
              <a:p>
                <a:pPr eaLnBrk="1" hangingPunct="1">
                  <a:defRPr/>
                </a:pPr>
                <a:r>
                  <a:rPr lang="pt-BR" sz="2400" dirty="0">
                    <a:cs typeface="+mn-cs"/>
                  </a:rPr>
                  <a:t>Valor </a:t>
                </a:r>
                <a:r>
                  <a:rPr lang="pt-BR" sz="2400" dirty="0" err="1">
                    <a:cs typeface="+mn-cs"/>
                  </a:rPr>
                  <a:t>cont</a:t>
                </a:r>
                <a:r>
                  <a:rPr lang="en-US" sz="2400" dirty="0" err="1">
                    <a:cs typeface="+mn-cs"/>
                  </a:rPr>
                  <a:t>í</a:t>
                </a:r>
                <a:r>
                  <a:rPr lang="pt-BR" sz="2400" dirty="0" err="1">
                    <a:cs typeface="+mn-cs"/>
                  </a:rPr>
                  <a:t>nuo</a:t>
                </a:r>
                <a:r>
                  <a:rPr lang="pt-BR" sz="2400" dirty="0">
                    <a:cs typeface="+mn-cs"/>
                  </a:rPr>
                  <a:t> no intervalo </a:t>
                </a:r>
                <a14:m>
                  <m:oMath xmlns:m="http://schemas.openxmlformats.org/officeDocument/2006/math">
                    <m:r>
                      <a:rPr lang="pt-BR" sz="2400" i="1" dirty="0" smtClean="0">
                        <a:latin typeface="Cambria Math" charset="0"/>
                        <a:cs typeface="+mn-cs"/>
                      </a:rPr>
                      <m:t>[0, 1]</m:t>
                    </m:r>
                  </m:oMath>
                </a14:m>
                <a:endParaRPr lang="pt-BR" sz="2400" dirty="0">
                  <a:cs typeface="+mn-cs"/>
                </a:endParaRPr>
              </a:p>
              <a:p>
                <a:pPr lvl="1" eaLnBrk="1" hangingPunct="1">
                  <a:defRPr/>
                </a:pPr>
                <a:r>
                  <a:rPr lang="pt-BR" sz="2000" dirty="0"/>
                  <a:t>Quanto maior melhor</a:t>
                </a:r>
              </a:p>
              <a:p>
                <a:pPr lvl="1" eaLnBrk="1" hangingPunct="1">
                  <a:defRPr/>
                </a:pPr>
                <a:r>
                  <a:rPr lang="pt-BR" sz="2000" dirty="0"/>
                  <a:t>Adição de áreas de sucessivos </a:t>
                </a:r>
                <a:r>
                  <a:rPr lang="pt-BR" sz="2000" dirty="0" err="1"/>
                  <a:t>trap</a:t>
                </a:r>
                <a:r>
                  <a:rPr lang="en-US" sz="2000" dirty="0" err="1"/>
                  <a:t>ézios</a:t>
                </a:r>
                <a:endParaRPr lang="pt-BR" sz="2000" dirty="0"/>
              </a:p>
              <a:p>
                <a:pPr eaLnBrk="1" hangingPunct="1">
                  <a:defRPr/>
                </a:pPr>
                <a:endParaRPr lang="en-US" sz="2400" dirty="0">
                  <a:cs typeface="+mn-cs"/>
                </a:endParaRPr>
              </a:p>
              <a:p>
                <a:pPr eaLnBrk="1" hangingPunct="1">
                  <a:defRPr/>
                </a:pPr>
                <a:r>
                  <a:rPr lang="en-US" sz="2400" dirty="0" err="1">
                    <a:cs typeface="+mn-cs"/>
                  </a:rPr>
                  <a:t>É</a:t>
                </a:r>
                <a:r>
                  <a:rPr lang="en-US" sz="2400" dirty="0">
                    <a:cs typeface="+mn-cs"/>
                  </a:rPr>
                  <a:t> </a:t>
                </a:r>
                <a:r>
                  <a:rPr lang="en-US" sz="2400" dirty="0" err="1">
                    <a:cs typeface="+mn-cs"/>
                  </a:rPr>
                  <a:t>possível</a:t>
                </a:r>
                <a:r>
                  <a:rPr lang="en-US" sz="2400" dirty="0">
                    <a:cs typeface="+mn-cs"/>
                  </a:rPr>
                  <a:t> </a:t>
                </a:r>
                <a:r>
                  <a:rPr lang="en-US" sz="2400" dirty="0" err="1">
                    <a:cs typeface="+mn-cs"/>
                  </a:rPr>
                  <a:t>provar</a:t>
                </a:r>
                <a:r>
                  <a:rPr lang="en-US" sz="2400" dirty="0">
                    <a:cs typeface="+mn-cs"/>
                  </a:rPr>
                  <a:t> que a AUC </a:t>
                </a:r>
                <a:r>
                  <a:rPr lang="en-US" sz="2400" dirty="0" err="1">
                    <a:cs typeface="+mn-cs"/>
                  </a:rPr>
                  <a:t>equivale</a:t>
                </a:r>
                <a:r>
                  <a:rPr lang="en-US" sz="2400" dirty="0">
                    <a:cs typeface="+mn-cs"/>
                  </a:rPr>
                  <a:t> </a:t>
                </a:r>
                <a:r>
                  <a:rPr lang="en-US" sz="2400" dirty="0" err="1">
                    <a:cs typeface="+mn-cs"/>
                  </a:rPr>
                  <a:t>à</a:t>
                </a:r>
                <a:r>
                  <a:rPr lang="en-US" sz="2400" dirty="0">
                    <a:cs typeface="+mn-cs"/>
                  </a:rPr>
                  <a:t> </a:t>
                </a:r>
                <a:r>
                  <a:rPr lang="en-US" sz="2400" b="1" dirty="0" err="1">
                    <a:solidFill>
                      <a:srgbClr val="00B0F0"/>
                    </a:solidFill>
                    <a:cs typeface="+mn-cs"/>
                  </a:rPr>
                  <a:t>probabilidade</a:t>
                </a:r>
                <a:r>
                  <a:rPr lang="en-US" sz="2400" dirty="0">
                    <a:cs typeface="+mn-cs"/>
                  </a:rPr>
                  <a:t> do </a:t>
                </a:r>
                <a:r>
                  <a:rPr lang="en-US" sz="2400" dirty="0" err="1">
                    <a:cs typeface="+mn-cs"/>
                  </a:rPr>
                  <a:t>modelo</a:t>
                </a:r>
                <a:r>
                  <a:rPr lang="en-US" sz="2400" dirty="0">
                    <a:cs typeface="+mn-cs"/>
                  </a:rPr>
                  <a:t> </a:t>
                </a:r>
                <a:r>
                  <a:rPr lang="en-US" sz="2400" b="1" dirty="0" err="1">
                    <a:solidFill>
                      <a:srgbClr val="00B0F0"/>
                    </a:solidFill>
                    <a:cs typeface="+mn-cs"/>
                  </a:rPr>
                  <a:t>atribuir</a:t>
                </a:r>
                <a:r>
                  <a:rPr lang="en-US" sz="2400" b="1" dirty="0">
                    <a:solidFill>
                      <a:srgbClr val="00B0F0"/>
                    </a:solidFill>
                    <a:cs typeface="+mn-cs"/>
                  </a:rPr>
                  <a:t> um escore</a:t>
                </a:r>
                <a:r>
                  <a:rPr lang="en-US" sz="2400" dirty="0">
                    <a:solidFill>
                      <a:srgbClr val="00B0F0"/>
                    </a:solidFill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  <a:cs typeface="+mn-cs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  <a:cs typeface="+mn-cs"/>
                          </a:rPr>
                          <m:t>+ 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  <a:cs typeface="+mn-cs"/>
                      </a:rPr>
                      <m:t> </m:t>
                    </m:r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 charset="0"/>
                        <a:cs typeface="+mn-cs"/>
                      </a:rPr>
                      <m:t>𝐱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  <a:cs typeface="+mn-cs"/>
                      </a:rPr>
                      <m:t>)</m:t>
                    </m:r>
                  </m:oMath>
                </a14:m>
                <a:r>
                  <a:rPr lang="pt-BR" sz="2400" dirty="0">
                    <a:solidFill>
                      <a:srgbClr val="00B0F0"/>
                    </a:solidFill>
                    <a:cs typeface="+mn-cs"/>
                  </a:rPr>
                  <a:t> </a:t>
                </a:r>
                <a:r>
                  <a:rPr lang="pt-BR" sz="2400" b="1" dirty="0">
                    <a:solidFill>
                      <a:srgbClr val="00B0F0"/>
                    </a:solidFill>
                    <a:cs typeface="+mn-cs"/>
                  </a:rPr>
                  <a:t>maior</a:t>
                </a:r>
                <a:r>
                  <a:rPr lang="pt-BR" sz="2400" dirty="0">
                    <a:cs typeface="+mn-cs"/>
                  </a:rPr>
                  <a:t> a um </a:t>
                </a:r>
                <a:r>
                  <a:rPr lang="pt-BR" sz="2400" b="1" dirty="0">
                    <a:solidFill>
                      <a:srgbClr val="00B0F0"/>
                    </a:solidFill>
                    <a:cs typeface="+mn-cs"/>
                  </a:rPr>
                  <a:t>objeto positivo</a:t>
                </a:r>
                <a:r>
                  <a:rPr lang="pt-BR" sz="2400" dirty="0">
                    <a:cs typeface="+mn-cs"/>
                  </a:rPr>
                  <a:t> escolhido aleatoriamente </a:t>
                </a:r>
                <a:r>
                  <a:rPr lang="pt-BR" sz="2400" b="1" dirty="0">
                    <a:solidFill>
                      <a:srgbClr val="00B0F0"/>
                    </a:solidFill>
                    <a:cs typeface="+mn-cs"/>
                  </a:rPr>
                  <a:t>do que a um objeto negativo</a:t>
                </a:r>
                <a:r>
                  <a:rPr lang="pt-BR" sz="2400" dirty="0">
                    <a:cs typeface="+mn-cs"/>
                  </a:rPr>
                  <a:t> escolhido aleatoriamente</a:t>
                </a:r>
              </a:p>
            </p:txBody>
          </p:sp>
        </mc:Choice>
        <mc:Fallback xmlns="">
          <p:sp>
            <p:nvSpPr>
              <p:cNvPr id="18554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A2438E-1288-624C-B9A9-25D2364BC333}" type="slidenum">
              <a:rPr lang="pt-BR"/>
              <a:pPr>
                <a:defRPr/>
              </a:pPr>
              <a:t>58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dirty="0">
                <a:cs typeface="+mj-cs"/>
              </a:rPr>
              <a:t>Área sob a Curva ROC (AUC)</a:t>
            </a:r>
          </a:p>
        </p:txBody>
      </p:sp>
      <p:sp>
        <p:nvSpPr>
          <p:cNvPr id="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D92410-6E38-5546-9F52-E914B87BC474}" type="slidenum">
              <a:rPr lang="pt-BR"/>
              <a:pPr>
                <a:defRPr/>
              </a:pPr>
              <a:t>59</a:t>
            </a:fld>
            <a:endParaRPr lang="pt-BR"/>
          </a:p>
        </p:txBody>
      </p:sp>
      <p:sp>
        <p:nvSpPr>
          <p:cNvPr id="1858564" name="Freeform 4"/>
          <p:cNvSpPr>
            <a:spLocks/>
          </p:cNvSpPr>
          <p:nvPr/>
        </p:nvSpPr>
        <p:spPr bwMode="auto">
          <a:xfrm>
            <a:off x="7281863" y="6032500"/>
            <a:ext cx="34925" cy="100013"/>
          </a:xfrm>
          <a:custGeom>
            <a:avLst/>
            <a:gdLst>
              <a:gd name="T0" fmla="*/ 22 w 22"/>
              <a:gd name="T1" fmla="*/ 63 h 63"/>
              <a:gd name="T2" fmla="*/ 14 w 22"/>
              <a:gd name="T3" fmla="*/ 63 h 63"/>
              <a:gd name="T4" fmla="*/ 14 w 22"/>
              <a:gd name="T5" fmla="*/ 14 h 63"/>
              <a:gd name="T6" fmla="*/ 10 w 22"/>
              <a:gd name="T7" fmla="*/ 16 h 63"/>
              <a:gd name="T8" fmla="*/ 6 w 22"/>
              <a:gd name="T9" fmla="*/ 20 h 63"/>
              <a:gd name="T10" fmla="*/ 2 w 22"/>
              <a:gd name="T11" fmla="*/ 22 h 63"/>
              <a:gd name="T12" fmla="*/ 0 w 22"/>
              <a:gd name="T13" fmla="*/ 24 h 63"/>
              <a:gd name="T14" fmla="*/ 0 w 22"/>
              <a:gd name="T15" fmla="*/ 16 h 63"/>
              <a:gd name="T16" fmla="*/ 6 w 22"/>
              <a:gd name="T17" fmla="*/ 12 h 63"/>
              <a:gd name="T18" fmla="*/ 10 w 22"/>
              <a:gd name="T19" fmla="*/ 8 h 63"/>
              <a:gd name="T20" fmla="*/ 14 w 22"/>
              <a:gd name="T21" fmla="*/ 4 h 63"/>
              <a:gd name="T22" fmla="*/ 16 w 22"/>
              <a:gd name="T23" fmla="*/ 0 h 63"/>
              <a:gd name="T24" fmla="*/ 22 w 22"/>
              <a:gd name="T25" fmla="*/ 0 h 63"/>
              <a:gd name="T26" fmla="*/ 22 w 22"/>
              <a:gd name="T27" fmla="*/ 6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" h="63">
                <a:moveTo>
                  <a:pt x="22" y="63"/>
                </a:moveTo>
                <a:lnTo>
                  <a:pt x="14" y="63"/>
                </a:lnTo>
                <a:lnTo>
                  <a:pt x="14" y="14"/>
                </a:lnTo>
                <a:lnTo>
                  <a:pt x="10" y="16"/>
                </a:lnTo>
                <a:lnTo>
                  <a:pt x="6" y="20"/>
                </a:lnTo>
                <a:lnTo>
                  <a:pt x="2" y="22"/>
                </a:lnTo>
                <a:lnTo>
                  <a:pt x="0" y="24"/>
                </a:lnTo>
                <a:lnTo>
                  <a:pt x="0" y="16"/>
                </a:lnTo>
                <a:lnTo>
                  <a:pt x="6" y="12"/>
                </a:lnTo>
                <a:lnTo>
                  <a:pt x="10" y="8"/>
                </a:lnTo>
                <a:lnTo>
                  <a:pt x="14" y="4"/>
                </a:lnTo>
                <a:lnTo>
                  <a:pt x="16" y="0"/>
                </a:lnTo>
                <a:lnTo>
                  <a:pt x="22" y="0"/>
                </a:lnTo>
                <a:lnTo>
                  <a:pt x="22" y="6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65" name="Rectangle 5"/>
          <p:cNvSpPr>
            <a:spLocks noChangeArrowheads="1"/>
          </p:cNvSpPr>
          <p:nvPr/>
        </p:nvSpPr>
        <p:spPr bwMode="auto">
          <a:xfrm>
            <a:off x="7354888" y="6119813"/>
            <a:ext cx="12700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66" name="Freeform 6"/>
          <p:cNvSpPr>
            <a:spLocks noEditPoints="1"/>
          </p:cNvSpPr>
          <p:nvPr/>
        </p:nvSpPr>
        <p:spPr bwMode="auto">
          <a:xfrm>
            <a:off x="7386638" y="6032500"/>
            <a:ext cx="61912" cy="103188"/>
          </a:xfrm>
          <a:custGeom>
            <a:avLst/>
            <a:gdLst>
              <a:gd name="T0" fmla="*/ 0 w 39"/>
              <a:gd name="T1" fmla="*/ 33 h 65"/>
              <a:gd name="T2" fmla="*/ 0 w 39"/>
              <a:gd name="T3" fmla="*/ 22 h 65"/>
              <a:gd name="T4" fmla="*/ 2 w 39"/>
              <a:gd name="T5" fmla="*/ 14 h 65"/>
              <a:gd name="T6" fmla="*/ 3 w 39"/>
              <a:gd name="T7" fmla="*/ 8 h 65"/>
              <a:gd name="T8" fmla="*/ 7 w 39"/>
              <a:gd name="T9" fmla="*/ 4 h 65"/>
              <a:gd name="T10" fmla="*/ 13 w 39"/>
              <a:gd name="T11" fmla="*/ 2 h 65"/>
              <a:gd name="T12" fmla="*/ 19 w 39"/>
              <a:gd name="T13" fmla="*/ 0 h 65"/>
              <a:gd name="T14" fmla="*/ 23 w 39"/>
              <a:gd name="T15" fmla="*/ 0 h 65"/>
              <a:gd name="T16" fmla="*/ 29 w 39"/>
              <a:gd name="T17" fmla="*/ 2 h 65"/>
              <a:gd name="T18" fmla="*/ 31 w 39"/>
              <a:gd name="T19" fmla="*/ 4 h 65"/>
              <a:gd name="T20" fmla="*/ 35 w 39"/>
              <a:gd name="T21" fmla="*/ 8 h 65"/>
              <a:gd name="T22" fmla="*/ 37 w 39"/>
              <a:gd name="T23" fmla="*/ 12 h 65"/>
              <a:gd name="T24" fmla="*/ 39 w 39"/>
              <a:gd name="T25" fmla="*/ 18 h 65"/>
              <a:gd name="T26" fmla="*/ 39 w 39"/>
              <a:gd name="T27" fmla="*/ 24 h 65"/>
              <a:gd name="T28" fmla="*/ 39 w 39"/>
              <a:gd name="T29" fmla="*/ 33 h 65"/>
              <a:gd name="T30" fmla="*/ 39 w 39"/>
              <a:gd name="T31" fmla="*/ 43 h 65"/>
              <a:gd name="T32" fmla="*/ 37 w 39"/>
              <a:gd name="T33" fmla="*/ 51 h 65"/>
              <a:gd name="T34" fmla="*/ 35 w 39"/>
              <a:gd name="T35" fmla="*/ 57 h 65"/>
              <a:gd name="T36" fmla="*/ 31 w 39"/>
              <a:gd name="T37" fmla="*/ 61 h 65"/>
              <a:gd name="T38" fmla="*/ 25 w 39"/>
              <a:gd name="T39" fmla="*/ 63 h 65"/>
              <a:gd name="T40" fmla="*/ 19 w 39"/>
              <a:gd name="T41" fmla="*/ 65 h 65"/>
              <a:gd name="T42" fmla="*/ 13 w 39"/>
              <a:gd name="T43" fmla="*/ 63 h 65"/>
              <a:gd name="T44" fmla="*/ 9 w 39"/>
              <a:gd name="T45" fmla="*/ 61 h 65"/>
              <a:gd name="T46" fmla="*/ 5 w 39"/>
              <a:gd name="T47" fmla="*/ 59 h 65"/>
              <a:gd name="T48" fmla="*/ 2 w 39"/>
              <a:gd name="T49" fmla="*/ 53 h 65"/>
              <a:gd name="T50" fmla="*/ 0 w 39"/>
              <a:gd name="T51" fmla="*/ 43 h 65"/>
              <a:gd name="T52" fmla="*/ 0 w 39"/>
              <a:gd name="T53" fmla="*/ 33 h 65"/>
              <a:gd name="T54" fmla="*/ 7 w 39"/>
              <a:gd name="T55" fmla="*/ 33 h 65"/>
              <a:gd name="T56" fmla="*/ 7 w 39"/>
              <a:gd name="T57" fmla="*/ 41 h 65"/>
              <a:gd name="T58" fmla="*/ 9 w 39"/>
              <a:gd name="T59" fmla="*/ 49 h 65"/>
              <a:gd name="T60" fmla="*/ 11 w 39"/>
              <a:gd name="T61" fmla="*/ 53 h 65"/>
              <a:gd name="T62" fmla="*/ 15 w 39"/>
              <a:gd name="T63" fmla="*/ 57 h 65"/>
              <a:gd name="T64" fmla="*/ 19 w 39"/>
              <a:gd name="T65" fmla="*/ 57 h 65"/>
              <a:gd name="T66" fmla="*/ 23 w 39"/>
              <a:gd name="T67" fmla="*/ 57 h 65"/>
              <a:gd name="T68" fmla="*/ 27 w 39"/>
              <a:gd name="T69" fmla="*/ 53 h 65"/>
              <a:gd name="T70" fmla="*/ 29 w 39"/>
              <a:gd name="T71" fmla="*/ 49 h 65"/>
              <a:gd name="T72" fmla="*/ 31 w 39"/>
              <a:gd name="T73" fmla="*/ 41 h 65"/>
              <a:gd name="T74" fmla="*/ 31 w 39"/>
              <a:gd name="T75" fmla="*/ 33 h 65"/>
              <a:gd name="T76" fmla="*/ 31 w 39"/>
              <a:gd name="T77" fmla="*/ 24 h 65"/>
              <a:gd name="T78" fmla="*/ 29 w 39"/>
              <a:gd name="T79" fmla="*/ 16 h 65"/>
              <a:gd name="T80" fmla="*/ 27 w 39"/>
              <a:gd name="T81" fmla="*/ 12 h 65"/>
              <a:gd name="T82" fmla="*/ 25 w 39"/>
              <a:gd name="T83" fmla="*/ 8 h 65"/>
              <a:gd name="T84" fmla="*/ 19 w 39"/>
              <a:gd name="T85" fmla="*/ 8 h 65"/>
              <a:gd name="T86" fmla="*/ 15 w 39"/>
              <a:gd name="T87" fmla="*/ 8 h 65"/>
              <a:gd name="T88" fmla="*/ 11 w 39"/>
              <a:gd name="T89" fmla="*/ 12 h 65"/>
              <a:gd name="T90" fmla="*/ 9 w 39"/>
              <a:gd name="T91" fmla="*/ 16 h 65"/>
              <a:gd name="T92" fmla="*/ 7 w 39"/>
              <a:gd name="T93" fmla="*/ 24 h 65"/>
              <a:gd name="T94" fmla="*/ 7 w 39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9" h="65">
                <a:moveTo>
                  <a:pt x="0" y="33"/>
                </a:moveTo>
                <a:lnTo>
                  <a:pt x="0" y="22"/>
                </a:lnTo>
                <a:lnTo>
                  <a:pt x="2" y="14"/>
                </a:lnTo>
                <a:lnTo>
                  <a:pt x="3" y="8"/>
                </a:lnTo>
                <a:lnTo>
                  <a:pt x="7" y="4"/>
                </a:lnTo>
                <a:lnTo>
                  <a:pt x="13" y="2"/>
                </a:lnTo>
                <a:lnTo>
                  <a:pt x="19" y="0"/>
                </a:lnTo>
                <a:lnTo>
                  <a:pt x="23" y="0"/>
                </a:lnTo>
                <a:lnTo>
                  <a:pt x="29" y="2"/>
                </a:lnTo>
                <a:lnTo>
                  <a:pt x="31" y="4"/>
                </a:lnTo>
                <a:lnTo>
                  <a:pt x="35" y="8"/>
                </a:lnTo>
                <a:lnTo>
                  <a:pt x="37" y="12"/>
                </a:lnTo>
                <a:lnTo>
                  <a:pt x="39" y="18"/>
                </a:lnTo>
                <a:lnTo>
                  <a:pt x="39" y="24"/>
                </a:lnTo>
                <a:lnTo>
                  <a:pt x="39" y="33"/>
                </a:lnTo>
                <a:lnTo>
                  <a:pt x="39" y="43"/>
                </a:lnTo>
                <a:lnTo>
                  <a:pt x="37" y="51"/>
                </a:lnTo>
                <a:lnTo>
                  <a:pt x="35" y="57"/>
                </a:lnTo>
                <a:lnTo>
                  <a:pt x="31" y="61"/>
                </a:lnTo>
                <a:lnTo>
                  <a:pt x="25" y="63"/>
                </a:lnTo>
                <a:lnTo>
                  <a:pt x="19" y="65"/>
                </a:lnTo>
                <a:lnTo>
                  <a:pt x="13" y="63"/>
                </a:lnTo>
                <a:lnTo>
                  <a:pt x="9" y="61"/>
                </a:lnTo>
                <a:lnTo>
                  <a:pt x="5" y="59"/>
                </a:lnTo>
                <a:lnTo>
                  <a:pt x="2" y="53"/>
                </a:lnTo>
                <a:lnTo>
                  <a:pt x="0" y="43"/>
                </a:lnTo>
                <a:lnTo>
                  <a:pt x="0" y="33"/>
                </a:lnTo>
                <a:close/>
                <a:moveTo>
                  <a:pt x="7" y="33"/>
                </a:moveTo>
                <a:lnTo>
                  <a:pt x="7" y="41"/>
                </a:lnTo>
                <a:lnTo>
                  <a:pt x="9" y="49"/>
                </a:lnTo>
                <a:lnTo>
                  <a:pt x="11" y="53"/>
                </a:lnTo>
                <a:lnTo>
                  <a:pt x="15" y="57"/>
                </a:lnTo>
                <a:lnTo>
                  <a:pt x="19" y="57"/>
                </a:lnTo>
                <a:lnTo>
                  <a:pt x="23" y="57"/>
                </a:lnTo>
                <a:lnTo>
                  <a:pt x="27" y="53"/>
                </a:lnTo>
                <a:lnTo>
                  <a:pt x="29" y="49"/>
                </a:lnTo>
                <a:lnTo>
                  <a:pt x="31" y="41"/>
                </a:lnTo>
                <a:lnTo>
                  <a:pt x="31" y="33"/>
                </a:lnTo>
                <a:lnTo>
                  <a:pt x="31" y="24"/>
                </a:lnTo>
                <a:lnTo>
                  <a:pt x="29" y="16"/>
                </a:lnTo>
                <a:lnTo>
                  <a:pt x="27" y="12"/>
                </a:lnTo>
                <a:lnTo>
                  <a:pt x="25" y="8"/>
                </a:lnTo>
                <a:lnTo>
                  <a:pt x="19" y="8"/>
                </a:lnTo>
                <a:lnTo>
                  <a:pt x="15" y="8"/>
                </a:lnTo>
                <a:lnTo>
                  <a:pt x="11" y="12"/>
                </a:lnTo>
                <a:lnTo>
                  <a:pt x="9" y="16"/>
                </a:lnTo>
                <a:lnTo>
                  <a:pt x="7" y="24"/>
                </a:lnTo>
                <a:lnTo>
                  <a:pt x="7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67" name="Freeform 7"/>
          <p:cNvSpPr>
            <a:spLocks/>
          </p:cNvSpPr>
          <p:nvPr/>
        </p:nvSpPr>
        <p:spPr bwMode="auto">
          <a:xfrm>
            <a:off x="4481513" y="6289675"/>
            <a:ext cx="131762" cy="187325"/>
          </a:xfrm>
          <a:custGeom>
            <a:avLst/>
            <a:gdLst>
              <a:gd name="T0" fmla="*/ 32 w 83"/>
              <a:gd name="T1" fmla="*/ 6 h 118"/>
              <a:gd name="T2" fmla="*/ 32 w 83"/>
              <a:gd name="T3" fmla="*/ 55 h 118"/>
              <a:gd name="T4" fmla="*/ 50 w 83"/>
              <a:gd name="T5" fmla="*/ 55 h 118"/>
              <a:gd name="T6" fmla="*/ 55 w 83"/>
              <a:gd name="T7" fmla="*/ 55 h 118"/>
              <a:gd name="T8" fmla="*/ 59 w 83"/>
              <a:gd name="T9" fmla="*/ 53 h 118"/>
              <a:gd name="T10" fmla="*/ 61 w 83"/>
              <a:gd name="T11" fmla="*/ 51 h 118"/>
              <a:gd name="T12" fmla="*/ 63 w 83"/>
              <a:gd name="T13" fmla="*/ 49 h 118"/>
              <a:gd name="T14" fmla="*/ 65 w 83"/>
              <a:gd name="T15" fmla="*/ 45 h 118"/>
              <a:gd name="T16" fmla="*/ 67 w 83"/>
              <a:gd name="T17" fmla="*/ 39 h 118"/>
              <a:gd name="T18" fmla="*/ 69 w 83"/>
              <a:gd name="T19" fmla="*/ 39 h 118"/>
              <a:gd name="T20" fmla="*/ 69 w 83"/>
              <a:gd name="T21" fmla="*/ 77 h 118"/>
              <a:gd name="T22" fmla="*/ 67 w 83"/>
              <a:gd name="T23" fmla="*/ 77 h 118"/>
              <a:gd name="T24" fmla="*/ 67 w 83"/>
              <a:gd name="T25" fmla="*/ 71 h 118"/>
              <a:gd name="T26" fmla="*/ 65 w 83"/>
              <a:gd name="T27" fmla="*/ 67 h 118"/>
              <a:gd name="T28" fmla="*/ 63 w 83"/>
              <a:gd name="T29" fmla="*/ 65 h 118"/>
              <a:gd name="T30" fmla="*/ 59 w 83"/>
              <a:gd name="T31" fmla="*/ 63 h 118"/>
              <a:gd name="T32" fmla="*/ 55 w 83"/>
              <a:gd name="T33" fmla="*/ 61 h 118"/>
              <a:gd name="T34" fmla="*/ 50 w 83"/>
              <a:gd name="T35" fmla="*/ 61 h 118"/>
              <a:gd name="T36" fmla="*/ 32 w 83"/>
              <a:gd name="T37" fmla="*/ 61 h 118"/>
              <a:gd name="T38" fmla="*/ 32 w 83"/>
              <a:gd name="T39" fmla="*/ 98 h 118"/>
              <a:gd name="T40" fmla="*/ 32 w 83"/>
              <a:gd name="T41" fmla="*/ 106 h 118"/>
              <a:gd name="T42" fmla="*/ 32 w 83"/>
              <a:gd name="T43" fmla="*/ 110 h 118"/>
              <a:gd name="T44" fmla="*/ 34 w 83"/>
              <a:gd name="T45" fmla="*/ 112 h 118"/>
              <a:gd name="T46" fmla="*/ 36 w 83"/>
              <a:gd name="T47" fmla="*/ 114 h 118"/>
              <a:gd name="T48" fmla="*/ 40 w 83"/>
              <a:gd name="T49" fmla="*/ 116 h 118"/>
              <a:gd name="T50" fmla="*/ 44 w 83"/>
              <a:gd name="T51" fmla="*/ 116 h 118"/>
              <a:gd name="T52" fmla="*/ 48 w 83"/>
              <a:gd name="T53" fmla="*/ 116 h 118"/>
              <a:gd name="T54" fmla="*/ 48 w 83"/>
              <a:gd name="T55" fmla="*/ 118 h 118"/>
              <a:gd name="T56" fmla="*/ 0 w 83"/>
              <a:gd name="T57" fmla="*/ 118 h 118"/>
              <a:gd name="T58" fmla="*/ 0 w 83"/>
              <a:gd name="T59" fmla="*/ 116 h 118"/>
              <a:gd name="T60" fmla="*/ 4 w 83"/>
              <a:gd name="T61" fmla="*/ 116 h 118"/>
              <a:gd name="T62" fmla="*/ 8 w 83"/>
              <a:gd name="T63" fmla="*/ 116 h 118"/>
              <a:gd name="T64" fmla="*/ 12 w 83"/>
              <a:gd name="T65" fmla="*/ 114 h 118"/>
              <a:gd name="T66" fmla="*/ 14 w 83"/>
              <a:gd name="T67" fmla="*/ 112 h 118"/>
              <a:gd name="T68" fmla="*/ 14 w 83"/>
              <a:gd name="T69" fmla="*/ 108 h 118"/>
              <a:gd name="T70" fmla="*/ 16 w 83"/>
              <a:gd name="T71" fmla="*/ 104 h 118"/>
              <a:gd name="T72" fmla="*/ 16 w 83"/>
              <a:gd name="T73" fmla="*/ 98 h 118"/>
              <a:gd name="T74" fmla="*/ 16 w 83"/>
              <a:gd name="T75" fmla="*/ 21 h 118"/>
              <a:gd name="T76" fmla="*/ 16 w 83"/>
              <a:gd name="T77" fmla="*/ 13 h 118"/>
              <a:gd name="T78" fmla="*/ 14 w 83"/>
              <a:gd name="T79" fmla="*/ 8 h 118"/>
              <a:gd name="T80" fmla="*/ 14 w 83"/>
              <a:gd name="T81" fmla="*/ 6 h 118"/>
              <a:gd name="T82" fmla="*/ 12 w 83"/>
              <a:gd name="T83" fmla="*/ 4 h 118"/>
              <a:gd name="T84" fmla="*/ 8 w 83"/>
              <a:gd name="T85" fmla="*/ 2 h 118"/>
              <a:gd name="T86" fmla="*/ 4 w 83"/>
              <a:gd name="T87" fmla="*/ 2 h 118"/>
              <a:gd name="T88" fmla="*/ 0 w 83"/>
              <a:gd name="T89" fmla="*/ 2 h 118"/>
              <a:gd name="T90" fmla="*/ 0 w 83"/>
              <a:gd name="T91" fmla="*/ 0 h 118"/>
              <a:gd name="T92" fmla="*/ 81 w 83"/>
              <a:gd name="T93" fmla="*/ 0 h 118"/>
              <a:gd name="T94" fmla="*/ 83 w 83"/>
              <a:gd name="T95" fmla="*/ 27 h 118"/>
              <a:gd name="T96" fmla="*/ 79 w 83"/>
              <a:gd name="T97" fmla="*/ 27 h 118"/>
              <a:gd name="T98" fmla="*/ 77 w 83"/>
              <a:gd name="T99" fmla="*/ 19 h 118"/>
              <a:gd name="T100" fmla="*/ 75 w 83"/>
              <a:gd name="T101" fmla="*/ 15 h 118"/>
              <a:gd name="T102" fmla="*/ 73 w 83"/>
              <a:gd name="T103" fmla="*/ 10 h 118"/>
              <a:gd name="T104" fmla="*/ 69 w 83"/>
              <a:gd name="T105" fmla="*/ 8 h 118"/>
              <a:gd name="T106" fmla="*/ 63 w 83"/>
              <a:gd name="T107" fmla="*/ 6 h 118"/>
              <a:gd name="T108" fmla="*/ 57 w 83"/>
              <a:gd name="T109" fmla="*/ 6 h 118"/>
              <a:gd name="T110" fmla="*/ 32 w 83"/>
              <a:gd name="T111" fmla="*/ 6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3" h="118">
                <a:moveTo>
                  <a:pt x="32" y="6"/>
                </a:moveTo>
                <a:lnTo>
                  <a:pt x="32" y="55"/>
                </a:lnTo>
                <a:lnTo>
                  <a:pt x="50" y="55"/>
                </a:lnTo>
                <a:lnTo>
                  <a:pt x="55" y="55"/>
                </a:lnTo>
                <a:lnTo>
                  <a:pt x="59" y="53"/>
                </a:lnTo>
                <a:lnTo>
                  <a:pt x="61" y="51"/>
                </a:lnTo>
                <a:lnTo>
                  <a:pt x="63" y="49"/>
                </a:lnTo>
                <a:lnTo>
                  <a:pt x="65" y="45"/>
                </a:lnTo>
                <a:lnTo>
                  <a:pt x="67" y="39"/>
                </a:lnTo>
                <a:lnTo>
                  <a:pt x="69" y="39"/>
                </a:lnTo>
                <a:lnTo>
                  <a:pt x="69" y="77"/>
                </a:lnTo>
                <a:lnTo>
                  <a:pt x="67" y="77"/>
                </a:lnTo>
                <a:lnTo>
                  <a:pt x="67" y="71"/>
                </a:lnTo>
                <a:lnTo>
                  <a:pt x="65" y="67"/>
                </a:lnTo>
                <a:lnTo>
                  <a:pt x="63" y="65"/>
                </a:lnTo>
                <a:lnTo>
                  <a:pt x="59" y="63"/>
                </a:lnTo>
                <a:lnTo>
                  <a:pt x="55" y="61"/>
                </a:lnTo>
                <a:lnTo>
                  <a:pt x="50" y="61"/>
                </a:lnTo>
                <a:lnTo>
                  <a:pt x="32" y="61"/>
                </a:lnTo>
                <a:lnTo>
                  <a:pt x="32" y="98"/>
                </a:lnTo>
                <a:lnTo>
                  <a:pt x="32" y="106"/>
                </a:lnTo>
                <a:lnTo>
                  <a:pt x="32" y="110"/>
                </a:lnTo>
                <a:lnTo>
                  <a:pt x="34" y="112"/>
                </a:lnTo>
                <a:lnTo>
                  <a:pt x="36" y="114"/>
                </a:lnTo>
                <a:lnTo>
                  <a:pt x="40" y="116"/>
                </a:lnTo>
                <a:lnTo>
                  <a:pt x="44" y="116"/>
                </a:lnTo>
                <a:lnTo>
                  <a:pt x="48" y="116"/>
                </a:lnTo>
                <a:lnTo>
                  <a:pt x="48" y="118"/>
                </a:lnTo>
                <a:lnTo>
                  <a:pt x="0" y="118"/>
                </a:lnTo>
                <a:lnTo>
                  <a:pt x="0" y="116"/>
                </a:lnTo>
                <a:lnTo>
                  <a:pt x="4" y="116"/>
                </a:lnTo>
                <a:lnTo>
                  <a:pt x="8" y="116"/>
                </a:lnTo>
                <a:lnTo>
                  <a:pt x="12" y="114"/>
                </a:lnTo>
                <a:lnTo>
                  <a:pt x="14" y="112"/>
                </a:lnTo>
                <a:lnTo>
                  <a:pt x="14" y="108"/>
                </a:lnTo>
                <a:lnTo>
                  <a:pt x="16" y="104"/>
                </a:lnTo>
                <a:lnTo>
                  <a:pt x="16" y="98"/>
                </a:lnTo>
                <a:lnTo>
                  <a:pt x="16" y="21"/>
                </a:lnTo>
                <a:lnTo>
                  <a:pt x="16" y="13"/>
                </a:lnTo>
                <a:lnTo>
                  <a:pt x="14" y="8"/>
                </a:lnTo>
                <a:lnTo>
                  <a:pt x="14" y="6"/>
                </a:lnTo>
                <a:lnTo>
                  <a:pt x="12" y="4"/>
                </a:lnTo>
                <a:lnTo>
                  <a:pt x="8" y="2"/>
                </a:lnTo>
                <a:lnTo>
                  <a:pt x="4" y="2"/>
                </a:lnTo>
                <a:lnTo>
                  <a:pt x="0" y="2"/>
                </a:lnTo>
                <a:lnTo>
                  <a:pt x="0" y="0"/>
                </a:lnTo>
                <a:lnTo>
                  <a:pt x="81" y="0"/>
                </a:lnTo>
                <a:lnTo>
                  <a:pt x="83" y="27"/>
                </a:lnTo>
                <a:lnTo>
                  <a:pt x="79" y="27"/>
                </a:lnTo>
                <a:lnTo>
                  <a:pt x="77" y="19"/>
                </a:lnTo>
                <a:lnTo>
                  <a:pt x="75" y="15"/>
                </a:lnTo>
                <a:lnTo>
                  <a:pt x="73" y="10"/>
                </a:lnTo>
                <a:lnTo>
                  <a:pt x="69" y="8"/>
                </a:lnTo>
                <a:lnTo>
                  <a:pt x="63" y="6"/>
                </a:lnTo>
                <a:lnTo>
                  <a:pt x="57" y="6"/>
                </a:lnTo>
                <a:lnTo>
                  <a:pt x="32" y="6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68" name="Freeform 8"/>
          <p:cNvSpPr>
            <a:spLocks noEditPoints="1"/>
          </p:cNvSpPr>
          <p:nvPr/>
        </p:nvSpPr>
        <p:spPr bwMode="auto">
          <a:xfrm>
            <a:off x="4632325" y="6351588"/>
            <a:ext cx="109538" cy="125412"/>
          </a:xfrm>
          <a:custGeom>
            <a:avLst/>
            <a:gdLst>
              <a:gd name="T0" fmla="*/ 24 w 69"/>
              <a:gd name="T1" fmla="*/ 0 h 79"/>
              <a:gd name="T2" fmla="*/ 18 w 69"/>
              <a:gd name="T3" fmla="*/ 2 h 79"/>
              <a:gd name="T4" fmla="*/ 12 w 69"/>
              <a:gd name="T5" fmla="*/ 4 h 79"/>
              <a:gd name="T6" fmla="*/ 36 w 69"/>
              <a:gd name="T7" fmla="*/ 4 h 79"/>
              <a:gd name="T8" fmla="*/ 12 w 69"/>
              <a:gd name="T9" fmla="*/ 6 h 79"/>
              <a:gd name="T10" fmla="*/ 38 w 69"/>
              <a:gd name="T11" fmla="*/ 6 h 79"/>
              <a:gd name="T12" fmla="*/ 10 w 69"/>
              <a:gd name="T13" fmla="*/ 8 h 79"/>
              <a:gd name="T14" fmla="*/ 40 w 69"/>
              <a:gd name="T15" fmla="*/ 8 h 79"/>
              <a:gd name="T16" fmla="*/ 8 w 69"/>
              <a:gd name="T17" fmla="*/ 10 h 79"/>
              <a:gd name="T18" fmla="*/ 42 w 69"/>
              <a:gd name="T19" fmla="*/ 10 h 79"/>
              <a:gd name="T20" fmla="*/ 8 w 69"/>
              <a:gd name="T21" fmla="*/ 12 h 79"/>
              <a:gd name="T22" fmla="*/ 42 w 69"/>
              <a:gd name="T23" fmla="*/ 12 h 79"/>
              <a:gd name="T24" fmla="*/ 6 w 69"/>
              <a:gd name="T25" fmla="*/ 14 h 79"/>
              <a:gd name="T26" fmla="*/ 44 w 69"/>
              <a:gd name="T27" fmla="*/ 14 h 79"/>
              <a:gd name="T28" fmla="*/ 4 w 69"/>
              <a:gd name="T29" fmla="*/ 18 h 79"/>
              <a:gd name="T30" fmla="*/ 44 w 69"/>
              <a:gd name="T31" fmla="*/ 18 h 79"/>
              <a:gd name="T32" fmla="*/ 6 w 69"/>
              <a:gd name="T33" fmla="*/ 24 h 79"/>
              <a:gd name="T34" fmla="*/ 44 w 69"/>
              <a:gd name="T35" fmla="*/ 24 h 79"/>
              <a:gd name="T36" fmla="*/ 8 w 69"/>
              <a:gd name="T37" fmla="*/ 26 h 79"/>
              <a:gd name="T38" fmla="*/ 44 w 69"/>
              <a:gd name="T39" fmla="*/ 26 h 79"/>
              <a:gd name="T40" fmla="*/ 44 w 69"/>
              <a:gd name="T41" fmla="*/ 28 h 79"/>
              <a:gd name="T42" fmla="*/ 38 w 69"/>
              <a:gd name="T43" fmla="*/ 30 h 79"/>
              <a:gd name="T44" fmla="*/ 32 w 69"/>
              <a:gd name="T45" fmla="*/ 32 h 79"/>
              <a:gd name="T46" fmla="*/ 28 w 69"/>
              <a:gd name="T47" fmla="*/ 34 h 79"/>
              <a:gd name="T48" fmla="*/ 44 w 69"/>
              <a:gd name="T49" fmla="*/ 34 h 79"/>
              <a:gd name="T50" fmla="*/ 22 w 69"/>
              <a:gd name="T51" fmla="*/ 36 h 79"/>
              <a:gd name="T52" fmla="*/ 44 w 69"/>
              <a:gd name="T53" fmla="*/ 36 h 79"/>
              <a:gd name="T54" fmla="*/ 20 w 69"/>
              <a:gd name="T55" fmla="*/ 38 h 79"/>
              <a:gd name="T56" fmla="*/ 44 w 69"/>
              <a:gd name="T57" fmla="*/ 38 h 79"/>
              <a:gd name="T58" fmla="*/ 16 w 69"/>
              <a:gd name="T59" fmla="*/ 40 h 79"/>
              <a:gd name="T60" fmla="*/ 44 w 69"/>
              <a:gd name="T61" fmla="*/ 40 h 79"/>
              <a:gd name="T62" fmla="*/ 12 w 69"/>
              <a:gd name="T63" fmla="*/ 42 h 79"/>
              <a:gd name="T64" fmla="*/ 44 w 69"/>
              <a:gd name="T65" fmla="*/ 42 h 79"/>
              <a:gd name="T66" fmla="*/ 8 w 69"/>
              <a:gd name="T67" fmla="*/ 45 h 79"/>
              <a:gd name="T68" fmla="*/ 44 w 69"/>
              <a:gd name="T69" fmla="*/ 45 h 79"/>
              <a:gd name="T70" fmla="*/ 8 w 69"/>
              <a:gd name="T71" fmla="*/ 47 h 79"/>
              <a:gd name="T72" fmla="*/ 44 w 69"/>
              <a:gd name="T73" fmla="*/ 47 h 79"/>
              <a:gd name="T74" fmla="*/ 6 w 69"/>
              <a:gd name="T75" fmla="*/ 49 h 79"/>
              <a:gd name="T76" fmla="*/ 44 w 69"/>
              <a:gd name="T77" fmla="*/ 49 h 79"/>
              <a:gd name="T78" fmla="*/ 4 w 69"/>
              <a:gd name="T79" fmla="*/ 51 h 79"/>
              <a:gd name="T80" fmla="*/ 44 w 69"/>
              <a:gd name="T81" fmla="*/ 51 h 79"/>
              <a:gd name="T82" fmla="*/ 2 w 69"/>
              <a:gd name="T83" fmla="*/ 55 h 79"/>
              <a:gd name="T84" fmla="*/ 44 w 69"/>
              <a:gd name="T85" fmla="*/ 55 h 79"/>
              <a:gd name="T86" fmla="*/ 0 w 69"/>
              <a:gd name="T87" fmla="*/ 61 h 79"/>
              <a:gd name="T88" fmla="*/ 44 w 69"/>
              <a:gd name="T89" fmla="*/ 61 h 79"/>
              <a:gd name="T90" fmla="*/ 2 w 69"/>
              <a:gd name="T91" fmla="*/ 63 h 79"/>
              <a:gd name="T92" fmla="*/ 42 w 69"/>
              <a:gd name="T93" fmla="*/ 63 h 79"/>
              <a:gd name="T94" fmla="*/ 2 w 69"/>
              <a:gd name="T95" fmla="*/ 65 h 79"/>
              <a:gd name="T96" fmla="*/ 40 w 69"/>
              <a:gd name="T97" fmla="*/ 65 h 79"/>
              <a:gd name="T98" fmla="*/ 2 w 69"/>
              <a:gd name="T99" fmla="*/ 67 h 79"/>
              <a:gd name="T100" fmla="*/ 38 w 69"/>
              <a:gd name="T101" fmla="*/ 67 h 79"/>
              <a:gd name="T102" fmla="*/ 65 w 69"/>
              <a:gd name="T103" fmla="*/ 67 h 79"/>
              <a:gd name="T104" fmla="*/ 2 w 69"/>
              <a:gd name="T105" fmla="*/ 69 h 79"/>
              <a:gd name="T106" fmla="*/ 44 w 69"/>
              <a:gd name="T107" fmla="*/ 69 h 79"/>
              <a:gd name="T108" fmla="*/ 2 w 69"/>
              <a:gd name="T109" fmla="*/ 71 h 79"/>
              <a:gd name="T110" fmla="*/ 44 w 69"/>
              <a:gd name="T111" fmla="*/ 71 h 79"/>
              <a:gd name="T112" fmla="*/ 4 w 69"/>
              <a:gd name="T113" fmla="*/ 73 h 79"/>
              <a:gd name="T114" fmla="*/ 44 w 69"/>
              <a:gd name="T115" fmla="*/ 73 h 79"/>
              <a:gd name="T116" fmla="*/ 6 w 69"/>
              <a:gd name="T117" fmla="*/ 75 h 79"/>
              <a:gd name="T118" fmla="*/ 46 w 69"/>
              <a:gd name="T119" fmla="*/ 75 h 79"/>
              <a:gd name="T120" fmla="*/ 8 w 69"/>
              <a:gd name="T121" fmla="*/ 77 h 79"/>
              <a:gd name="T122" fmla="*/ 46 w 69"/>
              <a:gd name="T123" fmla="*/ 77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" h="79">
                <a:moveTo>
                  <a:pt x="24" y="0"/>
                </a:moveTo>
                <a:lnTo>
                  <a:pt x="42" y="0"/>
                </a:lnTo>
                <a:lnTo>
                  <a:pt x="42" y="2"/>
                </a:lnTo>
                <a:lnTo>
                  <a:pt x="24" y="2"/>
                </a:lnTo>
                <a:lnTo>
                  <a:pt x="24" y="0"/>
                </a:lnTo>
                <a:close/>
                <a:moveTo>
                  <a:pt x="18" y="2"/>
                </a:moveTo>
                <a:lnTo>
                  <a:pt x="50" y="2"/>
                </a:lnTo>
                <a:lnTo>
                  <a:pt x="50" y="4"/>
                </a:lnTo>
                <a:lnTo>
                  <a:pt x="18" y="4"/>
                </a:lnTo>
                <a:lnTo>
                  <a:pt x="18" y="2"/>
                </a:lnTo>
                <a:close/>
                <a:moveTo>
                  <a:pt x="12" y="4"/>
                </a:moveTo>
                <a:lnTo>
                  <a:pt x="26" y="4"/>
                </a:lnTo>
                <a:lnTo>
                  <a:pt x="26" y="6"/>
                </a:lnTo>
                <a:lnTo>
                  <a:pt x="12" y="6"/>
                </a:lnTo>
                <a:lnTo>
                  <a:pt x="12" y="4"/>
                </a:lnTo>
                <a:close/>
                <a:moveTo>
                  <a:pt x="36" y="4"/>
                </a:moveTo>
                <a:lnTo>
                  <a:pt x="52" y="4"/>
                </a:lnTo>
                <a:lnTo>
                  <a:pt x="52" y="6"/>
                </a:lnTo>
                <a:lnTo>
                  <a:pt x="36" y="6"/>
                </a:lnTo>
                <a:lnTo>
                  <a:pt x="36" y="4"/>
                </a:lnTo>
                <a:close/>
                <a:moveTo>
                  <a:pt x="12" y="6"/>
                </a:moveTo>
                <a:lnTo>
                  <a:pt x="22" y="6"/>
                </a:lnTo>
                <a:lnTo>
                  <a:pt x="22" y="8"/>
                </a:lnTo>
                <a:lnTo>
                  <a:pt x="12" y="8"/>
                </a:lnTo>
                <a:lnTo>
                  <a:pt x="12" y="6"/>
                </a:lnTo>
                <a:close/>
                <a:moveTo>
                  <a:pt x="38" y="6"/>
                </a:moveTo>
                <a:lnTo>
                  <a:pt x="54" y="6"/>
                </a:lnTo>
                <a:lnTo>
                  <a:pt x="54" y="8"/>
                </a:lnTo>
                <a:lnTo>
                  <a:pt x="38" y="8"/>
                </a:lnTo>
                <a:lnTo>
                  <a:pt x="38" y="6"/>
                </a:lnTo>
                <a:close/>
                <a:moveTo>
                  <a:pt x="10" y="8"/>
                </a:moveTo>
                <a:lnTo>
                  <a:pt x="22" y="8"/>
                </a:lnTo>
                <a:lnTo>
                  <a:pt x="22" y="10"/>
                </a:lnTo>
                <a:lnTo>
                  <a:pt x="10" y="10"/>
                </a:lnTo>
                <a:lnTo>
                  <a:pt x="10" y="8"/>
                </a:lnTo>
                <a:close/>
                <a:moveTo>
                  <a:pt x="40" y="8"/>
                </a:moveTo>
                <a:lnTo>
                  <a:pt x="55" y="8"/>
                </a:lnTo>
                <a:lnTo>
                  <a:pt x="55" y="10"/>
                </a:lnTo>
                <a:lnTo>
                  <a:pt x="40" y="10"/>
                </a:lnTo>
                <a:lnTo>
                  <a:pt x="40" y="8"/>
                </a:lnTo>
                <a:close/>
                <a:moveTo>
                  <a:pt x="8" y="10"/>
                </a:moveTo>
                <a:lnTo>
                  <a:pt x="20" y="10"/>
                </a:lnTo>
                <a:lnTo>
                  <a:pt x="20" y="12"/>
                </a:lnTo>
                <a:lnTo>
                  <a:pt x="8" y="12"/>
                </a:lnTo>
                <a:lnTo>
                  <a:pt x="8" y="10"/>
                </a:lnTo>
                <a:close/>
                <a:moveTo>
                  <a:pt x="42" y="10"/>
                </a:moveTo>
                <a:lnTo>
                  <a:pt x="55" y="10"/>
                </a:lnTo>
                <a:lnTo>
                  <a:pt x="55" y="12"/>
                </a:lnTo>
                <a:lnTo>
                  <a:pt x="42" y="12"/>
                </a:lnTo>
                <a:lnTo>
                  <a:pt x="42" y="10"/>
                </a:lnTo>
                <a:close/>
                <a:moveTo>
                  <a:pt x="8" y="12"/>
                </a:moveTo>
                <a:lnTo>
                  <a:pt x="20" y="12"/>
                </a:lnTo>
                <a:lnTo>
                  <a:pt x="20" y="14"/>
                </a:lnTo>
                <a:lnTo>
                  <a:pt x="8" y="14"/>
                </a:lnTo>
                <a:lnTo>
                  <a:pt x="8" y="12"/>
                </a:lnTo>
                <a:close/>
                <a:moveTo>
                  <a:pt x="42" y="12"/>
                </a:moveTo>
                <a:lnTo>
                  <a:pt x="57" y="12"/>
                </a:lnTo>
                <a:lnTo>
                  <a:pt x="57" y="14"/>
                </a:lnTo>
                <a:lnTo>
                  <a:pt x="42" y="14"/>
                </a:lnTo>
                <a:lnTo>
                  <a:pt x="42" y="12"/>
                </a:lnTo>
                <a:close/>
                <a:moveTo>
                  <a:pt x="6" y="14"/>
                </a:moveTo>
                <a:lnTo>
                  <a:pt x="18" y="14"/>
                </a:lnTo>
                <a:lnTo>
                  <a:pt x="18" y="18"/>
                </a:lnTo>
                <a:lnTo>
                  <a:pt x="6" y="18"/>
                </a:lnTo>
                <a:lnTo>
                  <a:pt x="6" y="14"/>
                </a:lnTo>
                <a:close/>
                <a:moveTo>
                  <a:pt x="44" y="14"/>
                </a:moveTo>
                <a:lnTo>
                  <a:pt x="57" y="14"/>
                </a:lnTo>
                <a:lnTo>
                  <a:pt x="57" y="18"/>
                </a:lnTo>
                <a:lnTo>
                  <a:pt x="44" y="18"/>
                </a:lnTo>
                <a:lnTo>
                  <a:pt x="44" y="14"/>
                </a:lnTo>
                <a:close/>
                <a:moveTo>
                  <a:pt x="4" y="18"/>
                </a:moveTo>
                <a:lnTo>
                  <a:pt x="18" y="18"/>
                </a:lnTo>
                <a:lnTo>
                  <a:pt x="18" y="24"/>
                </a:lnTo>
                <a:lnTo>
                  <a:pt x="4" y="24"/>
                </a:lnTo>
                <a:lnTo>
                  <a:pt x="4" y="18"/>
                </a:lnTo>
                <a:close/>
                <a:moveTo>
                  <a:pt x="44" y="18"/>
                </a:moveTo>
                <a:lnTo>
                  <a:pt x="57" y="18"/>
                </a:lnTo>
                <a:lnTo>
                  <a:pt x="57" y="24"/>
                </a:lnTo>
                <a:lnTo>
                  <a:pt x="44" y="24"/>
                </a:lnTo>
                <a:lnTo>
                  <a:pt x="44" y="18"/>
                </a:lnTo>
                <a:close/>
                <a:moveTo>
                  <a:pt x="6" y="24"/>
                </a:moveTo>
                <a:lnTo>
                  <a:pt x="18" y="24"/>
                </a:lnTo>
                <a:lnTo>
                  <a:pt x="18" y="26"/>
                </a:lnTo>
                <a:lnTo>
                  <a:pt x="6" y="26"/>
                </a:lnTo>
                <a:lnTo>
                  <a:pt x="6" y="24"/>
                </a:lnTo>
                <a:close/>
                <a:moveTo>
                  <a:pt x="44" y="24"/>
                </a:moveTo>
                <a:lnTo>
                  <a:pt x="57" y="24"/>
                </a:lnTo>
                <a:lnTo>
                  <a:pt x="57" y="26"/>
                </a:lnTo>
                <a:lnTo>
                  <a:pt x="44" y="26"/>
                </a:lnTo>
                <a:lnTo>
                  <a:pt x="44" y="24"/>
                </a:lnTo>
                <a:close/>
                <a:moveTo>
                  <a:pt x="8" y="26"/>
                </a:moveTo>
                <a:lnTo>
                  <a:pt x="14" y="26"/>
                </a:lnTo>
                <a:lnTo>
                  <a:pt x="14" y="28"/>
                </a:lnTo>
                <a:lnTo>
                  <a:pt x="8" y="28"/>
                </a:lnTo>
                <a:lnTo>
                  <a:pt x="8" y="26"/>
                </a:lnTo>
                <a:close/>
                <a:moveTo>
                  <a:pt x="44" y="26"/>
                </a:moveTo>
                <a:lnTo>
                  <a:pt x="57" y="26"/>
                </a:lnTo>
                <a:lnTo>
                  <a:pt x="57" y="28"/>
                </a:lnTo>
                <a:lnTo>
                  <a:pt x="44" y="28"/>
                </a:lnTo>
                <a:lnTo>
                  <a:pt x="44" y="26"/>
                </a:lnTo>
                <a:close/>
                <a:moveTo>
                  <a:pt x="44" y="28"/>
                </a:moveTo>
                <a:lnTo>
                  <a:pt x="57" y="28"/>
                </a:lnTo>
                <a:lnTo>
                  <a:pt x="57" y="30"/>
                </a:lnTo>
                <a:lnTo>
                  <a:pt x="44" y="30"/>
                </a:lnTo>
                <a:lnTo>
                  <a:pt x="44" y="28"/>
                </a:lnTo>
                <a:close/>
                <a:moveTo>
                  <a:pt x="38" y="30"/>
                </a:moveTo>
                <a:lnTo>
                  <a:pt x="57" y="30"/>
                </a:lnTo>
                <a:lnTo>
                  <a:pt x="57" y="32"/>
                </a:lnTo>
                <a:lnTo>
                  <a:pt x="38" y="32"/>
                </a:lnTo>
                <a:lnTo>
                  <a:pt x="38" y="30"/>
                </a:lnTo>
                <a:close/>
                <a:moveTo>
                  <a:pt x="32" y="32"/>
                </a:moveTo>
                <a:lnTo>
                  <a:pt x="57" y="32"/>
                </a:lnTo>
                <a:lnTo>
                  <a:pt x="57" y="34"/>
                </a:lnTo>
                <a:lnTo>
                  <a:pt x="32" y="34"/>
                </a:lnTo>
                <a:lnTo>
                  <a:pt x="32" y="32"/>
                </a:lnTo>
                <a:close/>
                <a:moveTo>
                  <a:pt x="28" y="34"/>
                </a:moveTo>
                <a:lnTo>
                  <a:pt x="40" y="34"/>
                </a:lnTo>
                <a:lnTo>
                  <a:pt x="40" y="36"/>
                </a:lnTo>
                <a:lnTo>
                  <a:pt x="28" y="36"/>
                </a:lnTo>
                <a:lnTo>
                  <a:pt x="28" y="34"/>
                </a:lnTo>
                <a:close/>
                <a:moveTo>
                  <a:pt x="44" y="34"/>
                </a:moveTo>
                <a:lnTo>
                  <a:pt x="57" y="34"/>
                </a:lnTo>
                <a:lnTo>
                  <a:pt x="57" y="36"/>
                </a:lnTo>
                <a:lnTo>
                  <a:pt x="44" y="36"/>
                </a:lnTo>
                <a:lnTo>
                  <a:pt x="44" y="34"/>
                </a:lnTo>
                <a:close/>
                <a:moveTo>
                  <a:pt x="22" y="36"/>
                </a:moveTo>
                <a:lnTo>
                  <a:pt x="36" y="36"/>
                </a:lnTo>
                <a:lnTo>
                  <a:pt x="36" y="38"/>
                </a:lnTo>
                <a:lnTo>
                  <a:pt x="22" y="38"/>
                </a:lnTo>
                <a:lnTo>
                  <a:pt x="22" y="36"/>
                </a:lnTo>
                <a:close/>
                <a:moveTo>
                  <a:pt x="44" y="36"/>
                </a:moveTo>
                <a:lnTo>
                  <a:pt x="57" y="36"/>
                </a:lnTo>
                <a:lnTo>
                  <a:pt x="57" y="38"/>
                </a:lnTo>
                <a:lnTo>
                  <a:pt x="44" y="38"/>
                </a:lnTo>
                <a:lnTo>
                  <a:pt x="44" y="36"/>
                </a:lnTo>
                <a:close/>
                <a:moveTo>
                  <a:pt x="20" y="38"/>
                </a:moveTo>
                <a:lnTo>
                  <a:pt x="30" y="38"/>
                </a:lnTo>
                <a:lnTo>
                  <a:pt x="30" y="40"/>
                </a:lnTo>
                <a:lnTo>
                  <a:pt x="20" y="40"/>
                </a:lnTo>
                <a:lnTo>
                  <a:pt x="20" y="38"/>
                </a:lnTo>
                <a:close/>
                <a:moveTo>
                  <a:pt x="44" y="38"/>
                </a:moveTo>
                <a:lnTo>
                  <a:pt x="57" y="38"/>
                </a:lnTo>
                <a:lnTo>
                  <a:pt x="57" y="40"/>
                </a:lnTo>
                <a:lnTo>
                  <a:pt x="44" y="40"/>
                </a:lnTo>
                <a:lnTo>
                  <a:pt x="44" y="38"/>
                </a:lnTo>
                <a:close/>
                <a:moveTo>
                  <a:pt x="16" y="40"/>
                </a:moveTo>
                <a:lnTo>
                  <a:pt x="28" y="40"/>
                </a:lnTo>
                <a:lnTo>
                  <a:pt x="28" y="42"/>
                </a:lnTo>
                <a:lnTo>
                  <a:pt x="16" y="42"/>
                </a:lnTo>
                <a:lnTo>
                  <a:pt x="16" y="40"/>
                </a:lnTo>
                <a:close/>
                <a:moveTo>
                  <a:pt x="44" y="40"/>
                </a:moveTo>
                <a:lnTo>
                  <a:pt x="57" y="40"/>
                </a:lnTo>
                <a:lnTo>
                  <a:pt x="57" y="42"/>
                </a:lnTo>
                <a:lnTo>
                  <a:pt x="44" y="42"/>
                </a:lnTo>
                <a:lnTo>
                  <a:pt x="44" y="40"/>
                </a:lnTo>
                <a:close/>
                <a:moveTo>
                  <a:pt x="12" y="42"/>
                </a:moveTo>
                <a:lnTo>
                  <a:pt x="26" y="42"/>
                </a:lnTo>
                <a:lnTo>
                  <a:pt x="26" y="45"/>
                </a:lnTo>
                <a:lnTo>
                  <a:pt x="12" y="45"/>
                </a:lnTo>
                <a:lnTo>
                  <a:pt x="12" y="42"/>
                </a:lnTo>
                <a:close/>
                <a:moveTo>
                  <a:pt x="44" y="42"/>
                </a:moveTo>
                <a:lnTo>
                  <a:pt x="57" y="42"/>
                </a:lnTo>
                <a:lnTo>
                  <a:pt x="57" y="45"/>
                </a:lnTo>
                <a:lnTo>
                  <a:pt x="44" y="45"/>
                </a:lnTo>
                <a:lnTo>
                  <a:pt x="44" y="42"/>
                </a:lnTo>
                <a:close/>
                <a:moveTo>
                  <a:pt x="8" y="45"/>
                </a:moveTo>
                <a:lnTo>
                  <a:pt x="22" y="45"/>
                </a:lnTo>
                <a:lnTo>
                  <a:pt x="22" y="47"/>
                </a:lnTo>
                <a:lnTo>
                  <a:pt x="8" y="47"/>
                </a:lnTo>
                <a:lnTo>
                  <a:pt x="8" y="45"/>
                </a:lnTo>
                <a:close/>
                <a:moveTo>
                  <a:pt x="44" y="45"/>
                </a:moveTo>
                <a:lnTo>
                  <a:pt x="57" y="45"/>
                </a:lnTo>
                <a:lnTo>
                  <a:pt x="57" y="47"/>
                </a:lnTo>
                <a:lnTo>
                  <a:pt x="44" y="47"/>
                </a:lnTo>
                <a:lnTo>
                  <a:pt x="44" y="45"/>
                </a:lnTo>
                <a:close/>
                <a:moveTo>
                  <a:pt x="8" y="47"/>
                </a:moveTo>
                <a:lnTo>
                  <a:pt x="18" y="47"/>
                </a:lnTo>
                <a:lnTo>
                  <a:pt x="18" y="49"/>
                </a:lnTo>
                <a:lnTo>
                  <a:pt x="8" y="49"/>
                </a:lnTo>
                <a:lnTo>
                  <a:pt x="8" y="47"/>
                </a:lnTo>
                <a:close/>
                <a:moveTo>
                  <a:pt x="44" y="47"/>
                </a:moveTo>
                <a:lnTo>
                  <a:pt x="57" y="47"/>
                </a:lnTo>
                <a:lnTo>
                  <a:pt x="57" y="49"/>
                </a:lnTo>
                <a:lnTo>
                  <a:pt x="44" y="49"/>
                </a:lnTo>
                <a:lnTo>
                  <a:pt x="44" y="47"/>
                </a:lnTo>
                <a:close/>
                <a:moveTo>
                  <a:pt x="6" y="49"/>
                </a:moveTo>
                <a:lnTo>
                  <a:pt x="18" y="49"/>
                </a:lnTo>
                <a:lnTo>
                  <a:pt x="18" y="51"/>
                </a:lnTo>
                <a:lnTo>
                  <a:pt x="6" y="51"/>
                </a:lnTo>
                <a:lnTo>
                  <a:pt x="6" y="49"/>
                </a:lnTo>
                <a:close/>
                <a:moveTo>
                  <a:pt x="44" y="49"/>
                </a:moveTo>
                <a:lnTo>
                  <a:pt x="57" y="49"/>
                </a:lnTo>
                <a:lnTo>
                  <a:pt x="57" y="51"/>
                </a:lnTo>
                <a:lnTo>
                  <a:pt x="44" y="51"/>
                </a:lnTo>
                <a:lnTo>
                  <a:pt x="44" y="49"/>
                </a:lnTo>
                <a:close/>
                <a:moveTo>
                  <a:pt x="4" y="51"/>
                </a:moveTo>
                <a:lnTo>
                  <a:pt x="16" y="51"/>
                </a:lnTo>
                <a:lnTo>
                  <a:pt x="16" y="55"/>
                </a:lnTo>
                <a:lnTo>
                  <a:pt x="4" y="55"/>
                </a:lnTo>
                <a:lnTo>
                  <a:pt x="4" y="51"/>
                </a:lnTo>
                <a:close/>
                <a:moveTo>
                  <a:pt x="44" y="51"/>
                </a:moveTo>
                <a:lnTo>
                  <a:pt x="57" y="51"/>
                </a:lnTo>
                <a:lnTo>
                  <a:pt x="57" y="55"/>
                </a:lnTo>
                <a:lnTo>
                  <a:pt x="44" y="55"/>
                </a:lnTo>
                <a:lnTo>
                  <a:pt x="44" y="51"/>
                </a:lnTo>
                <a:close/>
                <a:moveTo>
                  <a:pt x="2" y="55"/>
                </a:moveTo>
                <a:lnTo>
                  <a:pt x="16" y="55"/>
                </a:lnTo>
                <a:lnTo>
                  <a:pt x="16" y="61"/>
                </a:lnTo>
                <a:lnTo>
                  <a:pt x="2" y="61"/>
                </a:lnTo>
                <a:lnTo>
                  <a:pt x="2" y="55"/>
                </a:lnTo>
                <a:close/>
                <a:moveTo>
                  <a:pt x="44" y="55"/>
                </a:moveTo>
                <a:lnTo>
                  <a:pt x="57" y="55"/>
                </a:lnTo>
                <a:lnTo>
                  <a:pt x="57" y="61"/>
                </a:lnTo>
                <a:lnTo>
                  <a:pt x="44" y="61"/>
                </a:lnTo>
                <a:lnTo>
                  <a:pt x="44" y="55"/>
                </a:lnTo>
                <a:close/>
                <a:moveTo>
                  <a:pt x="0" y="61"/>
                </a:moveTo>
                <a:lnTo>
                  <a:pt x="16" y="61"/>
                </a:lnTo>
                <a:lnTo>
                  <a:pt x="16" y="63"/>
                </a:lnTo>
                <a:lnTo>
                  <a:pt x="0" y="63"/>
                </a:lnTo>
                <a:lnTo>
                  <a:pt x="0" y="61"/>
                </a:lnTo>
                <a:close/>
                <a:moveTo>
                  <a:pt x="44" y="61"/>
                </a:moveTo>
                <a:lnTo>
                  <a:pt x="57" y="61"/>
                </a:lnTo>
                <a:lnTo>
                  <a:pt x="57" y="63"/>
                </a:lnTo>
                <a:lnTo>
                  <a:pt x="44" y="63"/>
                </a:lnTo>
                <a:lnTo>
                  <a:pt x="44" y="61"/>
                </a:lnTo>
                <a:close/>
                <a:moveTo>
                  <a:pt x="2" y="63"/>
                </a:moveTo>
                <a:lnTo>
                  <a:pt x="18" y="63"/>
                </a:lnTo>
                <a:lnTo>
                  <a:pt x="18" y="65"/>
                </a:lnTo>
                <a:lnTo>
                  <a:pt x="2" y="65"/>
                </a:lnTo>
                <a:lnTo>
                  <a:pt x="2" y="63"/>
                </a:lnTo>
                <a:close/>
                <a:moveTo>
                  <a:pt x="42" y="63"/>
                </a:moveTo>
                <a:lnTo>
                  <a:pt x="57" y="63"/>
                </a:lnTo>
                <a:lnTo>
                  <a:pt x="57" y="65"/>
                </a:lnTo>
                <a:lnTo>
                  <a:pt x="42" y="65"/>
                </a:lnTo>
                <a:lnTo>
                  <a:pt x="42" y="63"/>
                </a:lnTo>
                <a:close/>
                <a:moveTo>
                  <a:pt x="2" y="65"/>
                </a:moveTo>
                <a:lnTo>
                  <a:pt x="18" y="65"/>
                </a:lnTo>
                <a:lnTo>
                  <a:pt x="18" y="67"/>
                </a:lnTo>
                <a:lnTo>
                  <a:pt x="2" y="67"/>
                </a:lnTo>
                <a:lnTo>
                  <a:pt x="2" y="65"/>
                </a:lnTo>
                <a:close/>
                <a:moveTo>
                  <a:pt x="40" y="65"/>
                </a:moveTo>
                <a:lnTo>
                  <a:pt x="57" y="65"/>
                </a:lnTo>
                <a:lnTo>
                  <a:pt x="57" y="67"/>
                </a:lnTo>
                <a:lnTo>
                  <a:pt x="40" y="67"/>
                </a:lnTo>
                <a:lnTo>
                  <a:pt x="40" y="65"/>
                </a:lnTo>
                <a:close/>
                <a:moveTo>
                  <a:pt x="2" y="67"/>
                </a:moveTo>
                <a:lnTo>
                  <a:pt x="20" y="67"/>
                </a:lnTo>
                <a:lnTo>
                  <a:pt x="20" y="69"/>
                </a:lnTo>
                <a:lnTo>
                  <a:pt x="2" y="69"/>
                </a:lnTo>
                <a:lnTo>
                  <a:pt x="2" y="67"/>
                </a:lnTo>
                <a:close/>
                <a:moveTo>
                  <a:pt x="38" y="67"/>
                </a:moveTo>
                <a:lnTo>
                  <a:pt x="59" y="67"/>
                </a:lnTo>
                <a:lnTo>
                  <a:pt x="59" y="69"/>
                </a:lnTo>
                <a:lnTo>
                  <a:pt x="38" y="69"/>
                </a:lnTo>
                <a:lnTo>
                  <a:pt x="38" y="67"/>
                </a:lnTo>
                <a:close/>
                <a:moveTo>
                  <a:pt x="65" y="67"/>
                </a:moveTo>
                <a:lnTo>
                  <a:pt x="69" y="67"/>
                </a:lnTo>
                <a:lnTo>
                  <a:pt x="69" y="69"/>
                </a:lnTo>
                <a:lnTo>
                  <a:pt x="65" y="69"/>
                </a:lnTo>
                <a:lnTo>
                  <a:pt x="65" y="67"/>
                </a:lnTo>
                <a:close/>
                <a:moveTo>
                  <a:pt x="2" y="69"/>
                </a:moveTo>
                <a:lnTo>
                  <a:pt x="42" y="69"/>
                </a:lnTo>
                <a:lnTo>
                  <a:pt x="42" y="71"/>
                </a:lnTo>
                <a:lnTo>
                  <a:pt x="2" y="71"/>
                </a:lnTo>
                <a:lnTo>
                  <a:pt x="2" y="69"/>
                </a:lnTo>
                <a:close/>
                <a:moveTo>
                  <a:pt x="44" y="69"/>
                </a:moveTo>
                <a:lnTo>
                  <a:pt x="69" y="69"/>
                </a:lnTo>
                <a:lnTo>
                  <a:pt x="69" y="71"/>
                </a:lnTo>
                <a:lnTo>
                  <a:pt x="44" y="71"/>
                </a:lnTo>
                <a:lnTo>
                  <a:pt x="44" y="69"/>
                </a:lnTo>
                <a:close/>
                <a:moveTo>
                  <a:pt x="2" y="71"/>
                </a:moveTo>
                <a:lnTo>
                  <a:pt x="40" y="71"/>
                </a:lnTo>
                <a:lnTo>
                  <a:pt x="40" y="73"/>
                </a:lnTo>
                <a:lnTo>
                  <a:pt x="2" y="73"/>
                </a:lnTo>
                <a:lnTo>
                  <a:pt x="2" y="71"/>
                </a:lnTo>
                <a:close/>
                <a:moveTo>
                  <a:pt x="44" y="71"/>
                </a:moveTo>
                <a:lnTo>
                  <a:pt x="67" y="71"/>
                </a:lnTo>
                <a:lnTo>
                  <a:pt x="67" y="73"/>
                </a:lnTo>
                <a:lnTo>
                  <a:pt x="44" y="73"/>
                </a:lnTo>
                <a:lnTo>
                  <a:pt x="44" y="71"/>
                </a:lnTo>
                <a:close/>
                <a:moveTo>
                  <a:pt x="4" y="73"/>
                </a:moveTo>
                <a:lnTo>
                  <a:pt x="36" y="73"/>
                </a:lnTo>
                <a:lnTo>
                  <a:pt x="36" y="75"/>
                </a:lnTo>
                <a:lnTo>
                  <a:pt x="4" y="75"/>
                </a:lnTo>
                <a:lnTo>
                  <a:pt x="4" y="73"/>
                </a:lnTo>
                <a:close/>
                <a:moveTo>
                  <a:pt x="44" y="73"/>
                </a:moveTo>
                <a:lnTo>
                  <a:pt x="65" y="73"/>
                </a:lnTo>
                <a:lnTo>
                  <a:pt x="65" y="75"/>
                </a:lnTo>
                <a:lnTo>
                  <a:pt x="44" y="75"/>
                </a:lnTo>
                <a:lnTo>
                  <a:pt x="44" y="73"/>
                </a:lnTo>
                <a:close/>
                <a:moveTo>
                  <a:pt x="6" y="75"/>
                </a:moveTo>
                <a:lnTo>
                  <a:pt x="34" y="75"/>
                </a:lnTo>
                <a:lnTo>
                  <a:pt x="34" y="77"/>
                </a:lnTo>
                <a:lnTo>
                  <a:pt x="6" y="77"/>
                </a:lnTo>
                <a:lnTo>
                  <a:pt x="6" y="75"/>
                </a:lnTo>
                <a:close/>
                <a:moveTo>
                  <a:pt x="46" y="75"/>
                </a:moveTo>
                <a:lnTo>
                  <a:pt x="63" y="75"/>
                </a:lnTo>
                <a:lnTo>
                  <a:pt x="63" y="77"/>
                </a:lnTo>
                <a:lnTo>
                  <a:pt x="46" y="77"/>
                </a:lnTo>
                <a:lnTo>
                  <a:pt x="46" y="75"/>
                </a:lnTo>
                <a:close/>
                <a:moveTo>
                  <a:pt x="8" y="77"/>
                </a:moveTo>
                <a:lnTo>
                  <a:pt x="32" y="77"/>
                </a:lnTo>
                <a:lnTo>
                  <a:pt x="32" y="79"/>
                </a:lnTo>
                <a:lnTo>
                  <a:pt x="8" y="79"/>
                </a:lnTo>
                <a:lnTo>
                  <a:pt x="8" y="77"/>
                </a:lnTo>
                <a:close/>
                <a:moveTo>
                  <a:pt x="46" y="77"/>
                </a:moveTo>
                <a:lnTo>
                  <a:pt x="61" y="77"/>
                </a:lnTo>
                <a:lnTo>
                  <a:pt x="61" y="79"/>
                </a:lnTo>
                <a:lnTo>
                  <a:pt x="46" y="79"/>
                </a:lnTo>
                <a:lnTo>
                  <a:pt x="46" y="7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69" name="Freeform 9"/>
          <p:cNvSpPr>
            <a:spLocks/>
          </p:cNvSpPr>
          <p:nvPr/>
        </p:nvSpPr>
        <p:spPr bwMode="auto">
          <a:xfrm>
            <a:off x="4757738" y="6283325"/>
            <a:ext cx="57150" cy="193675"/>
          </a:xfrm>
          <a:custGeom>
            <a:avLst/>
            <a:gdLst>
              <a:gd name="T0" fmla="*/ 26 w 36"/>
              <a:gd name="T1" fmla="*/ 0 h 122"/>
              <a:gd name="T2" fmla="*/ 26 w 36"/>
              <a:gd name="T3" fmla="*/ 104 h 122"/>
              <a:gd name="T4" fmla="*/ 26 w 36"/>
              <a:gd name="T5" fmla="*/ 110 h 122"/>
              <a:gd name="T6" fmla="*/ 26 w 36"/>
              <a:gd name="T7" fmla="*/ 114 h 122"/>
              <a:gd name="T8" fmla="*/ 28 w 36"/>
              <a:gd name="T9" fmla="*/ 116 h 122"/>
              <a:gd name="T10" fmla="*/ 28 w 36"/>
              <a:gd name="T11" fmla="*/ 118 h 122"/>
              <a:gd name="T12" fmla="*/ 32 w 36"/>
              <a:gd name="T13" fmla="*/ 120 h 122"/>
              <a:gd name="T14" fmla="*/ 36 w 36"/>
              <a:gd name="T15" fmla="*/ 120 h 122"/>
              <a:gd name="T16" fmla="*/ 36 w 36"/>
              <a:gd name="T17" fmla="*/ 122 h 122"/>
              <a:gd name="T18" fmla="*/ 0 w 36"/>
              <a:gd name="T19" fmla="*/ 122 h 122"/>
              <a:gd name="T20" fmla="*/ 0 w 36"/>
              <a:gd name="T21" fmla="*/ 120 h 122"/>
              <a:gd name="T22" fmla="*/ 4 w 36"/>
              <a:gd name="T23" fmla="*/ 120 h 122"/>
              <a:gd name="T24" fmla="*/ 6 w 36"/>
              <a:gd name="T25" fmla="*/ 118 h 122"/>
              <a:gd name="T26" fmla="*/ 8 w 36"/>
              <a:gd name="T27" fmla="*/ 118 h 122"/>
              <a:gd name="T28" fmla="*/ 10 w 36"/>
              <a:gd name="T29" fmla="*/ 114 h 122"/>
              <a:gd name="T30" fmla="*/ 10 w 36"/>
              <a:gd name="T31" fmla="*/ 110 h 122"/>
              <a:gd name="T32" fmla="*/ 10 w 36"/>
              <a:gd name="T33" fmla="*/ 104 h 122"/>
              <a:gd name="T34" fmla="*/ 10 w 36"/>
              <a:gd name="T35" fmla="*/ 33 h 122"/>
              <a:gd name="T36" fmla="*/ 10 w 36"/>
              <a:gd name="T37" fmla="*/ 25 h 122"/>
              <a:gd name="T38" fmla="*/ 10 w 36"/>
              <a:gd name="T39" fmla="*/ 19 h 122"/>
              <a:gd name="T40" fmla="*/ 10 w 36"/>
              <a:gd name="T41" fmla="*/ 14 h 122"/>
              <a:gd name="T42" fmla="*/ 10 w 36"/>
              <a:gd name="T43" fmla="*/ 12 h 122"/>
              <a:gd name="T44" fmla="*/ 8 w 36"/>
              <a:gd name="T45" fmla="*/ 10 h 122"/>
              <a:gd name="T46" fmla="*/ 8 w 36"/>
              <a:gd name="T47" fmla="*/ 8 h 122"/>
              <a:gd name="T48" fmla="*/ 6 w 36"/>
              <a:gd name="T49" fmla="*/ 8 h 122"/>
              <a:gd name="T50" fmla="*/ 4 w 36"/>
              <a:gd name="T51" fmla="*/ 8 h 122"/>
              <a:gd name="T52" fmla="*/ 2 w 36"/>
              <a:gd name="T53" fmla="*/ 10 h 122"/>
              <a:gd name="T54" fmla="*/ 0 w 36"/>
              <a:gd name="T55" fmla="*/ 8 h 122"/>
              <a:gd name="T56" fmla="*/ 22 w 36"/>
              <a:gd name="T57" fmla="*/ 0 h 122"/>
              <a:gd name="T58" fmla="*/ 26 w 36"/>
              <a:gd name="T59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" h="122">
                <a:moveTo>
                  <a:pt x="26" y="0"/>
                </a:moveTo>
                <a:lnTo>
                  <a:pt x="26" y="104"/>
                </a:lnTo>
                <a:lnTo>
                  <a:pt x="26" y="110"/>
                </a:lnTo>
                <a:lnTo>
                  <a:pt x="26" y="114"/>
                </a:lnTo>
                <a:lnTo>
                  <a:pt x="28" y="116"/>
                </a:lnTo>
                <a:lnTo>
                  <a:pt x="28" y="118"/>
                </a:lnTo>
                <a:lnTo>
                  <a:pt x="32" y="120"/>
                </a:lnTo>
                <a:lnTo>
                  <a:pt x="36" y="120"/>
                </a:lnTo>
                <a:lnTo>
                  <a:pt x="36" y="122"/>
                </a:lnTo>
                <a:lnTo>
                  <a:pt x="0" y="122"/>
                </a:lnTo>
                <a:lnTo>
                  <a:pt x="0" y="120"/>
                </a:lnTo>
                <a:lnTo>
                  <a:pt x="4" y="120"/>
                </a:lnTo>
                <a:lnTo>
                  <a:pt x="6" y="118"/>
                </a:lnTo>
                <a:lnTo>
                  <a:pt x="8" y="118"/>
                </a:lnTo>
                <a:lnTo>
                  <a:pt x="10" y="114"/>
                </a:lnTo>
                <a:lnTo>
                  <a:pt x="10" y="110"/>
                </a:lnTo>
                <a:lnTo>
                  <a:pt x="10" y="104"/>
                </a:lnTo>
                <a:lnTo>
                  <a:pt x="10" y="33"/>
                </a:lnTo>
                <a:lnTo>
                  <a:pt x="10" y="25"/>
                </a:lnTo>
                <a:lnTo>
                  <a:pt x="10" y="19"/>
                </a:lnTo>
                <a:lnTo>
                  <a:pt x="10" y="14"/>
                </a:lnTo>
                <a:lnTo>
                  <a:pt x="10" y="12"/>
                </a:lnTo>
                <a:lnTo>
                  <a:pt x="8" y="10"/>
                </a:lnTo>
                <a:lnTo>
                  <a:pt x="8" y="8"/>
                </a:lnTo>
                <a:lnTo>
                  <a:pt x="6" y="8"/>
                </a:lnTo>
                <a:lnTo>
                  <a:pt x="4" y="8"/>
                </a:lnTo>
                <a:lnTo>
                  <a:pt x="2" y="10"/>
                </a:lnTo>
                <a:lnTo>
                  <a:pt x="0" y="8"/>
                </a:lnTo>
                <a:lnTo>
                  <a:pt x="22" y="0"/>
                </a:lnTo>
                <a:lnTo>
                  <a:pt x="26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70" name="Freeform 10"/>
          <p:cNvSpPr>
            <a:spLocks/>
          </p:cNvSpPr>
          <p:nvPr/>
        </p:nvSpPr>
        <p:spPr bwMode="auto">
          <a:xfrm>
            <a:off x="4837113" y="6348413"/>
            <a:ext cx="80962" cy="128587"/>
          </a:xfrm>
          <a:custGeom>
            <a:avLst/>
            <a:gdLst>
              <a:gd name="T0" fmla="*/ 47 w 51"/>
              <a:gd name="T1" fmla="*/ 28 h 81"/>
              <a:gd name="T2" fmla="*/ 41 w 51"/>
              <a:gd name="T3" fmla="*/ 20 h 81"/>
              <a:gd name="T4" fmla="*/ 35 w 51"/>
              <a:gd name="T5" fmla="*/ 10 h 81"/>
              <a:gd name="T6" fmla="*/ 24 w 51"/>
              <a:gd name="T7" fmla="*/ 6 h 81"/>
              <a:gd name="T8" fmla="*/ 14 w 51"/>
              <a:gd name="T9" fmla="*/ 8 h 81"/>
              <a:gd name="T10" fmla="*/ 12 w 51"/>
              <a:gd name="T11" fmla="*/ 16 h 81"/>
              <a:gd name="T12" fmla="*/ 14 w 51"/>
              <a:gd name="T13" fmla="*/ 24 h 81"/>
              <a:gd name="T14" fmla="*/ 24 w 51"/>
              <a:gd name="T15" fmla="*/ 30 h 81"/>
              <a:gd name="T16" fmla="*/ 41 w 51"/>
              <a:gd name="T17" fmla="*/ 42 h 81"/>
              <a:gd name="T18" fmla="*/ 51 w 51"/>
              <a:gd name="T19" fmla="*/ 53 h 81"/>
              <a:gd name="T20" fmla="*/ 51 w 51"/>
              <a:gd name="T21" fmla="*/ 65 h 81"/>
              <a:gd name="T22" fmla="*/ 43 w 51"/>
              <a:gd name="T23" fmla="*/ 77 h 81"/>
              <a:gd name="T24" fmla="*/ 33 w 51"/>
              <a:gd name="T25" fmla="*/ 81 h 81"/>
              <a:gd name="T26" fmla="*/ 10 w 51"/>
              <a:gd name="T27" fmla="*/ 79 h 81"/>
              <a:gd name="T28" fmla="*/ 6 w 51"/>
              <a:gd name="T29" fmla="*/ 79 h 81"/>
              <a:gd name="T30" fmla="*/ 2 w 51"/>
              <a:gd name="T31" fmla="*/ 81 h 81"/>
              <a:gd name="T32" fmla="*/ 0 w 51"/>
              <a:gd name="T33" fmla="*/ 55 h 81"/>
              <a:gd name="T34" fmla="*/ 4 w 51"/>
              <a:gd name="T35" fmla="*/ 63 h 81"/>
              <a:gd name="T36" fmla="*/ 12 w 51"/>
              <a:gd name="T37" fmla="*/ 71 h 81"/>
              <a:gd name="T38" fmla="*/ 25 w 51"/>
              <a:gd name="T39" fmla="*/ 77 h 81"/>
              <a:gd name="T40" fmla="*/ 35 w 51"/>
              <a:gd name="T41" fmla="*/ 73 h 81"/>
              <a:gd name="T42" fmla="*/ 39 w 51"/>
              <a:gd name="T43" fmla="*/ 65 h 81"/>
              <a:gd name="T44" fmla="*/ 35 w 51"/>
              <a:gd name="T45" fmla="*/ 55 h 81"/>
              <a:gd name="T46" fmla="*/ 27 w 51"/>
              <a:gd name="T47" fmla="*/ 49 h 81"/>
              <a:gd name="T48" fmla="*/ 12 w 51"/>
              <a:gd name="T49" fmla="*/ 42 h 81"/>
              <a:gd name="T50" fmla="*/ 4 w 51"/>
              <a:gd name="T51" fmla="*/ 34 h 81"/>
              <a:gd name="T52" fmla="*/ 0 w 51"/>
              <a:gd name="T53" fmla="*/ 22 h 81"/>
              <a:gd name="T54" fmla="*/ 4 w 51"/>
              <a:gd name="T55" fmla="*/ 12 h 81"/>
              <a:gd name="T56" fmla="*/ 12 w 51"/>
              <a:gd name="T57" fmla="*/ 4 h 81"/>
              <a:gd name="T58" fmla="*/ 24 w 51"/>
              <a:gd name="T59" fmla="*/ 0 h 81"/>
              <a:gd name="T60" fmla="*/ 35 w 51"/>
              <a:gd name="T61" fmla="*/ 2 h 81"/>
              <a:gd name="T62" fmla="*/ 41 w 51"/>
              <a:gd name="T63" fmla="*/ 4 h 81"/>
              <a:gd name="T64" fmla="*/ 43 w 51"/>
              <a:gd name="T65" fmla="*/ 4 h 81"/>
              <a:gd name="T66" fmla="*/ 45 w 51"/>
              <a:gd name="T67" fmla="*/ 0 h 81"/>
              <a:gd name="T68" fmla="*/ 47 w 51"/>
              <a:gd name="T69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1" h="81">
                <a:moveTo>
                  <a:pt x="47" y="0"/>
                </a:moveTo>
                <a:lnTo>
                  <a:pt x="47" y="28"/>
                </a:lnTo>
                <a:lnTo>
                  <a:pt x="45" y="28"/>
                </a:lnTo>
                <a:lnTo>
                  <a:pt x="41" y="20"/>
                </a:lnTo>
                <a:lnTo>
                  <a:pt x="39" y="14"/>
                </a:lnTo>
                <a:lnTo>
                  <a:pt x="35" y="10"/>
                </a:lnTo>
                <a:lnTo>
                  <a:pt x="31" y="8"/>
                </a:lnTo>
                <a:lnTo>
                  <a:pt x="24" y="6"/>
                </a:lnTo>
                <a:lnTo>
                  <a:pt x="18" y="6"/>
                </a:lnTo>
                <a:lnTo>
                  <a:pt x="14" y="8"/>
                </a:lnTo>
                <a:lnTo>
                  <a:pt x="12" y="12"/>
                </a:lnTo>
                <a:lnTo>
                  <a:pt x="12" y="16"/>
                </a:lnTo>
                <a:lnTo>
                  <a:pt x="12" y="20"/>
                </a:lnTo>
                <a:lnTo>
                  <a:pt x="14" y="24"/>
                </a:lnTo>
                <a:lnTo>
                  <a:pt x="16" y="28"/>
                </a:lnTo>
                <a:lnTo>
                  <a:pt x="24" y="30"/>
                </a:lnTo>
                <a:lnTo>
                  <a:pt x="35" y="36"/>
                </a:lnTo>
                <a:lnTo>
                  <a:pt x="41" y="42"/>
                </a:lnTo>
                <a:lnTo>
                  <a:pt x="47" y="47"/>
                </a:lnTo>
                <a:lnTo>
                  <a:pt x="51" y="53"/>
                </a:lnTo>
                <a:lnTo>
                  <a:pt x="51" y="59"/>
                </a:lnTo>
                <a:lnTo>
                  <a:pt x="51" y="65"/>
                </a:lnTo>
                <a:lnTo>
                  <a:pt x="47" y="71"/>
                </a:lnTo>
                <a:lnTo>
                  <a:pt x="43" y="77"/>
                </a:lnTo>
                <a:lnTo>
                  <a:pt x="37" y="79"/>
                </a:lnTo>
                <a:lnTo>
                  <a:pt x="33" y="81"/>
                </a:lnTo>
                <a:lnTo>
                  <a:pt x="14" y="81"/>
                </a:lnTo>
                <a:lnTo>
                  <a:pt x="10" y="79"/>
                </a:lnTo>
                <a:lnTo>
                  <a:pt x="8" y="79"/>
                </a:lnTo>
                <a:lnTo>
                  <a:pt x="6" y="79"/>
                </a:lnTo>
                <a:lnTo>
                  <a:pt x="4" y="79"/>
                </a:lnTo>
                <a:lnTo>
                  <a:pt x="2" y="81"/>
                </a:lnTo>
                <a:lnTo>
                  <a:pt x="0" y="81"/>
                </a:lnTo>
                <a:lnTo>
                  <a:pt x="0" y="55"/>
                </a:lnTo>
                <a:lnTo>
                  <a:pt x="2" y="55"/>
                </a:lnTo>
                <a:lnTo>
                  <a:pt x="4" y="63"/>
                </a:lnTo>
                <a:lnTo>
                  <a:pt x="8" y="67"/>
                </a:lnTo>
                <a:lnTo>
                  <a:pt x="12" y="71"/>
                </a:lnTo>
                <a:lnTo>
                  <a:pt x="18" y="75"/>
                </a:lnTo>
                <a:lnTo>
                  <a:pt x="25" y="77"/>
                </a:lnTo>
                <a:lnTo>
                  <a:pt x="31" y="77"/>
                </a:lnTo>
                <a:lnTo>
                  <a:pt x="35" y="73"/>
                </a:lnTo>
                <a:lnTo>
                  <a:pt x="37" y="69"/>
                </a:lnTo>
                <a:lnTo>
                  <a:pt x="39" y="65"/>
                </a:lnTo>
                <a:lnTo>
                  <a:pt x="37" y="61"/>
                </a:lnTo>
                <a:lnTo>
                  <a:pt x="35" y="55"/>
                </a:lnTo>
                <a:lnTo>
                  <a:pt x="31" y="53"/>
                </a:lnTo>
                <a:lnTo>
                  <a:pt x="27" y="49"/>
                </a:lnTo>
                <a:lnTo>
                  <a:pt x="20" y="44"/>
                </a:lnTo>
                <a:lnTo>
                  <a:pt x="12" y="42"/>
                </a:lnTo>
                <a:lnTo>
                  <a:pt x="8" y="38"/>
                </a:lnTo>
                <a:lnTo>
                  <a:pt x="4" y="34"/>
                </a:lnTo>
                <a:lnTo>
                  <a:pt x="2" y="28"/>
                </a:lnTo>
                <a:lnTo>
                  <a:pt x="0" y="22"/>
                </a:lnTo>
                <a:lnTo>
                  <a:pt x="0" y="16"/>
                </a:lnTo>
                <a:lnTo>
                  <a:pt x="4" y="12"/>
                </a:lnTo>
                <a:lnTo>
                  <a:pt x="6" y="6"/>
                </a:lnTo>
                <a:lnTo>
                  <a:pt x="12" y="4"/>
                </a:lnTo>
                <a:lnTo>
                  <a:pt x="18" y="2"/>
                </a:lnTo>
                <a:lnTo>
                  <a:pt x="24" y="0"/>
                </a:lnTo>
                <a:lnTo>
                  <a:pt x="29" y="2"/>
                </a:lnTo>
                <a:lnTo>
                  <a:pt x="35" y="2"/>
                </a:lnTo>
                <a:lnTo>
                  <a:pt x="39" y="4"/>
                </a:lnTo>
                <a:lnTo>
                  <a:pt x="41" y="4"/>
                </a:lnTo>
                <a:lnTo>
                  <a:pt x="41" y="4"/>
                </a:lnTo>
                <a:lnTo>
                  <a:pt x="43" y="4"/>
                </a:lnTo>
                <a:lnTo>
                  <a:pt x="43" y="2"/>
                </a:lnTo>
                <a:lnTo>
                  <a:pt x="45" y="0"/>
                </a:lnTo>
                <a:lnTo>
                  <a:pt x="47" y="0"/>
                </a:lnTo>
                <a:lnTo>
                  <a:pt x="4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71" name="Freeform 11"/>
          <p:cNvSpPr>
            <a:spLocks noEditPoints="1"/>
          </p:cNvSpPr>
          <p:nvPr/>
        </p:nvSpPr>
        <p:spPr bwMode="auto">
          <a:xfrm>
            <a:off x="4937125" y="6351588"/>
            <a:ext cx="100013" cy="125412"/>
          </a:xfrm>
          <a:custGeom>
            <a:avLst/>
            <a:gdLst>
              <a:gd name="T0" fmla="*/ 24 w 63"/>
              <a:gd name="T1" fmla="*/ 2 h 79"/>
              <a:gd name="T2" fmla="*/ 50 w 63"/>
              <a:gd name="T3" fmla="*/ 4 h 79"/>
              <a:gd name="T4" fmla="*/ 30 w 63"/>
              <a:gd name="T5" fmla="*/ 4 h 79"/>
              <a:gd name="T6" fmla="*/ 34 w 63"/>
              <a:gd name="T7" fmla="*/ 4 h 79"/>
              <a:gd name="T8" fmla="*/ 34 w 63"/>
              <a:gd name="T9" fmla="*/ 4 h 79"/>
              <a:gd name="T10" fmla="*/ 14 w 63"/>
              <a:gd name="T11" fmla="*/ 8 h 79"/>
              <a:gd name="T12" fmla="*/ 56 w 63"/>
              <a:gd name="T13" fmla="*/ 8 h 79"/>
              <a:gd name="T14" fmla="*/ 22 w 63"/>
              <a:gd name="T15" fmla="*/ 8 h 79"/>
              <a:gd name="T16" fmla="*/ 40 w 63"/>
              <a:gd name="T17" fmla="*/ 8 h 79"/>
              <a:gd name="T18" fmla="*/ 40 w 63"/>
              <a:gd name="T19" fmla="*/ 8 h 79"/>
              <a:gd name="T20" fmla="*/ 10 w 63"/>
              <a:gd name="T21" fmla="*/ 12 h 79"/>
              <a:gd name="T22" fmla="*/ 60 w 63"/>
              <a:gd name="T23" fmla="*/ 12 h 79"/>
              <a:gd name="T24" fmla="*/ 16 w 63"/>
              <a:gd name="T25" fmla="*/ 12 h 79"/>
              <a:gd name="T26" fmla="*/ 44 w 63"/>
              <a:gd name="T27" fmla="*/ 12 h 79"/>
              <a:gd name="T28" fmla="*/ 44 w 63"/>
              <a:gd name="T29" fmla="*/ 12 h 79"/>
              <a:gd name="T30" fmla="*/ 6 w 63"/>
              <a:gd name="T31" fmla="*/ 16 h 79"/>
              <a:gd name="T32" fmla="*/ 61 w 63"/>
              <a:gd name="T33" fmla="*/ 16 h 79"/>
              <a:gd name="T34" fmla="*/ 14 w 63"/>
              <a:gd name="T35" fmla="*/ 16 h 79"/>
              <a:gd name="T36" fmla="*/ 46 w 63"/>
              <a:gd name="T37" fmla="*/ 16 h 79"/>
              <a:gd name="T38" fmla="*/ 46 w 63"/>
              <a:gd name="T39" fmla="*/ 16 h 79"/>
              <a:gd name="T40" fmla="*/ 4 w 63"/>
              <a:gd name="T41" fmla="*/ 22 h 79"/>
              <a:gd name="T42" fmla="*/ 63 w 63"/>
              <a:gd name="T43" fmla="*/ 22 h 79"/>
              <a:gd name="T44" fmla="*/ 12 w 63"/>
              <a:gd name="T45" fmla="*/ 22 h 79"/>
              <a:gd name="T46" fmla="*/ 46 w 63"/>
              <a:gd name="T47" fmla="*/ 22 h 79"/>
              <a:gd name="T48" fmla="*/ 46 w 63"/>
              <a:gd name="T49" fmla="*/ 22 h 79"/>
              <a:gd name="T50" fmla="*/ 2 w 63"/>
              <a:gd name="T51" fmla="*/ 30 h 79"/>
              <a:gd name="T52" fmla="*/ 12 w 63"/>
              <a:gd name="T53" fmla="*/ 42 h 79"/>
              <a:gd name="T54" fmla="*/ 14 w 63"/>
              <a:gd name="T55" fmla="*/ 42 h 79"/>
              <a:gd name="T56" fmla="*/ 0 w 63"/>
              <a:gd name="T57" fmla="*/ 47 h 79"/>
              <a:gd name="T58" fmla="*/ 0 w 63"/>
              <a:gd name="T59" fmla="*/ 47 h 79"/>
              <a:gd name="T60" fmla="*/ 0 w 63"/>
              <a:gd name="T61" fmla="*/ 51 h 79"/>
              <a:gd name="T62" fmla="*/ 63 w 63"/>
              <a:gd name="T63" fmla="*/ 51 h 79"/>
              <a:gd name="T64" fmla="*/ 18 w 63"/>
              <a:gd name="T65" fmla="*/ 51 h 79"/>
              <a:gd name="T66" fmla="*/ 61 w 63"/>
              <a:gd name="T67" fmla="*/ 51 h 79"/>
              <a:gd name="T68" fmla="*/ 61 w 63"/>
              <a:gd name="T69" fmla="*/ 51 h 79"/>
              <a:gd name="T70" fmla="*/ 2 w 63"/>
              <a:gd name="T71" fmla="*/ 57 h 79"/>
              <a:gd name="T72" fmla="*/ 63 w 63"/>
              <a:gd name="T73" fmla="*/ 57 h 79"/>
              <a:gd name="T74" fmla="*/ 20 w 63"/>
              <a:gd name="T75" fmla="*/ 57 h 79"/>
              <a:gd name="T76" fmla="*/ 58 w 63"/>
              <a:gd name="T77" fmla="*/ 57 h 79"/>
              <a:gd name="T78" fmla="*/ 58 w 63"/>
              <a:gd name="T79" fmla="*/ 57 h 79"/>
              <a:gd name="T80" fmla="*/ 4 w 63"/>
              <a:gd name="T81" fmla="*/ 61 h 79"/>
              <a:gd name="T82" fmla="*/ 61 w 63"/>
              <a:gd name="T83" fmla="*/ 61 h 79"/>
              <a:gd name="T84" fmla="*/ 26 w 63"/>
              <a:gd name="T85" fmla="*/ 61 h 79"/>
              <a:gd name="T86" fmla="*/ 54 w 63"/>
              <a:gd name="T87" fmla="*/ 61 h 79"/>
              <a:gd name="T88" fmla="*/ 54 w 63"/>
              <a:gd name="T89" fmla="*/ 61 h 79"/>
              <a:gd name="T90" fmla="*/ 6 w 63"/>
              <a:gd name="T91" fmla="*/ 65 h 79"/>
              <a:gd name="T92" fmla="*/ 60 w 63"/>
              <a:gd name="T93" fmla="*/ 65 h 79"/>
              <a:gd name="T94" fmla="*/ 32 w 63"/>
              <a:gd name="T95" fmla="*/ 65 h 79"/>
              <a:gd name="T96" fmla="*/ 46 w 63"/>
              <a:gd name="T97" fmla="*/ 65 h 79"/>
              <a:gd name="T98" fmla="*/ 46 w 63"/>
              <a:gd name="T99" fmla="*/ 65 h 79"/>
              <a:gd name="T100" fmla="*/ 10 w 63"/>
              <a:gd name="T101" fmla="*/ 69 h 79"/>
              <a:gd name="T102" fmla="*/ 56 w 63"/>
              <a:gd name="T103" fmla="*/ 71 h 79"/>
              <a:gd name="T104" fmla="*/ 54 w 63"/>
              <a:gd name="T105" fmla="*/ 71 h 79"/>
              <a:gd name="T106" fmla="*/ 14 w 63"/>
              <a:gd name="T107" fmla="*/ 73 h 79"/>
              <a:gd name="T108" fmla="*/ 14 w 63"/>
              <a:gd name="T109" fmla="*/ 73 h 79"/>
              <a:gd name="T110" fmla="*/ 16 w 63"/>
              <a:gd name="T111" fmla="*/ 77 h 79"/>
              <a:gd name="T112" fmla="*/ 48 w 63"/>
              <a:gd name="T113" fmla="*/ 7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3" h="79">
                <a:moveTo>
                  <a:pt x="24" y="0"/>
                </a:moveTo>
                <a:lnTo>
                  <a:pt x="42" y="0"/>
                </a:lnTo>
                <a:lnTo>
                  <a:pt x="42" y="2"/>
                </a:lnTo>
                <a:lnTo>
                  <a:pt x="24" y="2"/>
                </a:lnTo>
                <a:lnTo>
                  <a:pt x="24" y="0"/>
                </a:lnTo>
                <a:close/>
                <a:moveTo>
                  <a:pt x="20" y="2"/>
                </a:moveTo>
                <a:lnTo>
                  <a:pt x="50" y="2"/>
                </a:lnTo>
                <a:lnTo>
                  <a:pt x="50" y="4"/>
                </a:lnTo>
                <a:lnTo>
                  <a:pt x="20" y="4"/>
                </a:lnTo>
                <a:lnTo>
                  <a:pt x="20" y="2"/>
                </a:lnTo>
                <a:close/>
                <a:moveTo>
                  <a:pt x="16" y="4"/>
                </a:moveTo>
                <a:lnTo>
                  <a:pt x="30" y="4"/>
                </a:lnTo>
                <a:lnTo>
                  <a:pt x="30" y="6"/>
                </a:lnTo>
                <a:lnTo>
                  <a:pt x="16" y="6"/>
                </a:lnTo>
                <a:lnTo>
                  <a:pt x="16" y="4"/>
                </a:lnTo>
                <a:close/>
                <a:moveTo>
                  <a:pt x="34" y="4"/>
                </a:moveTo>
                <a:lnTo>
                  <a:pt x="54" y="4"/>
                </a:lnTo>
                <a:lnTo>
                  <a:pt x="54" y="6"/>
                </a:lnTo>
                <a:lnTo>
                  <a:pt x="34" y="6"/>
                </a:lnTo>
                <a:lnTo>
                  <a:pt x="34" y="4"/>
                </a:lnTo>
                <a:close/>
                <a:moveTo>
                  <a:pt x="14" y="6"/>
                </a:moveTo>
                <a:lnTo>
                  <a:pt x="24" y="6"/>
                </a:lnTo>
                <a:lnTo>
                  <a:pt x="24" y="8"/>
                </a:lnTo>
                <a:lnTo>
                  <a:pt x="14" y="8"/>
                </a:lnTo>
                <a:lnTo>
                  <a:pt x="14" y="6"/>
                </a:lnTo>
                <a:close/>
                <a:moveTo>
                  <a:pt x="38" y="6"/>
                </a:moveTo>
                <a:lnTo>
                  <a:pt x="56" y="6"/>
                </a:lnTo>
                <a:lnTo>
                  <a:pt x="56" y="8"/>
                </a:lnTo>
                <a:lnTo>
                  <a:pt x="38" y="8"/>
                </a:lnTo>
                <a:lnTo>
                  <a:pt x="38" y="6"/>
                </a:lnTo>
                <a:close/>
                <a:moveTo>
                  <a:pt x="12" y="8"/>
                </a:moveTo>
                <a:lnTo>
                  <a:pt x="22" y="8"/>
                </a:lnTo>
                <a:lnTo>
                  <a:pt x="22" y="10"/>
                </a:lnTo>
                <a:lnTo>
                  <a:pt x="12" y="10"/>
                </a:lnTo>
                <a:lnTo>
                  <a:pt x="12" y="8"/>
                </a:lnTo>
                <a:close/>
                <a:moveTo>
                  <a:pt x="40" y="8"/>
                </a:moveTo>
                <a:lnTo>
                  <a:pt x="58" y="8"/>
                </a:lnTo>
                <a:lnTo>
                  <a:pt x="58" y="10"/>
                </a:lnTo>
                <a:lnTo>
                  <a:pt x="40" y="10"/>
                </a:lnTo>
                <a:lnTo>
                  <a:pt x="40" y="8"/>
                </a:lnTo>
                <a:close/>
                <a:moveTo>
                  <a:pt x="10" y="10"/>
                </a:moveTo>
                <a:lnTo>
                  <a:pt x="18" y="10"/>
                </a:lnTo>
                <a:lnTo>
                  <a:pt x="18" y="12"/>
                </a:lnTo>
                <a:lnTo>
                  <a:pt x="10" y="12"/>
                </a:lnTo>
                <a:lnTo>
                  <a:pt x="10" y="10"/>
                </a:lnTo>
                <a:close/>
                <a:moveTo>
                  <a:pt x="42" y="10"/>
                </a:moveTo>
                <a:lnTo>
                  <a:pt x="60" y="10"/>
                </a:lnTo>
                <a:lnTo>
                  <a:pt x="60" y="12"/>
                </a:lnTo>
                <a:lnTo>
                  <a:pt x="42" y="12"/>
                </a:lnTo>
                <a:lnTo>
                  <a:pt x="42" y="10"/>
                </a:lnTo>
                <a:close/>
                <a:moveTo>
                  <a:pt x="8" y="12"/>
                </a:moveTo>
                <a:lnTo>
                  <a:pt x="16" y="12"/>
                </a:lnTo>
                <a:lnTo>
                  <a:pt x="16" y="14"/>
                </a:lnTo>
                <a:lnTo>
                  <a:pt x="8" y="14"/>
                </a:lnTo>
                <a:lnTo>
                  <a:pt x="8" y="12"/>
                </a:lnTo>
                <a:close/>
                <a:moveTo>
                  <a:pt x="44" y="12"/>
                </a:moveTo>
                <a:lnTo>
                  <a:pt x="60" y="12"/>
                </a:lnTo>
                <a:lnTo>
                  <a:pt x="60" y="14"/>
                </a:lnTo>
                <a:lnTo>
                  <a:pt x="44" y="14"/>
                </a:lnTo>
                <a:lnTo>
                  <a:pt x="44" y="12"/>
                </a:lnTo>
                <a:close/>
                <a:moveTo>
                  <a:pt x="6" y="14"/>
                </a:moveTo>
                <a:lnTo>
                  <a:pt x="14" y="14"/>
                </a:lnTo>
                <a:lnTo>
                  <a:pt x="14" y="16"/>
                </a:lnTo>
                <a:lnTo>
                  <a:pt x="6" y="16"/>
                </a:lnTo>
                <a:lnTo>
                  <a:pt x="6" y="14"/>
                </a:lnTo>
                <a:close/>
                <a:moveTo>
                  <a:pt x="44" y="14"/>
                </a:moveTo>
                <a:lnTo>
                  <a:pt x="61" y="14"/>
                </a:lnTo>
                <a:lnTo>
                  <a:pt x="61" y="16"/>
                </a:lnTo>
                <a:lnTo>
                  <a:pt x="44" y="16"/>
                </a:lnTo>
                <a:lnTo>
                  <a:pt x="44" y="14"/>
                </a:lnTo>
                <a:close/>
                <a:moveTo>
                  <a:pt x="4" y="16"/>
                </a:moveTo>
                <a:lnTo>
                  <a:pt x="14" y="16"/>
                </a:lnTo>
                <a:lnTo>
                  <a:pt x="14" y="18"/>
                </a:lnTo>
                <a:lnTo>
                  <a:pt x="4" y="18"/>
                </a:lnTo>
                <a:lnTo>
                  <a:pt x="4" y="16"/>
                </a:lnTo>
                <a:close/>
                <a:moveTo>
                  <a:pt x="46" y="16"/>
                </a:moveTo>
                <a:lnTo>
                  <a:pt x="61" y="16"/>
                </a:lnTo>
                <a:lnTo>
                  <a:pt x="61" y="18"/>
                </a:lnTo>
                <a:lnTo>
                  <a:pt x="46" y="18"/>
                </a:lnTo>
                <a:lnTo>
                  <a:pt x="46" y="16"/>
                </a:lnTo>
                <a:close/>
                <a:moveTo>
                  <a:pt x="4" y="18"/>
                </a:moveTo>
                <a:lnTo>
                  <a:pt x="12" y="18"/>
                </a:lnTo>
                <a:lnTo>
                  <a:pt x="12" y="22"/>
                </a:lnTo>
                <a:lnTo>
                  <a:pt x="4" y="22"/>
                </a:lnTo>
                <a:lnTo>
                  <a:pt x="4" y="18"/>
                </a:lnTo>
                <a:close/>
                <a:moveTo>
                  <a:pt x="46" y="18"/>
                </a:moveTo>
                <a:lnTo>
                  <a:pt x="63" y="18"/>
                </a:lnTo>
                <a:lnTo>
                  <a:pt x="63" y="22"/>
                </a:lnTo>
                <a:lnTo>
                  <a:pt x="46" y="22"/>
                </a:lnTo>
                <a:lnTo>
                  <a:pt x="46" y="18"/>
                </a:lnTo>
                <a:close/>
                <a:moveTo>
                  <a:pt x="2" y="22"/>
                </a:moveTo>
                <a:lnTo>
                  <a:pt x="12" y="22"/>
                </a:lnTo>
                <a:lnTo>
                  <a:pt x="12" y="24"/>
                </a:lnTo>
                <a:lnTo>
                  <a:pt x="2" y="24"/>
                </a:lnTo>
                <a:lnTo>
                  <a:pt x="2" y="22"/>
                </a:lnTo>
                <a:close/>
                <a:moveTo>
                  <a:pt x="46" y="22"/>
                </a:moveTo>
                <a:lnTo>
                  <a:pt x="63" y="22"/>
                </a:lnTo>
                <a:lnTo>
                  <a:pt x="63" y="24"/>
                </a:lnTo>
                <a:lnTo>
                  <a:pt x="46" y="24"/>
                </a:lnTo>
                <a:lnTo>
                  <a:pt x="46" y="22"/>
                </a:lnTo>
                <a:close/>
                <a:moveTo>
                  <a:pt x="2" y="24"/>
                </a:moveTo>
                <a:lnTo>
                  <a:pt x="63" y="24"/>
                </a:lnTo>
                <a:lnTo>
                  <a:pt x="63" y="30"/>
                </a:lnTo>
                <a:lnTo>
                  <a:pt x="2" y="30"/>
                </a:lnTo>
                <a:lnTo>
                  <a:pt x="2" y="24"/>
                </a:lnTo>
                <a:close/>
                <a:moveTo>
                  <a:pt x="0" y="30"/>
                </a:moveTo>
                <a:lnTo>
                  <a:pt x="12" y="30"/>
                </a:lnTo>
                <a:lnTo>
                  <a:pt x="12" y="42"/>
                </a:lnTo>
                <a:lnTo>
                  <a:pt x="0" y="42"/>
                </a:lnTo>
                <a:lnTo>
                  <a:pt x="0" y="30"/>
                </a:lnTo>
                <a:close/>
                <a:moveTo>
                  <a:pt x="0" y="42"/>
                </a:moveTo>
                <a:lnTo>
                  <a:pt x="14" y="42"/>
                </a:lnTo>
                <a:lnTo>
                  <a:pt x="14" y="47"/>
                </a:lnTo>
                <a:lnTo>
                  <a:pt x="0" y="47"/>
                </a:lnTo>
                <a:lnTo>
                  <a:pt x="0" y="42"/>
                </a:lnTo>
                <a:close/>
                <a:moveTo>
                  <a:pt x="0" y="47"/>
                </a:moveTo>
                <a:lnTo>
                  <a:pt x="16" y="47"/>
                </a:lnTo>
                <a:lnTo>
                  <a:pt x="16" y="49"/>
                </a:lnTo>
                <a:lnTo>
                  <a:pt x="0" y="49"/>
                </a:lnTo>
                <a:lnTo>
                  <a:pt x="0" y="47"/>
                </a:lnTo>
                <a:close/>
                <a:moveTo>
                  <a:pt x="0" y="49"/>
                </a:moveTo>
                <a:lnTo>
                  <a:pt x="16" y="49"/>
                </a:lnTo>
                <a:lnTo>
                  <a:pt x="16" y="51"/>
                </a:lnTo>
                <a:lnTo>
                  <a:pt x="0" y="51"/>
                </a:lnTo>
                <a:lnTo>
                  <a:pt x="0" y="49"/>
                </a:lnTo>
                <a:close/>
                <a:moveTo>
                  <a:pt x="61" y="49"/>
                </a:moveTo>
                <a:lnTo>
                  <a:pt x="63" y="49"/>
                </a:lnTo>
                <a:lnTo>
                  <a:pt x="63" y="51"/>
                </a:lnTo>
                <a:lnTo>
                  <a:pt x="61" y="51"/>
                </a:lnTo>
                <a:lnTo>
                  <a:pt x="61" y="49"/>
                </a:lnTo>
                <a:close/>
                <a:moveTo>
                  <a:pt x="0" y="51"/>
                </a:moveTo>
                <a:lnTo>
                  <a:pt x="18" y="51"/>
                </a:lnTo>
                <a:lnTo>
                  <a:pt x="18" y="55"/>
                </a:lnTo>
                <a:lnTo>
                  <a:pt x="0" y="55"/>
                </a:lnTo>
                <a:lnTo>
                  <a:pt x="0" y="51"/>
                </a:lnTo>
                <a:close/>
                <a:moveTo>
                  <a:pt x="61" y="51"/>
                </a:moveTo>
                <a:lnTo>
                  <a:pt x="63" y="51"/>
                </a:lnTo>
                <a:lnTo>
                  <a:pt x="63" y="55"/>
                </a:lnTo>
                <a:lnTo>
                  <a:pt x="61" y="55"/>
                </a:lnTo>
                <a:lnTo>
                  <a:pt x="61" y="51"/>
                </a:lnTo>
                <a:close/>
                <a:moveTo>
                  <a:pt x="2" y="55"/>
                </a:moveTo>
                <a:lnTo>
                  <a:pt x="20" y="55"/>
                </a:lnTo>
                <a:lnTo>
                  <a:pt x="20" y="57"/>
                </a:lnTo>
                <a:lnTo>
                  <a:pt x="2" y="57"/>
                </a:lnTo>
                <a:lnTo>
                  <a:pt x="2" y="55"/>
                </a:lnTo>
                <a:close/>
                <a:moveTo>
                  <a:pt x="60" y="55"/>
                </a:moveTo>
                <a:lnTo>
                  <a:pt x="63" y="55"/>
                </a:lnTo>
                <a:lnTo>
                  <a:pt x="63" y="57"/>
                </a:lnTo>
                <a:lnTo>
                  <a:pt x="60" y="57"/>
                </a:lnTo>
                <a:lnTo>
                  <a:pt x="60" y="55"/>
                </a:lnTo>
                <a:close/>
                <a:moveTo>
                  <a:pt x="2" y="57"/>
                </a:moveTo>
                <a:lnTo>
                  <a:pt x="20" y="57"/>
                </a:lnTo>
                <a:lnTo>
                  <a:pt x="20" y="59"/>
                </a:lnTo>
                <a:lnTo>
                  <a:pt x="2" y="59"/>
                </a:lnTo>
                <a:lnTo>
                  <a:pt x="2" y="57"/>
                </a:lnTo>
                <a:close/>
                <a:moveTo>
                  <a:pt x="58" y="57"/>
                </a:moveTo>
                <a:lnTo>
                  <a:pt x="61" y="57"/>
                </a:lnTo>
                <a:lnTo>
                  <a:pt x="61" y="59"/>
                </a:lnTo>
                <a:lnTo>
                  <a:pt x="58" y="59"/>
                </a:lnTo>
                <a:lnTo>
                  <a:pt x="58" y="57"/>
                </a:lnTo>
                <a:close/>
                <a:moveTo>
                  <a:pt x="4" y="59"/>
                </a:moveTo>
                <a:lnTo>
                  <a:pt x="24" y="59"/>
                </a:lnTo>
                <a:lnTo>
                  <a:pt x="24" y="61"/>
                </a:lnTo>
                <a:lnTo>
                  <a:pt x="4" y="61"/>
                </a:lnTo>
                <a:lnTo>
                  <a:pt x="4" y="59"/>
                </a:lnTo>
                <a:close/>
                <a:moveTo>
                  <a:pt x="56" y="59"/>
                </a:moveTo>
                <a:lnTo>
                  <a:pt x="61" y="59"/>
                </a:lnTo>
                <a:lnTo>
                  <a:pt x="61" y="61"/>
                </a:lnTo>
                <a:lnTo>
                  <a:pt x="56" y="61"/>
                </a:lnTo>
                <a:lnTo>
                  <a:pt x="56" y="59"/>
                </a:lnTo>
                <a:close/>
                <a:moveTo>
                  <a:pt x="4" y="61"/>
                </a:moveTo>
                <a:lnTo>
                  <a:pt x="26" y="61"/>
                </a:lnTo>
                <a:lnTo>
                  <a:pt x="26" y="63"/>
                </a:lnTo>
                <a:lnTo>
                  <a:pt x="4" y="63"/>
                </a:lnTo>
                <a:lnTo>
                  <a:pt x="4" y="61"/>
                </a:lnTo>
                <a:close/>
                <a:moveTo>
                  <a:pt x="54" y="61"/>
                </a:moveTo>
                <a:lnTo>
                  <a:pt x="60" y="61"/>
                </a:lnTo>
                <a:lnTo>
                  <a:pt x="60" y="63"/>
                </a:lnTo>
                <a:lnTo>
                  <a:pt x="54" y="63"/>
                </a:lnTo>
                <a:lnTo>
                  <a:pt x="54" y="61"/>
                </a:lnTo>
                <a:close/>
                <a:moveTo>
                  <a:pt x="6" y="63"/>
                </a:moveTo>
                <a:lnTo>
                  <a:pt x="30" y="63"/>
                </a:lnTo>
                <a:lnTo>
                  <a:pt x="30" y="65"/>
                </a:lnTo>
                <a:lnTo>
                  <a:pt x="6" y="65"/>
                </a:lnTo>
                <a:lnTo>
                  <a:pt x="6" y="63"/>
                </a:lnTo>
                <a:close/>
                <a:moveTo>
                  <a:pt x="52" y="63"/>
                </a:moveTo>
                <a:lnTo>
                  <a:pt x="60" y="63"/>
                </a:lnTo>
                <a:lnTo>
                  <a:pt x="60" y="65"/>
                </a:lnTo>
                <a:lnTo>
                  <a:pt x="52" y="65"/>
                </a:lnTo>
                <a:lnTo>
                  <a:pt x="52" y="63"/>
                </a:lnTo>
                <a:close/>
                <a:moveTo>
                  <a:pt x="8" y="65"/>
                </a:moveTo>
                <a:lnTo>
                  <a:pt x="32" y="65"/>
                </a:lnTo>
                <a:lnTo>
                  <a:pt x="32" y="67"/>
                </a:lnTo>
                <a:lnTo>
                  <a:pt x="8" y="67"/>
                </a:lnTo>
                <a:lnTo>
                  <a:pt x="8" y="65"/>
                </a:lnTo>
                <a:close/>
                <a:moveTo>
                  <a:pt x="46" y="65"/>
                </a:moveTo>
                <a:lnTo>
                  <a:pt x="58" y="65"/>
                </a:lnTo>
                <a:lnTo>
                  <a:pt x="58" y="67"/>
                </a:lnTo>
                <a:lnTo>
                  <a:pt x="46" y="67"/>
                </a:lnTo>
                <a:lnTo>
                  <a:pt x="46" y="65"/>
                </a:lnTo>
                <a:close/>
                <a:moveTo>
                  <a:pt x="10" y="67"/>
                </a:moveTo>
                <a:lnTo>
                  <a:pt x="58" y="67"/>
                </a:lnTo>
                <a:lnTo>
                  <a:pt x="58" y="69"/>
                </a:lnTo>
                <a:lnTo>
                  <a:pt x="10" y="69"/>
                </a:lnTo>
                <a:lnTo>
                  <a:pt x="10" y="67"/>
                </a:lnTo>
                <a:close/>
                <a:moveTo>
                  <a:pt x="10" y="69"/>
                </a:moveTo>
                <a:lnTo>
                  <a:pt x="56" y="69"/>
                </a:lnTo>
                <a:lnTo>
                  <a:pt x="56" y="71"/>
                </a:lnTo>
                <a:lnTo>
                  <a:pt x="10" y="71"/>
                </a:lnTo>
                <a:lnTo>
                  <a:pt x="10" y="69"/>
                </a:lnTo>
                <a:close/>
                <a:moveTo>
                  <a:pt x="12" y="71"/>
                </a:moveTo>
                <a:lnTo>
                  <a:pt x="54" y="71"/>
                </a:lnTo>
                <a:lnTo>
                  <a:pt x="54" y="73"/>
                </a:lnTo>
                <a:lnTo>
                  <a:pt x="12" y="73"/>
                </a:lnTo>
                <a:lnTo>
                  <a:pt x="12" y="71"/>
                </a:lnTo>
                <a:close/>
                <a:moveTo>
                  <a:pt x="14" y="73"/>
                </a:moveTo>
                <a:lnTo>
                  <a:pt x="52" y="73"/>
                </a:lnTo>
                <a:lnTo>
                  <a:pt x="52" y="75"/>
                </a:lnTo>
                <a:lnTo>
                  <a:pt x="14" y="75"/>
                </a:lnTo>
                <a:lnTo>
                  <a:pt x="14" y="73"/>
                </a:lnTo>
                <a:close/>
                <a:moveTo>
                  <a:pt x="16" y="75"/>
                </a:moveTo>
                <a:lnTo>
                  <a:pt x="50" y="75"/>
                </a:lnTo>
                <a:lnTo>
                  <a:pt x="50" y="77"/>
                </a:lnTo>
                <a:lnTo>
                  <a:pt x="16" y="77"/>
                </a:lnTo>
                <a:lnTo>
                  <a:pt x="16" y="75"/>
                </a:lnTo>
                <a:close/>
                <a:moveTo>
                  <a:pt x="20" y="77"/>
                </a:moveTo>
                <a:lnTo>
                  <a:pt x="48" y="77"/>
                </a:lnTo>
                <a:lnTo>
                  <a:pt x="48" y="79"/>
                </a:lnTo>
                <a:lnTo>
                  <a:pt x="20" y="79"/>
                </a:lnTo>
                <a:lnTo>
                  <a:pt x="20" y="7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72" name="Freeform 12"/>
          <p:cNvSpPr>
            <a:spLocks noEditPoints="1"/>
          </p:cNvSpPr>
          <p:nvPr/>
        </p:nvSpPr>
        <p:spPr bwMode="auto">
          <a:xfrm>
            <a:off x="5119688" y="6289675"/>
            <a:ext cx="138112" cy="187325"/>
          </a:xfrm>
          <a:custGeom>
            <a:avLst/>
            <a:gdLst>
              <a:gd name="T0" fmla="*/ 32 w 87"/>
              <a:gd name="T1" fmla="*/ 98 h 118"/>
              <a:gd name="T2" fmla="*/ 34 w 87"/>
              <a:gd name="T3" fmla="*/ 110 h 118"/>
              <a:gd name="T4" fmla="*/ 38 w 87"/>
              <a:gd name="T5" fmla="*/ 114 h 118"/>
              <a:gd name="T6" fmla="*/ 47 w 87"/>
              <a:gd name="T7" fmla="*/ 116 h 118"/>
              <a:gd name="T8" fmla="*/ 0 w 87"/>
              <a:gd name="T9" fmla="*/ 118 h 118"/>
              <a:gd name="T10" fmla="*/ 4 w 87"/>
              <a:gd name="T11" fmla="*/ 116 h 118"/>
              <a:gd name="T12" fmla="*/ 12 w 87"/>
              <a:gd name="T13" fmla="*/ 114 h 118"/>
              <a:gd name="T14" fmla="*/ 16 w 87"/>
              <a:gd name="T15" fmla="*/ 108 h 118"/>
              <a:gd name="T16" fmla="*/ 16 w 87"/>
              <a:gd name="T17" fmla="*/ 98 h 118"/>
              <a:gd name="T18" fmla="*/ 16 w 87"/>
              <a:gd name="T19" fmla="*/ 15 h 118"/>
              <a:gd name="T20" fmla="*/ 14 w 87"/>
              <a:gd name="T21" fmla="*/ 6 h 118"/>
              <a:gd name="T22" fmla="*/ 4 w 87"/>
              <a:gd name="T23" fmla="*/ 2 h 118"/>
              <a:gd name="T24" fmla="*/ 0 w 87"/>
              <a:gd name="T25" fmla="*/ 0 h 118"/>
              <a:gd name="T26" fmla="*/ 51 w 87"/>
              <a:gd name="T27" fmla="*/ 0 h 118"/>
              <a:gd name="T28" fmla="*/ 67 w 87"/>
              <a:gd name="T29" fmla="*/ 4 h 118"/>
              <a:gd name="T30" fmla="*/ 81 w 87"/>
              <a:gd name="T31" fmla="*/ 15 h 118"/>
              <a:gd name="T32" fmla="*/ 87 w 87"/>
              <a:gd name="T33" fmla="*/ 27 h 118"/>
              <a:gd name="T34" fmla="*/ 87 w 87"/>
              <a:gd name="T35" fmla="*/ 41 h 118"/>
              <a:gd name="T36" fmla="*/ 77 w 87"/>
              <a:gd name="T37" fmla="*/ 55 h 118"/>
              <a:gd name="T38" fmla="*/ 61 w 87"/>
              <a:gd name="T39" fmla="*/ 63 h 118"/>
              <a:gd name="T40" fmla="*/ 47 w 87"/>
              <a:gd name="T41" fmla="*/ 65 h 118"/>
              <a:gd name="T42" fmla="*/ 38 w 87"/>
              <a:gd name="T43" fmla="*/ 63 h 118"/>
              <a:gd name="T44" fmla="*/ 32 w 87"/>
              <a:gd name="T45" fmla="*/ 57 h 118"/>
              <a:gd name="T46" fmla="*/ 40 w 87"/>
              <a:gd name="T47" fmla="*/ 59 h 118"/>
              <a:gd name="T48" fmla="*/ 45 w 87"/>
              <a:gd name="T49" fmla="*/ 59 h 118"/>
              <a:gd name="T50" fmla="*/ 57 w 87"/>
              <a:gd name="T51" fmla="*/ 55 h 118"/>
              <a:gd name="T52" fmla="*/ 65 w 87"/>
              <a:gd name="T53" fmla="*/ 47 h 118"/>
              <a:gd name="T54" fmla="*/ 67 w 87"/>
              <a:gd name="T55" fmla="*/ 35 h 118"/>
              <a:gd name="T56" fmla="*/ 65 w 87"/>
              <a:gd name="T57" fmla="*/ 19 h 118"/>
              <a:gd name="T58" fmla="*/ 55 w 87"/>
              <a:gd name="T59" fmla="*/ 10 h 118"/>
              <a:gd name="T60" fmla="*/ 44 w 87"/>
              <a:gd name="T61" fmla="*/ 6 h 118"/>
              <a:gd name="T62" fmla="*/ 32 w 87"/>
              <a:gd name="T63" fmla="*/ 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7" h="118">
                <a:moveTo>
                  <a:pt x="32" y="63"/>
                </a:moveTo>
                <a:lnTo>
                  <a:pt x="32" y="98"/>
                </a:lnTo>
                <a:lnTo>
                  <a:pt x="32" y="104"/>
                </a:lnTo>
                <a:lnTo>
                  <a:pt x="34" y="110"/>
                </a:lnTo>
                <a:lnTo>
                  <a:pt x="34" y="112"/>
                </a:lnTo>
                <a:lnTo>
                  <a:pt x="38" y="114"/>
                </a:lnTo>
                <a:lnTo>
                  <a:pt x="44" y="116"/>
                </a:lnTo>
                <a:lnTo>
                  <a:pt x="47" y="116"/>
                </a:lnTo>
                <a:lnTo>
                  <a:pt x="47" y="118"/>
                </a:lnTo>
                <a:lnTo>
                  <a:pt x="0" y="118"/>
                </a:lnTo>
                <a:lnTo>
                  <a:pt x="0" y="116"/>
                </a:lnTo>
                <a:lnTo>
                  <a:pt x="4" y="116"/>
                </a:lnTo>
                <a:lnTo>
                  <a:pt x="8" y="116"/>
                </a:lnTo>
                <a:lnTo>
                  <a:pt x="12" y="114"/>
                </a:lnTo>
                <a:lnTo>
                  <a:pt x="14" y="110"/>
                </a:lnTo>
                <a:lnTo>
                  <a:pt x="16" y="108"/>
                </a:lnTo>
                <a:lnTo>
                  <a:pt x="16" y="104"/>
                </a:lnTo>
                <a:lnTo>
                  <a:pt x="16" y="98"/>
                </a:lnTo>
                <a:lnTo>
                  <a:pt x="16" y="21"/>
                </a:lnTo>
                <a:lnTo>
                  <a:pt x="16" y="15"/>
                </a:lnTo>
                <a:lnTo>
                  <a:pt x="16" y="8"/>
                </a:lnTo>
                <a:lnTo>
                  <a:pt x="14" y="6"/>
                </a:lnTo>
                <a:lnTo>
                  <a:pt x="10" y="4"/>
                </a:lnTo>
                <a:lnTo>
                  <a:pt x="4" y="2"/>
                </a:lnTo>
                <a:lnTo>
                  <a:pt x="0" y="2"/>
                </a:lnTo>
                <a:lnTo>
                  <a:pt x="0" y="0"/>
                </a:lnTo>
                <a:lnTo>
                  <a:pt x="42" y="0"/>
                </a:lnTo>
                <a:lnTo>
                  <a:pt x="51" y="0"/>
                </a:lnTo>
                <a:lnTo>
                  <a:pt x="59" y="2"/>
                </a:lnTo>
                <a:lnTo>
                  <a:pt x="67" y="4"/>
                </a:lnTo>
                <a:lnTo>
                  <a:pt x="75" y="8"/>
                </a:lnTo>
                <a:lnTo>
                  <a:pt x="81" y="15"/>
                </a:lnTo>
                <a:lnTo>
                  <a:pt x="85" y="21"/>
                </a:lnTo>
                <a:lnTo>
                  <a:pt x="87" y="27"/>
                </a:lnTo>
                <a:lnTo>
                  <a:pt x="87" y="33"/>
                </a:lnTo>
                <a:lnTo>
                  <a:pt x="87" y="41"/>
                </a:lnTo>
                <a:lnTo>
                  <a:pt x="83" y="49"/>
                </a:lnTo>
                <a:lnTo>
                  <a:pt x="77" y="55"/>
                </a:lnTo>
                <a:lnTo>
                  <a:pt x="71" y="61"/>
                </a:lnTo>
                <a:lnTo>
                  <a:pt x="61" y="63"/>
                </a:lnTo>
                <a:lnTo>
                  <a:pt x="51" y="65"/>
                </a:lnTo>
                <a:lnTo>
                  <a:pt x="47" y="65"/>
                </a:lnTo>
                <a:lnTo>
                  <a:pt x="44" y="63"/>
                </a:lnTo>
                <a:lnTo>
                  <a:pt x="38" y="63"/>
                </a:lnTo>
                <a:lnTo>
                  <a:pt x="32" y="63"/>
                </a:lnTo>
                <a:close/>
                <a:moveTo>
                  <a:pt x="32" y="57"/>
                </a:moveTo>
                <a:lnTo>
                  <a:pt x="36" y="59"/>
                </a:lnTo>
                <a:lnTo>
                  <a:pt x="40" y="59"/>
                </a:lnTo>
                <a:lnTo>
                  <a:pt x="44" y="59"/>
                </a:lnTo>
                <a:lnTo>
                  <a:pt x="45" y="59"/>
                </a:lnTo>
                <a:lnTo>
                  <a:pt x="51" y="59"/>
                </a:lnTo>
                <a:lnTo>
                  <a:pt x="57" y="55"/>
                </a:lnTo>
                <a:lnTo>
                  <a:pt x="61" y="53"/>
                </a:lnTo>
                <a:lnTo>
                  <a:pt x="65" y="47"/>
                </a:lnTo>
                <a:lnTo>
                  <a:pt x="67" y="41"/>
                </a:lnTo>
                <a:lnTo>
                  <a:pt x="67" y="35"/>
                </a:lnTo>
                <a:lnTo>
                  <a:pt x="67" y="27"/>
                </a:lnTo>
                <a:lnTo>
                  <a:pt x="65" y="19"/>
                </a:lnTo>
                <a:lnTo>
                  <a:pt x="61" y="15"/>
                </a:lnTo>
                <a:lnTo>
                  <a:pt x="55" y="10"/>
                </a:lnTo>
                <a:lnTo>
                  <a:pt x="49" y="6"/>
                </a:lnTo>
                <a:lnTo>
                  <a:pt x="44" y="6"/>
                </a:lnTo>
                <a:lnTo>
                  <a:pt x="38" y="6"/>
                </a:lnTo>
                <a:lnTo>
                  <a:pt x="32" y="8"/>
                </a:lnTo>
                <a:lnTo>
                  <a:pt x="32" y="5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73" name="Freeform 13"/>
          <p:cNvSpPr>
            <a:spLocks noEditPoints="1"/>
          </p:cNvSpPr>
          <p:nvPr/>
        </p:nvSpPr>
        <p:spPr bwMode="auto">
          <a:xfrm>
            <a:off x="5276850" y="6351588"/>
            <a:ext cx="115888" cy="125412"/>
          </a:xfrm>
          <a:custGeom>
            <a:avLst/>
            <a:gdLst>
              <a:gd name="T0" fmla="*/ 26 w 73"/>
              <a:gd name="T1" fmla="*/ 0 h 79"/>
              <a:gd name="T2" fmla="*/ 22 w 73"/>
              <a:gd name="T3" fmla="*/ 2 h 79"/>
              <a:gd name="T4" fmla="*/ 18 w 73"/>
              <a:gd name="T5" fmla="*/ 4 h 79"/>
              <a:gd name="T6" fmla="*/ 40 w 73"/>
              <a:gd name="T7" fmla="*/ 4 h 79"/>
              <a:gd name="T8" fmla="*/ 16 w 73"/>
              <a:gd name="T9" fmla="*/ 6 h 79"/>
              <a:gd name="T10" fmla="*/ 42 w 73"/>
              <a:gd name="T11" fmla="*/ 6 h 79"/>
              <a:gd name="T12" fmla="*/ 12 w 73"/>
              <a:gd name="T13" fmla="*/ 8 h 79"/>
              <a:gd name="T14" fmla="*/ 44 w 73"/>
              <a:gd name="T15" fmla="*/ 8 h 79"/>
              <a:gd name="T16" fmla="*/ 10 w 73"/>
              <a:gd name="T17" fmla="*/ 10 h 79"/>
              <a:gd name="T18" fmla="*/ 47 w 73"/>
              <a:gd name="T19" fmla="*/ 10 h 79"/>
              <a:gd name="T20" fmla="*/ 8 w 73"/>
              <a:gd name="T21" fmla="*/ 12 h 79"/>
              <a:gd name="T22" fmla="*/ 49 w 73"/>
              <a:gd name="T23" fmla="*/ 12 h 79"/>
              <a:gd name="T24" fmla="*/ 8 w 73"/>
              <a:gd name="T25" fmla="*/ 14 h 79"/>
              <a:gd name="T26" fmla="*/ 51 w 73"/>
              <a:gd name="T27" fmla="*/ 14 h 79"/>
              <a:gd name="T28" fmla="*/ 6 w 73"/>
              <a:gd name="T29" fmla="*/ 16 h 79"/>
              <a:gd name="T30" fmla="*/ 51 w 73"/>
              <a:gd name="T31" fmla="*/ 16 h 79"/>
              <a:gd name="T32" fmla="*/ 4 w 73"/>
              <a:gd name="T33" fmla="*/ 18 h 79"/>
              <a:gd name="T34" fmla="*/ 53 w 73"/>
              <a:gd name="T35" fmla="*/ 18 h 79"/>
              <a:gd name="T36" fmla="*/ 4 w 73"/>
              <a:gd name="T37" fmla="*/ 22 h 79"/>
              <a:gd name="T38" fmla="*/ 55 w 73"/>
              <a:gd name="T39" fmla="*/ 22 h 79"/>
              <a:gd name="T40" fmla="*/ 2 w 73"/>
              <a:gd name="T41" fmla="*/ 24 h 79"/>
              <a:gd name="T42" fmla="*/ 55 w 73"/>
              <a:gd name="T43" fmla="*/ 24 h 79"/>
              <a:gd name="T44" fmla="*/ 2 w 73"/>
              <a:gd name="T45" fmla="*/ 28 h 79"/>
              <a:gd name="T46" fmla="*/ 57 w 73"/>
              <a:gd name="T47" fmla="*/ 28 h 79"/>
              <a:gd name="T48" fmla="*/ 0 w 73"/>
              <a:gd name="T49" fmla="*/ 30 h 79"/>
              <a:gd name="T50" fmla="*/ 57 w 73"/>
              <a:gd name="T51" fmla="*/ 30 h 79"/>
              <a:gd name="T52" fmla="*/ 0 w 73"/>
              <a:gd name="T53" fmla="*/ 47 h 79"/>
              <a:gd name="T54" fmla="*/ 57 w 73"/>
              <a:gd name="T55" fmla="*/ 47 h 79"/>
              <a:gd name="T56" fmla="*/ 0 w 73"/>
              <a:gd name="T57" fmla="*/ 49 h 79"/>
              <a:gd name="T58" fmla="*/ 57 w 73"/>
              <a:gd name="T59" fmla="*/ 49 h 79"/>
              <a:gd name="T60" fmla="*/ 2 w 73"/>
              <a:gd name="T61" fmla="*/ 51 h 79"/>
              <a:gd name="T62" fmla="*/ 57 w 73"/>
              <a:gd name="T63" fmla="*/ 51 h 79"/>
              <a:gd name="T64" fmla="*/ 4 w 73"/>
              <a:gd name="T65" fmla="*/ 55 h 79"/>
              <a:gd name="T66" fmla="*/ 57 w 73"/>
              <a:gd name="T67" fmla="*/ 55 h 79"/>
              <a:gd name="T68" fmla="*/ 4 w 73"/>
              <a:gd name="T69" fmla="*/ 57 h 79"/>
              <a:gd name="T70" fmla="*/ 57 w 73"/>
              <a:gd name="T71" fmla="*/ 57 h 79"/>
              <a:gd name="T72" fmla="*/ 4 w 73"/>
              <a:gd name="T73" fmla="*/ 59 h 79"/>
              <a:gd name="T74" fmla="*/ 57 w 73"/>
              <a:gd name="T75" fmla="*/ 59 h 79"/>
              <a:gd name="T76" fmla="*/ 6 w 73"/>
              <a:gd name="T77" fmla="*/ 61 h 79"/>
              <a:gd name="T78" fmla="*/ 57 w 73"/>
              <a:gd name="T79" fmla="*/ 61 h 79"/>
              <a:gd name="T80" fmla="*/ 6 w 73"/>
              <a:gd name="T81" fmla="*/ 63 h 79"/>
              <a:gd name="T82" fmla="*/ 55 w 73"/>
              <a:gd name="T83" fmla="*/ 63 h 79"/>
              <a:gd name="T84" fmla="*/ 8 w 73"/>
              <a:gd name="T85" fmla="*/ 65 h 79"/>
              <a:gd name="T86" fmla="*/ 55 w 73"/>
              <a:gd name="T87" fmla="*/ 65 h 79"/>
              <a:gd name="T88" fmla="*/ 8 w 73"/>
              <a:gd name="T89" fmla="*/ 67 h 79"/>
              <a:gd name="T90" fmla="*/ 55 w 73"/>
              <a:gd name="T91" fmla="*/ 67 h 79"/>
              <a:gd name="T92" fmla="*/ 10 w 73"/>
              <a:gd name="T93" fmla="*/ 69 h 79"/>
              <a:gd name="T94" fmla="*/ 53 w 73"/>
              <a:gd name="T95" fmla="*/ 69 h 79"/>
              <a:gd name="T96" fmla="*/ 12 w 73"/>
              <a:gd name="T97" fmla="*/ 71 h 79"/>
              <a:gd name="T98" fmla="*/ 51 w 73"/>
              <a:gd name="T99" fmla="*/ 71 h 79"/>
              <a:gd name="T100" fmla="*/ 14 w 73"/>
              <a:gd name="T101" fmla="*/ 73 h 79"/>
              <a:gd name="T102" fmla="*/ 49 w 73"/>
              <a:gd name="T103" fmla="*/ 73 h 79"/>
              <a:gd name="T104" fmla="*/ 18 w 73"/>
              <a:gd name="T105" fmla="*/ 75 h 79"/>
              <a:gd name="T106" fmla="*/ 20 w 73"/>
              <a:gd name="T107" fmla="*/ 77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3" h="79">
                <a:moveTo>
                  <a:pt x="26" y="0"/>
                </a:moveTo>
                <a:lnTo>
                  <a:pt x="44" y="0"/>
                </a:lnTo>
                <a:lnTo>
                  <a:pt x="44" y="2"/>
                </a:lnTo>
                <a:lnTo>
                  <a:pt x="26" y="2"/>
                </a:lnTo>
                <a:lnTo>
                  <a:pt x="26" y="0"/>
                </a:lnTo>
                <a:close/>
                <a:moveTo>
                  <a:pt x="22" y="2"/>
                </a:moveTo>
                <a:lnTo>
                  <a:pt x="51" y="2"/>
                </a:lnTo>
                <a:lnTo>
                  <a:pt x="51" y="4"/>
                </a:lnTo>
                <a:lnTo>
                  <a:pt x="22" y="4"/>
                </a:lnTo>
                <a:lnTo>
                  <a:pt x="22" y="2"/>
                </a:lnTo>
                <a:close/>
                <a:moveTo>
                  <a:pt x="18" y="4"/>
                </a:moveTo>
                <a:lnTo>
                  <a:pt x="28" y="4"/>
                </a:lnTo>
                <a:lnTo>
                  <a:pt x="28" y="6"/>
                </a:lnTo>
                <a:lnTo>
                  <a:pt x="18" y="6"/>
                </a:lnTo>
                <a:lnTo>
                  <a:pt x="18" y="4"/>
                </a:lnTo>
                <a:close/>
                <a:moveTo>
                  <a:pt x="40" y="4"/>
                </a:moveTo>
                <a:lnTo>
                  <a:pt x="55" y="4"/>
                </a:lnTo>
                <a:lnTo>
                  <a:pt x="55" y="6"/>
                </a:lnTo>
                <a:lnTo>
                  <a:pt x="40" y="6"/>
                </a:lnTo>
                <a:lnTo>
                  <a:pt x="40" y="4"/>
                </a:lnTo>
                <a:close/>
                <a:moveTo>
                  <a:pt x="16" y="6"/>
                </a:moveTo>
                <a:lnTo>
                  <a:pt x="24" y="6"/>
                </a:lnTo>
                <a:lnTo>
                  <a:pt x="24" y="8"/>
                </a:lnTo>
                <a:lnTo>
                  <a:pt x="16" y="8"/>
                </a:lnTo>
                <a:lnTo>
                  <a:pt x="16" y="6"/>
                </a:lnTo>
                <a:close/>
                <a:moveTo>
                  <a:pt x="42" y="6"/>
                </a:moveTo>
                <a:lnTo>
                  <a:pt x="57" y="6"/>
                </a:lnTo>
                <a:lnTo>
                  <a:pt x="57" y="8"/>
                </a:lnTo>
                <a:lnTo>
                  <a:pt x="42" y="8"/>
                </a:lnTo>
                <a:lnTo>
                  <a:pt x="42" y="6"/>
                </a:lnTo>
                <a:close/>
                <a:moveTo>
                  <a:pt x="12" y="8"/>
                </a:moveTo>
                <a:lnTo>
                  <a:pt x="22" y="8"/>
                </a:lnTo>
                <a:lnTo>
                  <a:pt x="22" y="10"/>
                </a:lnTo>
                <a:lnTo>
                  <a:pt x="12" y="10"/>
                </a:lnTo>
                <a:lnTo>
                  <a:pt x="12" y="8"/>
                </a:lnTo>
                <a:close/>
                <a:moveTo>
                  <a:pt x="44" y="8"/>
                </a:moveTo>
                <a:lnTo>
                  <a:pt x="59" y="8"/>
                </a:lnTo>
                <a:lnTo>
                  <a:pt x="59" y="10"/>
                </a:lnTo>
                <a:lnTo>
                  <a:pt x="44" y="10"/>
                </a:lnTo>
                <a:lnTo>
                  <a:pt x="44" y="8"/>
                </a:lnTo>
                <a:close/>
                <a:moveTo>
                  <a:pt x="10" y="10"/>
                </a:moveTo>
                <a:lnTo>
                  <a:pt x="20" y="10"/>
                </a:lnTo>
                <a:lnTo>
                  <a:pt x="20" y="12"/>
                </a:lnTo>
                <a:lnTo>
                  <a:pt x="10" y="12"/>
                </a:lnTo>
                <a:lnTo>
                  <a:pt x="10" y="10"/>
                </a:lnTo>
                <a:close/>
                <a:moveTo>
                  <a:pt x="47" y="10"/>
                </a:moveTo>
                <a:lnTo>
                  <a:pt x="61" y="10"/>
                </a:lnTo>
                <a:lnTo>
                  <a:pt x="61" y="12"/>
                </a:lnTo>
                <a:lnTo>
                  <a:pt x="47" y="12"/>
                </a:lnTo>
                <a:lnTo>
                  <a:pt x="47" y="10"/>
                </a:lnTo>
                <a:close/>
                <a:moveTo>
                  <a:pt x="8" y="12"/>
                </a:moveTo>
                <a:lnTo>
                  <a:pt x="20" y="12"/>
                </a:lnTo>
                <a:lnTo>
                  <a:pt x="20" y="14"/>
                </a:lnTo>
                <a:lnTo>
                  <a:pt x="8" y="14"/>
                </a:lnTo>
                <a:lnTo>
                  <a:pt x="8" y="12"/>
                </a:lnTo>
                <a:close/>
                <a:moveTo>
                  <a:pt x="49" y="12"/>
                </a:moveTo>
                <a:lnTo>
                  <a:pt x="63" y="12"/>
                </a:lnTo>
                <a:lnTo>
                  <a:pt x="63" y="14"/>
                </a:lnTo>
                <a:lnTo>
                  <a:pt x="49" y="14"/>
                </a:lnTo>
                <a:lnTo>
                  <a:pt x="49" y="12"/>
                </a:lnTo>
                <a:close/>
                <a:moveTo>
                  <a:pt x="8" y="14"/>
                </a:moveTo>
                <a:lnTo>
                  <a:pt x="18" y="14"/>
                </a:lnTo>
                <a:lnTo>
                  <a:pt x="18" y="16"/>
                </a:lnTo>
                <a:lnTo>
                  <a:pt x="8" y="16"/>
                </a:lnTo>
                <a:lnTo>
                  <a:pt x="8" y="14"/>
                </a:lnTo>
                <a:close/>
                <a:moveTo>
                  <a:pt x="51" y="14"/>
                </a:moveTo>
                <a:lnTo>
                  <a:pt x="65" y="14"/>
                </a:lnTo>
                <a:lnTo>
                  <a:pt x="65" y="16"/>
                </a:lnTo>
                <a:lnTo>
                  <a:pt x="51" y="16"/>
                </a:lnTo>
                <a:lnTo>
                  <a:pt x="51" y="14"/>
                </a:lnTo>
                <a:close/>
                <a:moveTo>
                  <a:pt x="6" y="16"/>
                </a:moveTo>
                <a:lnTo>
                  <a:pt x="16" y="16"/>
                </a:lnTo>
                <a:lnTo>
                  <a:pt x="16" y="18"/>
                </a:lnTo>
                <a:lnTo>
                  <a:pt x="6" y="18"/>
                </a:lnTo>
                <a:lnTo>
                  <a:pt x="6" y="16"/>
                </a:lnTo>
                <a:close/>
                <a:moveTo>
                  <a:pt x="51" y="16"/>
                </a:moveTo>
                <a:lnTo>
                  <a:pt x="67" y="16"/>
                </a:lnTo>
                <a:lnTo>
                  <a:pt x="67" y="18"/>
                </a:lnTo>
                <a:lnTo>
                  <a:pt x="51" y="18"/>
                </a:lnTo>
                <a:lnTo>
                  <a:pt x="51" y="16"/>
                </a:lnTo>
                <a:close/>
                <a:moveTo>
                  <a:pt x="4" y="18"/>
                </a:moveTo>
                <a:lnTo>
                  <a:pt x="16" y="18"/>
                </a:lnTo>
                <a:lnTo>
                  <a:pt x="16" y="22"/>
                </a:lnTo>
                <a:lnTo>
                  <a:pt x="4" y="22"/>
                </a:lnTo>
                <a:lnTo>
                  <a:pt x="4" y="18"/>
                </a:lnTo>
                <a:close/>
                <a:moveTo>
                  <a:pt x="53" y="18"/>
                </a:moveTo>
                <a:lnTo>
                  <a:pt x="69" y="18"/>
                </a:lnTo>
                <a:lnTo>
                  <a:pt x="69" y="22"/>
                </a:lnTo>
                <a:lnTo>
                  <a:pt x="53" y="22"/>
                </a:lnTo>
                <a:lnTo>
                  <a:pt x="53" y="18"/>
                </a:lnTo>
                <a:close/>
                <a:moveTo>
                  <a:pt x="4" y="22"/>
                </a:moveTo>
                <a:lnTo>
                  <a:pt x="16" y="22"/>
                </a:lnTo>
                <a:lnTo>
                  <a:pt x="16" y="24"/>
                </a:lnTo>
                <a:lnTo>
                  <a:pt x="4" y="24"/>
                </a:lnTo>
                <a:lnTo>
                  <a:pt x="4" y="22"/>
                </a:lnTo>
                <a:close/>
                <a:moveTo>
                  <a:pt x="55" y="22"/>
                </a:moveTo>
                <a:lnTo>
                  <a:pt x="71" y="22"/>
                </a:lnTo>
                <a:lnTo>
                  <a:pt x="71" y="24"/>
                </a:lnTo>
                <a:lnTo>
                  <a:pt x="55" y="24"/>
                </a:lnTo>
                <a:lnTo>
                  <a:pt x="55" y="22"/>
                </a:lnTo>
                <a:close/>
                <a:moveTo>
                  <a:pt x="2" y="24"/>
                </a:moveTo>
                <a:lnTo>
                  <a:pt x="14" y="24"/>
                </a:lnTo>
                <a:lnTo>
                  <a:pt x="14" y="28"/>
                </a:lnTo>
                <a:lnTo>
                  <a:pt x="2" y="28"/>
                </a:lnTo>
                <a:lnTo>
                  <a:pt x="2" y="24"/>
                </a:lnTo>
                <a:close/>
                <a:moveTo>
                  <a:pt x="55" y="24"/>
                </a:moveTo>
                <a:lnTo>
                  <a:pt x="71" y="24"/>
                </a:lnTo>
                <a:lnTo>
                  <a:pt x="71" y="28"/>
                </a:lnTo>
                <a:lnTo>
                  <a:pt x="55" y="28"/>
                </a:lnTo>
                <a:lnTo>
                  <a:pt x="55" y="24"/>
                </a:lnTo>
                <a:close/>
                <a:moveTo>
                  <a:pt x="2" y="28"/>
                </a:moveTo>
                <a:lnTo>
                  <a:pt x="14" y="28"/>
                </a:lnTo>
                <a:lnTo>
                  <a:pt x="14" y="30"/>
                </a:lnTo>
                <a:lnTo>
                  <a:pt x="2" y="30"/>
                </a:lnTo>
                <a:lnTo>
                  <a:pt x="2" y="28"/>
                </a:lnTo>
                <a:close/>
                <a:moveTo>
                  <a:pt x="57" y="28"/>
                </a:moveTo>
                <a:lnTo>
                  <a:pt x="71" y="28"/>
                </a:lnTo>
                <a:lnTo>
                  <a:pt x="71" y="30"/>
                </a:lnTo>
                <a:lnTo>
                  <a:pt x="57" y="30"/>
                </a:lnTo>
                <a:lnTo>
                  <a:pt x="57" y="28"/>
                </a:lnTo>
                <a:close/>
                <a:moveTo>
                  <a:pt x="0" y="30"/>
                </a:moveTo>
                <a:lnTo>
                  <a:pt x="14" y="30"/>
                </a:lnTo>
                <a:lnTo>
                  <a:pt x="14" y="47"/>
                </a:lnTo>
                <a:lnTo>
                  <a:pt x="0" y="47"/>
                </a:lnTo>
                <a:lnTo>
                  <a:pt x="0" y="30"/>
                </a:lnTo>
                <a:close/>
                <a:moveTo>
                  <a:pt x="57" y="30"/>
                </a:moveTo>
                <a:lnTo>
                  <a:pt x="73" y="30"/>
                </a:lnTo>
                <a:lnTo>
                  <a:pt x="73" y="47"/>
                </a:lnTo>
                <a:lnTo>
                  <a:pt x="57" y="47"/>
                </a:lnTo>
                <a:lnTo>
                  <a:pt x="57" y="30"/>
                </a:lnTo>
                <a:close/>
                <a:moveTo>
                  <a:pt x="0" y="47"/>
                </a:moveTo>
                <a:lnTo>
                  <a:pt x="16" y="47"/>
                </a:lnTo>
                <a:lnTo>
                  <a:pt x="16" y="49"/>
                </a:lnTo>
                <a:lnTo>
                  <a:pt x="0" y="49"/>
                </a:lnTo>
                <a:lnTo>
                  <a:pt x="0" y="47"/>
                </a:lnTo>
                <a:close/>
                <a:moveTo>
                  <a:pt x="57" y="47"/>
                </a:moveTo>
                <a:lnTo>
                  <a:pt x="73" y="47"/>
                </a:lnTo>
                <a:lnTo>
                  <a:pt x="73" y="49"/>
                </a:lnTo>
                <a:lnTo>
                  <a:pt x="57" y="49"/>
                </a:lnTo>
                <a:lnTo>
                  <a:pt x="57" y="47"/>
                </a:lnTo>
                <a:close/>
                <a:moveTo>
                  <a:pt x="0" y="49"/>
                </a:moveTo>
                <a:lnTo>
                  <a:pt x="16" y="49"/>
                </a:lnTo>
                <a:lnTo>
                  <a:pt x="16" y="51"/>
                </a:lnTo>
                <a:lnTo>
                  <a:pt x="0" y="51"/>
                </a:lnTo>
                <a:lnTo>
                  <a:pt x="0" y="49"/>
                </a:lnTo>
                <a:close/>
                <a:moveTo>
                  <a:pt x="57" y="49"/>
                </a:moveTo>
                <a:lnTo>
                  <a:pt x="71" y="49"/>
                </a:lnTo>
                <a:lnTo>
                  <a:pt x="71" y="51"/>
                </a:lnTo>
                <a:lnTo>
                  <a:pt x="57" y="51"/>
                </a:lnTo>
                <a:lnTo>
                  <a:pt x="57" y="49"/>
                </a:lnTo>
                <a:close/>
                <a:moveTo>
                  <a:pt x="2" y="51"/>
                </a:moveTo>
                <a:lnTo>
                  <a:pt x="16" y="51"/>
                </a:lnTo>
                <a:lnTo>
                  <a:pt x="16" y="55"/>
                </a:lnTo>
                <a:lnTo>
                  <a:pt x="2" y="55"/>
                </a:lnTo>
                <a:lnTo>
                  <a:pt x="2" y="51"/>
                </a:lnTo>
                <a:close/>
                <a:moveTo>
                  <a:pt x="57" y="51"/>
                </a:moveTo>
                <a:lnTo>
                  <a:pt x="71" y="51"/>
                </a:lnTo>
                <a:lnTo>
                  <a:pt x="71" y="55"/>
                </a:lnTo>
                <a:lnTo>
                  <a:pt x="57" y="55"/>
                </a:lnTo>
                <a:lnTo>
                  <a:pt x="57" y="51"/>
                </a:lnTo>
                <a:close/>
                <a:moveTo>
                  <a:pt x="4" y="55"/>
                </a:moveTo>
                <a:lnTo>
                  <a:pt x="16" y="55"/>
                </a:lnTo>
                <a:lnTo>
                  <a:pt x="16" y="57"/>
                </a:lnTo>
                <a:lnTo>
                  <a:pt x="4" y="57"/>
                </a:lnTo>
                <a:lnTo>
                  <a:pt x="4" y="55"/>
                </a:lnTo>
                <a:close/>
                <a:moveTo>
                  <a:pt x="57" y="55"/>
                </a:moveTo>
                <a:lnTo>
                  <a:pt x="69" y="55"/>
                </a:lnTo>
                <a:lnTo>
                  <a:pt x="69" y="57"/>
                </a:lnTo>
                <a:lnTo>
                  <a:pt x="57" y="57"/>
                </a:lnTo>
                <a:lnTo>
                  <a:pt x="57" y="55"/>
                </a:lnTo>
                <a:close/>
                <a:moveTo>
                  <a:pt x="4" y="57"/>
                </a:moveTo>
                <a:lnTo>
                  <a:pt x="18" y="57"/>
                </a:lnTo>
                <a:lnTo>
                  <a:pt x="18" y="59"/>
                </a:lnTo>
                <a:lnTo>
                  <a:pt x="4" y="59"/>
                </a:lnTo>
                <a:lnTo>
                  <a:pt x="4" y="57"/>
                </a:lnTo>
                <a:close/>
                <a:moveTo>
                  <a:pt x="57" y="57"/>
                </a:moveTo>
                <a:lnTo>
                  <a:pt x="69" y="57"/>
                </a:lnTo>
                <a:lnTo>
                  <a:pt x="69" y="59"/>
                </a:lnTo>
                <a:lnTo>
                  <a:pt x="57" y="59"/>
                </a:lnTo>
                <a:lnTo>
                  <a:pt x="57" y="57"/>
                </a:lnTo>
                <a:close/>
                <a:moveTo>
                  <a:pt x="4" y="59"/>
                </a:moveTo>
                <a:lnTo>
                  <a:pt x="18" y="59"/>
                </a:lnTo>
                <a:lnTo>
                  <a:pt x="18" y="61"/>
                </a:lnTo>
                <a:lnTo>
                  <a:pt x="4" y="61"/>
                </a:lnTo>
                <a:lnTo>
                  <a:pt x="4" y="59"/>
                </a:lnTo>
                <a:close/>
                <a:moveTo>
                  <a:pt x="57" y="59"/>
                </a:moveTo>
                <a:lnTo>
                  <a:pt x="67" y="59"/>
                </a:lnTo>
                <a:lnTo>
                  <a:pt x="67" y="61"/>
                </a:lnTo>
                <a:lnTo>
                  <a:pt x="57" y="61"/>
                </a:lnTo>
                <a:lnTo>
                  <a:pt x="57" y="59"/>
                </a:lnTo>
                <a:close/>
                <a:moveTo>
                  <a:pt x="6" y="61"/>
                </a:moveTo>
                <a:lnTo>
                  <a:pt x="20" y="61"/>
                </a:lnTo>
                <a:lnTo>
                  <a:pt x="20" y="63"/>
                </a:lnTo>
                <a:lnTo>
                  <a:pt x="6" y="63"/>
                </a:lnTo>
                <a:lnTo>
                  <a:pt x="6" y="61"/>
                </a:lnTo>
                <a:close/>
                <a:moveTo>
                  <a:pt x="57" y="61"/>
                </a:moveTo>
                <a:lnTo>
                  <a:pt x="67" y="61"/>
                </a:lnTo>
                <a:lnTo>
                  <a:pt x="67" y="63"/>
                </a:lnTo>
                <a:lnTo>
                  <a:pt x="57" y="63"/>
                </a:lnTo>
                <a:lnTo>
                  <a:pt x="57" y="61"/>
                </a:lnTo>
                <a:close/>
                <a:moveTo>
                  <a:pt x="6" y="63"/>
                </a:moveTo>
                <a:lnTo>
                  <a:pt x="20" y="63"/>
                </a:lnTo>
                <a:lnTo>
                  <a:pt x="20" y="65"/>
                </a:lnTo>
                <a:lnTo>
                  <a:pt x="6" y="65"/>
                </a:lnTo>
                <a:lnTo>
                  <a:pt x="6" y="63"/>
                </a:lnTo>
                <a:close/>
                <a:moveTo>
                  <a:pt x="55" y="63"/>
                </a:moveTo>
                <a:lnTo>
                  <a:pt x="65" y="63"/>
                </a:lnTo>
                <a:lnTo>
                  <a:pt x="65" y="65"/>
                </a:lnTo>
                <a:lnTo>
                  <a:pt x="55" y="65"/>
                </a:lnTo>
                <a:lnTo>
                  <a:pt x="55" y="63"/>
                </a:lnTo>
                <a:close/>
                <a:moveTo>
                  <a:pt x="8" y="65"/>
                </a:moveTo>
                <a:lnTo>
                  <a:pt x="22" y="65"/>
                </a:lnTo>
                <a:lnTo>
                  <a:pt x="22" y="67"/>
                </a:lnTo>
                <a:lnTo>
                  <a:pt x="8" y="67"/>
                </a:lnTo>
                <a:lnTo>
                  <a:pt x="8" y="65"/>
                </a:lnTo>
                <a:close/>
                <a:moveTo>
                  <a:pt x="55" y="65"/>
                </a:moveTo>
                <a:lnTo>
                  <a:pt x="63" y="65"/>
                </a:lnTo>
                <a:lnTo>
                  <a:pt x="63" y="67"/>
                </a:lnTo>
                <a:lnTo>
                  <a:pt x="55" y="67"/>
                </a:lnTo>
                <a:lnTo>
                  <a:pt x="55" y="65"/>
                </a:lnTo>
                <a:close/>
                <a:moveTo>
                  <a:pt x="8" y="67"/>
                </a:moveTo>
                <a:lnTo>
                  <a:pt x="24" y="67"/>
                </a:lnTo>
                <a:lnTo>
                  <a:pt x="24" y="69"/>
                </a:lnTo>
                <a:lnTo>
                  <a:pt x="8" y="69"/>
                </a:lnTo>
                <a:lnTo>
                  <a:pt x="8" y="67"/>
                </a:lnTo>
                <a:close/>
                <a:moveTo>
                  <a:pt x="55" y="67"/>
                </a:moveTo>
                <a:lnTo>
                  <a:pt x="63" y="67"/>
                </a:lnTo>
                <a:lnTo>
                  <a:pt x="63" y="69"/>
                </a:lnTo>
                <a:lnTo>
                  <a:pt x="55" y="69"/>
                </a:lnTo>
                <a:lnTo>
                  <a:pt x="55" y="67"/>
                </a:lnTo>
                <a:close/>
                <a:moveTo>
                  <a:pt x="10" y="69"/>
                </a:moveTo>
                <a:lnTo>
                  <a:pt x="26" y="69"/>
                </a:lnTo>
                <a:lnTo>
                  <a:pt x="26" y="71"/>
                </a:lnTo>
                <a:lnTo>
                  <a:pt x="10" y="71"/>
                </a:lnTo>
                <a:lnTo>
                  <a:pt x="10" y="69"/>
                </a:lnTo>
                <a:close/>
                <a:moveTo>
                  <a:pt x="53" y="69"/>
                </a:moveTo>
                <a:lnTo>
                  <a:pt x="61" y="69"/>
                </a:lnTo>
                <a:lnTo>
                  <a:pt x="61" y="71"/>
                </a:lnTo>
                <a:lnTo>
                  <a:pt x="53" y="71"/>
                </a:lnTo>
                <a:lnTo>
                  <a:pt x="53" y="69"/>
                </a:lnTo>
                <a:close/>
                <a:moveTo>
                  <a:pt x="12" y="71"/>
                </a:moveTo>
                <a:lnTo>
                  <a:pt x="30" y="71"/>
                </a:lnTo>
                <a:lnTo>
                  <a:pt x="30" y="73"/>
                </a:lnTo>
                <a:lnTo>
                  <a:pt x="12" y="73"/>
                </a:lnTo>
                <a:lnTo>
                  <a:pt x="12" y="71"/>
                </a:lnTo>
                <a:close/>
                <a:moveTo>
                  <a:pt x="51" y="71"/>
                </a:moveTo>
                <a:lnTo>
                  <a:pt x="59" y="71"/>
                </a:lnTo>
                <a:lnTo>
                  <a:pt x="59" y="73"/>
                </a:lnTo>
                <a:lnTo>
                  <a:pt x="51" y="73"/>
                </a:lnTo>
                <a:lnTo>
                  <a:pt x="51" y="71"/>
                </a:lnTo>
                <a:close/>
                <a:moveTo>
                  <a:pt x="14" y="73"/>
                </a:moveTo>
                <a:lnTo>
                  <a:pt x="32" y="73"/>
                </a:lnTo>
                <a:lnTo>
                  <a:pt x="32" y="75"/>
                </a:lnTo>
                <a:lnTo>
                  <a:pt x="14" y="75"/>
                </a:lnTo>
                <a:lnTo>
                  <a:pt x="14" y="73"/>
                </a:lnTo>
                <a:close/>
                <a:moveTo>
                  <a:pt x="49" y="73"/>
                </a:moveTo>
                <a:lnTo>
                  <a:pt x="57" y="73"/>
                </a:lnTo>
                <a:lnTo>
                  <a:pt x="57" y="75"/>
                </a:lnTo>
                <a:lnTo>
                  <a:pt x="49" y="75"/>
                </a:lnTo>
                <a:lnTo>
                  <a:pt x="49" y="73"/>
                </a:lnTo>
                <a:close/>
                <a:moveTo>
                  <a:pt x="18" y="75"/>
                </a:moveTo>
                <a:lnTo>
                  <a:pt x="53" y="75"/>
                </a:lnTo>
                <a:lnTo>
                  <a:pt x="53" y="77"/>
                </a:lnTo>
                <a:lnTo>
                  <a:pt x="18" y="77"/>
                </a:lnTo>
                <a:lnTo>
                  <a:pt x="18" y="75"/>
                </a:lnTo>
                <a:close/>
                <a:moveTo>
                  <a:pt x="20" y="77"/>
                </a:moveTo>
                <a:lnTo>
                  <a:pt x="49" y="77"/>
                </a:lnTo>
                <a:lnTo>
                  <a:pt x="49" y="79"/>
                </a:lnTo>
                <a:lnTo>
                  <a:pt x="20" y="79"/>
                </a:lnTo>
                <a:lnTo>
                  <a:pt x="20" y="7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74" name="Freeform 14"/>
          <p:cNvSpPr>
            <a:spLocks/>
          </p:cNvSpPr>
          <p:nvPr/>
        </p:nvSpPr>
        <p:spPr bwMode="auto">
          <a:xfrm>
            <a:off x="5418138" y="6348413"/>
            <a:ext cx="82550" cy="128587"/>
          </a:xfrm>
          <a:custGeom>
            <a:avLst/>
            <a:gdLst>
              <a:gd name="T0" fmla="*/ 46 w 52"/>
              <a:gd name="T1" fmla="*/ 28 h 81"/>
              <a:gd name="T2" fmla="*/ 42 w 52"/>
              <a:gd name="T3" fmla="*/ 20 h 81"/>
              <a:gd name="T4" fmla="*/ 36 w 52"/>
              <a:gd name="T5" fmla="*/ 10 h 81"/>
              <a:gd name="T6" fmla="*/ 24 w 52"/>
              <a:gd name="T7" fmla="*/ 6 h 81"/>
              <a:gd name="T8" fmla="*/ 14 w 52"/>
              <a:gd name="T9" fmla="*/ 8 h 81"/>
              <a:gd name="T10" fmla="*/ 10 w 52"/>
              <a:gd name="T11" fmla="*/ 16 h 81"/>
              <a:gd name="T12" fmla="*/ 12 w 52"/>
              <a:gd name="T13" fmla="*/ 24 h 81"/>
              <a:gd name="T14" fmla="*/ 22 w 52"/>
              <a:gd name="T15" fmla="*/ 30 h 81"/>
              <a:gd name="T16" fmla="*/ 42 w 52"/>
              <a:gd name="T17" fmla="*/ 42 h 81"/>
              <a:gd name="T18" fmla="*/ 50 w 52"/>
              <a:gd name="T19" fmla="*/ 53 h 81"/>
              <a:gd name="T20" fmla="*/ 50 w 52"/>
              <a:gd name="T21" fmla="*/ 65 h 81"/>
              <a:gd name="T22" fmla="*/ 44 w 52"/>
              <a:gd name="T23" fmla="*/ 77 h 81"/>
              <a:gd name="T24" fmla="*/ 34 w 52"/>
              <a:gd name="T25" fmla="*/ 81 h 81"/>
              <a:gd name="T26" fmla="*/ 8 w 52"/>
              <a:gd name="T27" fmla="*/ 79 h 81"/>
              <a:gd name="T28" fmla="*/ 4 w 52"/>
              <a:gd name="T29" fmla="*/ 79 h 81"/>
              <a:gd name="T30" fmla="*/ 2 w 52"/>
              <a:gd name="T31" fmla="*/ 81 h 81"/>
              <a:gd name="T32" fmla="*/ 0 w 52"/>
              <a:gd name="T33" fmla="*/ 55 h 81"/>
              <a:gd name="T34" fmla="*/ 4 w 52"/>
              <a:gd name="T35" fmla="*/ 63 h 81"/>
              <a:gd name="T36" fmla="*/ 10 w 52"/>
              <a:gd name="T37" fmla="*/ 71 h 81"/>
              <a:gd name="T38" fmla="*/ 26 w 52"/>
              <a:gd name="T39" fmla="*/ 77 h 81"/>
              <a:gd name="T40" fmla="*/ 36 w 52"/>
              <a:gd name="T41" fmla="*/ 73 h 81"/>
              <a:gd name="T42" fmla="*/ 38 w 52"/>
              <a:gd name="T43" fmla="*/ 65 h 81"/>
              <a:gd name="T44" fmla="*/ 34 w 52"/>
              <a:gd name="T45" fmla="*/ 55 h 81"/>
              <a:gd name="T46" fmla="*/ 26 w 52"/>
              <a:gd name="T47" fmla="*/ 49 h 81"/>
              <a:gd name="T48" fmla="*/ 12 w 52"/>
              <a:gd name="T49" fmla="*/ 42 h 81"/>
              <a:gd name="T50" fmla="*/ 4 w 52"/>
              <a:gd name="T51" fmla="*/ 34 h 81"/>
              <a:gd name="T52" fmla="*/ 0 w 52"/>
              <a:gd name="T53" fmla="*/ 22 h 81"/>
              <a:gd name="T54" fmla="*/ 2 w 52"/>
              <a:gd name="T55" fmla="*/ 12 h 81"/>
              <a:gd name="T56" fmla="*/ 10 w 52"/>
              <a:gd name="T57" fmla="*/ 4 h 81"/>
              <a:gd name="T58" fmla="*/ 24 w 52"/>
              <a:gd name="T59" fmla="*/ 0 h 81"/>
              <a:gd name="T60" fmla="*/ 34 w 52"/>
              <a:gd name="T61" fmla="*/ 2 h 81"/>
              <a:gd name="T62" fmla="*/ 40 w 52"/>
              <a:gd name="T63" fmla="*/ 4 h 81"/>
              <a:gd name="T64" fmla="*/ 42 w 52"/>
              <a:gd name="T65" fmla="*/ 4 h 81"/>
              <a:gd name="T66" fmla="*/ 44 w 52"/>
              <a:gd name="T67" fmla="*/ 0 h 81"/>
              <a:gd name="T68" fmla="*/ 46 w 52"/>
              <a:gd name="T69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2" h="81">
                <a:moveTo>
                  <a:pt x="46" y="0"/>
                </a:moveTo>
                <a:lnTo>
                  <a:pt x="46" y="28"/>
                </a:lnTo>
                <a:lnTo>
                  <a:pt x="44" y="28"/>
                </a:lnTo>
                <a:lnTo>
                  <a:pt x="42" y="20"/>
                </a:lnTo>
                <a:lnTo>
                  <a:pt x="40" y="14"/>
                </a:lnTo>
                <a:lnTo>
                  <a:pt x="36" y="10"/>
                </a:lnTo>
                <a:lnTo>
                  <a:pt x="30" y="8"/>
                </a:lnTo>
                <a:lnTo>
                  <a:pt x="24" y="6"/>
                </a:lnTo>
                <a:lnTo>
                  <a:pt x="18" y="6"/>
                </a:lnTo>
                <a:lnTo>
                  <a:pt x="14" y="8"/>
                </a:lnTo>
                <a:lnTo>
                  <a:pt x="10" y="12"/>
                </a:lnTo>
                <a:lnTo>
                  <a:pt x="10" y="16"/>
                </a:lnTo>
                <a:lnTo>
                  <a:pt x="10" y="20"/>
                </a:lnTo>
                <a:lnTo>
                  <a:pt x="12" y="24"/>
                </a:lnTo>
                <a:lnTo>
                  <a:pt x="16" y="28"/>
                </a:lnTo>
                <a:lnTo>
                  <a:pt x="22" y="30"/>
                </a:lnTo>
                <a:lnTo>
                  <a:pt x="34" y="36"/>
                </a:lnTo>
                <a:lnTo>
                  <a:pt x="42" y="42"/>
                </a:lnTo>
                <a:lnTo>
                  <a:pt x="48" y="47"/>
                </a:lnTo>
                <a:lnTo>
                  <a:pt x="50" y="53"/>
                </a:lnTo>
                <a:lnTo>
                  <a:pt x="52" y="59"/>
                </a:lnTo>
                <a:lnTo>
                  <a:pt x="50" y="65"/>
                </a:lnTo>
                <a:lnTo>
                  <a:pt x="48" y="71"/>
                </a:lnTo>
                <a:lnTo>
                  <a:pt x="44" y="77"/>
                </a:lnTo>
                <a:lnTo>
                  <a:pt x="38" y="79"/>
                </a:lnTo>
                <a:lnTo>
                  <a:pt x="34" y="81"/>
                </a:lnTo>
                <a:lnTo>
                  <a:pt x="14" y="81"/>
                </a:lnTo>
                <a:lnTo>
                  <a:pt x="8" y="79"/>
                </a:lnTo>
                <a:lnTo>
                  <a:pt x="6" y="79"/>
                </a:lnTo>
                <a:lnTo>
                  <a:pt x="4" y="79"/>
                </a:lnTo>
                <a:lnTo>
                  <a:pt x="2" y="79"/>
                </a:lnTo>
                <a:lnTo>
                  <a:pt x="2" y="81"/>
                </a:lnTo>
                <a:lnTo>
                  <a:pt x="0" y="81"/>
                </a:lnTo>
                <a:lnTo>
                  <a:pt x="0" y="55"/>
                </a:lnTo>
                <a:lnTo>
                  <a:pt x="2" y="55"/>
                </a:lnTo>
                <a:lnTo>
                  <a:pt x="4" y="63"/>
                </a:lnTo>
                <a:lnTo>
                  <a:pt x="6" y="67"/>
                </a:lnTo>
                <a:lnTo>
                  <a:pt x="10" y="71"/>
                </a:lnTo>
                <a:lnTo>
                  <a:pt x="18" y="75"/>
                </a:lnTo>
                <a:lnTo>
                  <a:pt x="26" y="77"/>
                </a:lnTo>
                <a:lnTo>
                  <a:pt x="30" y="77"/>
                </a:lnTo>
                <a:lnTo>
                  <a:pt x="36" y="73"/>
                </a:lnTo>
                <a:lnTo>
                  <a:pt x="38" y="69"/>
                </a:lnTo>
                <a:lnTo>
                  <a:pt x="38" y="65"/>
                </a:lnTo>
                <a:lnTo>
                  <a:pt x="38" y="61"/>
                </a:lnTo>
                <a:lnTo>
                  <a:pt x="34" y="55"/>
                </a:lnTo>
                <a:lnTo>
                  <a:pt x="32" y="53"/>
                </a:lnTo>
                <a:lnTo>
                  <a:pt x="26" y="49"/>
                </a:lnTo>
                <a:lnTo>
                  <a:pt x="20" y="44"/>
                </a:lnTo>
                <a:lnTo>
                  <a:pt x="12" y="42"/>
                </a:lnTo>
                <a:lnTo>
                  <a:pt x="6" y="38"/>
                </a:lnTo>
                <a:lnTo>
                  <a:pt x="4" y="34"/>
                </a:lnTo>
                <a:lnTo>
                  <a:pt x="0" y="28"/>
                </a:lnTo>
                <a:lnTo>
                  <a:pt x="0" y="22"/>
                </a:lnTo>
                <a:lnTo>
                  <a:pt x="0" y="16"/>
                </a:lnTo>
                <a:lnTo>
                  <a:pt x="2" y="12"/>
                </a:lnTo>
                <a:lnTo>
                  <a:pt x="6" y="6"/>
                </a:lnTo>
                <a:lnTo>
                  <a:pt x="10" y="4"/>
                </a:lnTo>
                <a:lnTo>
                  <a:pt x="16" y="2"/>
                </a:lnTo>
                <a:lnTo>
                  <a:pt x="24" y="0"/>
                </a:lnTo>
                <a:lnTo>
                  <a:pt x="28" y="2"/>
                </a:lnTo>
                <a:lnTo>
                  <a:pt x="34" y="2"/>
                </a:lnTo>
                <a:lnTo>
                  <a:pt x="38" y="4"/>
                </a:lnTo>
                <a:lnTo>
                  <a:pt x="40" y="4"/>
                </a:lnTo>
                <a:lnTo>
                  <a:pt x="42" y="4"/>
                </a:lnTo>
                <a:lnTo>
                  <a:pt x="42" y="4"/>
                </a:lnTo>
                <a:lnTo>
                  <a:pt x="44" y="2"/>
                </a:lnTo>
                <a:lnTo>
                  <a:pt x="44" y="0"/>
                </a:lnTo>
                <a:lnTo>
                  <a:pt x="46" y="0"/>
                </a:lnTo>
                <a:lnTo>
                  <a:pt x="46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75" name="Freeform 15"/>
          <p:cNvSpPr>
            <a:spLocks noEditPoints="1"/>
          </p:cNvSpPr>
          <p:nvPr/>
        </p:nvSpPr>
        <p:spPr bwMode="auto">
          <a:xfrm>
            <a:off x="5518150" y="6283325"/>
            <a:ext cx="57150" cy="193675"/>
          </a:xfrm>
          <a:custGeom>
            <a:avLst/>
            <a:gdLst>
              <a:gd name="T0" fmla="*/ 18 w 36"/>
              <a:gd name="T1" fmla="*/ 0 h 122"/>
              <a:gd name="T2" fmla="*/ 20 w 36"/>
              <a:gd name="T3" fmla="*/ 0 h 122"/>
              <a:gd name="T4" fmla="*/ 24 w 36"/>
              <a:gd name="T5" fmla="*/ 2 h 122"/>
              <a:gd name="T6" fmla="*/ 26 w 36"/>
              <a:gd name="T7" fmla="*/ 6 h 122"/>
              <a:gd name="T8" fmla="*/ 28 w 36"/>
              <a:gd name="T9" fmla="*/ 8 h 122"/>
              <a:gd name="T10" fmla="*/ 26 w 36"/>
              <a:gd name="T11" fmla="*/ 12 h 122"/>
              <a:gd name="T12" fmla="*/ 24 w 36"/>
              <a:gd name="T13" fmla="*/ 17 h 122"/>
              <a:gd name="T14" fmla="*/ 20 w 36"/>
              <a:gd name="T15" fmla="*/ 19 h 122"/>
              <a:gd name="T16" fmla="*/ 18 w 36"/>
              <a:gd name="T17" fmla="*/ 19 h 122"/>
              <a:gd name="T18" fmla="*/ 14 w 36"/>
              <a:gd name="T19" fmla="*/ 19 h 122"/>
              <a:gd name="T20" fmla="*/ 10 w 36"/>
              <a:gd name="T21" fmla="*/ 17 h 122"/>
              <a:gd name="T22" fmla="*/ 8 w 36"/>
              <a:gd name="T23" fmla="*/ 12 h 122"/>
              <a:gd name="T24" fmla="*/ 8 w 36"/>
              <a:gd name="T25" fmla="*/ 8 h 122"/>
              <a:gd name="T26" fmla="*/ 8 w 36"/>
              <a:gd name="T27" fmla="*/ 6 h 122"/>
              <a:gd name="T28" fmla="*/ 10 w 36"/>
              <a:gd name="T29" fmla="*/ 2 h 122"/>
              <a:gd name="T30" fmla="*/ 14 w 36"/>
              <a:gd name="T31" fmla="*/ 0 h 122"/>
              <a:gd name="T32" fmla="*/ 18 w 36"/>
              <a:gd name="T33" fmla="*/ 0 h 122"/>
              <a:gd name="T34" fmla="*/ 26 w 36"/>
              <a:gd name="T35" fmla="*/ 41 h 122"/>
              <a:gd name="T36" fmla="*/ 26 w 36"/>
              <a:gd name="T37" fmla="*/ 104 h 122"/>
              <a:gd name="T38" fmla="*/ 26 w 36"/>
              <a:gd name="T39" fmla="*/ 110 h 122"/>
              <a:gd name="T40" fmla="*/ 26 w 36"/>
              <a:gd name="T41" fmla="*/ 114 h 122"/>
              <a:gd name="T42" fmla="*/ 28 w 36"/>
              <a:gd name="T43" fmla="*/ 116 h 122"/>
              <a:gd name="T44" fmla="*/ 30 w 36"/>
              <a:gd name="T45" fmla="*/ 118 h 122"/>
              <a:gd name="T46" fmla="*/ 32 w 36"/>
              <a:gd name="T47" fmla="*/ 120 h 122"/>
              <a:gd name="T48" fmla="*/ 36 w 36"/>
              <a:gd name="T49" fmla="*/ 120 h 122"/>
              <a:gd name="T50" fmla="*/ 36 w 36"/>
              <a:gd name="T51" fmla="*/ 122 h 122"/>
              <a:gd name="T52" fmla="*/ 0 w 36"/>
              <a:gd name="T53" fmla="*/ 122 h 122"/>
              <a:gd name="T54" fmla="*/ 0 w 36"/>
              <a:gd name="T55" fmla="*/ 120 h 122"/>
              <a:gd name="T56" fmla="*/ 4 w 36"/>
              <a:gd name="T57" fmla="*/ 120 h 122"/>
              <a:gd name="T58" fmla="*/ 6 w 36"/>
              <a:gd name="T59" fmla="*/ 118 h 122"/>
              <a:gd name="T60" fmla="*/ 8 w 36"/>
              <a:gd name="T61" fmla="*/ 118 h 122"/>
              <a:gd name="T62" fmla="*/ 10 w 36"/>
              <a:gd name="T63" fmla="*/ 114 h 122"/>
              <a:gd name="T64" fmla="*/ 10 w 36"/>
              <a:gd name="T65" fmla="*/ 110 h 122"/>
              <a:gd name="T66" fmla="*/ 10 w 36"/>
              <a:gd name="T67" fmla="*/ 104 h 122"/>
              <a:gd name="T68" fmla="*/ 10 w 36"/>
              <a:gd name="T69" fmla="*/ 73 h 122"/>
              <a:gd name="T70" fmla="*/ 10 w 36"/>
              <a:gd name="T71" fmla="*/ 65 h 122"/>
              <a:gd name="T72" fmla="*/ 10 w 36"/>
              <a:gd name="T73" fmla="*/ 59 h 122"/>
              <a:gd name="T74" fmla="*/ 10 w 36"/>
              <a:gd name="T75" fmla="*/ 57 h 122"/>
              <a:gd name="T76" fmla="*/ 10 w 36"/>
              <a:gd name="T77" fmla="*/ 53 h 122"/>
              <a:gd name="T78" fmla="*/ 8 w 36"/>
              <a:gd name="T79" fmla="*/ 53 h 122"/>
              <a:gd name="T80" fmla="*/ 8 w 36"/>
              <a:gd name="T81" fmla="*/ 51 h 122"/>
              <a:gd name="T82" fmla="*/ 6 w 36"/>
              <a:gd name="T83" fmla="*/ 51 h 122"/>
              <a:gd name="T84" fmla="*/ 4 w 36"/>
              <a:gd name="T85" fmla="*/ 51 h 122"/>
              <a:gd name="T86" fmla="*/ 0 w 36"/>
              <a:gd name="T87" fmla="*/ 53 h 122"/>
              <a:gd name="T88" fmla="*/ 0 w 36"/>
              <a:gd name="T89" fmla="*/ 51 h 122"/>
              <a:gd name="T90" fmla="*/ 22 w 36"/>
              <a:gd name="T91" fmla="*/ 41 h 122"/>
              <a:gd name="T92" fmla="*/ 26 w 36"/>
              <a:gd name="T93" fmla="*/ 4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6" h="122">
                <a:moveTo>
                  <a:pt x="18" y="0"/>
                </a:moveTo>
                <a:lnTo>
                  <a:pt x="20" y="0"/>
                </a:lnTo>
                <a:lnTo>
                  <a:pt x="24" y="2"/>
                </a:lnTo>
                <a:lnTo>
                  <a:pt x="26" y="6"/>
                </a:lnTo>
                <a:lnTo>
                  <a:pt x="28" y="8"/>
                </a:lnTo>
                <a:lnTo>
                  <a:pt x="26" y="12"/>
                </a:lnTo>
                <a:lnTo>
                  <a:pt x="24" y="17"/>
                </a:lnTo>
                <a:lnTo>
                  <a:pt x="20" y="19"/>
                </a:lnTo>
                <a:lnTo>
                  <a:pt x="18" y="19"/>
                </a:lnTo>
                <a:lnTo>
                  <a:pt x="14" y="19"/>
                </a:lnTo>
                <a:lnTo>
                  <a:pt x="10" y="17"/>
                </a:lnTo>
                <a:lnTo>
                  <a:pt x="8" y="12"/>
                </a:lnTo>
                <a:lnTo>
                  <a:pt x="8" y="8"/>
                </a:lnTo>
                <a:lnTo>
                  <a:pt x="8" y="6"/>
                </a:lnTo>
                <a:lnTo>
                  <a:pt x="10" y="2"/>
                </a:lnTo>
                <a:lnTo>
                  <a:pt x="14" y="0"/>
                </a:lnTo>
                <a:lnTo>
                  <a:pt x="18" y="0"/>
                </a:lnTo>
                <a:close/>
                <a:moveTo>
                  <a:pt x="26" y="41"/>
                </a:moveTo>
                <a:lnTo>
                  <a:pt x="26" y="104"/>
                </a:lnTo>
                <a:lnTo>
                  <a:pt x="26" y="110"/>
                </a:lnTo>
                <a:lnTo>
                  <a:pt x="26" y="114"/>
                </a:lnTo>
                <a:lnTo>
                  <a:pt x="28" y="116"/>
                </a:lnTo>
                <a:lnTo>
                  <a:pt x="30" y="118"/>
                </a:lnTo>
                <a:lnTo>
                  <a:pt x="32" y="120"/>
                </a:lnTo>
                <a:lnTo>
                  <a:pt x="36" y="120"/>
                </a:lnTo>
                <a:lnTo>
                  <a:pt x="36" y="122"/>
                </a:lnTo>
                <a:lnTo>
                  <a:pt x="0" y="122"/>
                </a:lnTo>
                <a:lnTo>
                  <a:pt x="0" y="120"/>
                </a:lnTo>
                <a:lnTo>
                  <a:pt x="4" y="120"/>
                </a:lnTo>
                <a:lnTo>
                  <a:pt x="6" y="118"/>
                </a:lnTo>
                <a:lnTo>
                  <a:pt x="8" y="118"/>
                </a:lnTo>
                <a:lnTo>
                  <a:pt x="10" y="114"/>
                </a:lnTo>
                <a:lnTo>
                  <a:pt x="10" y="110"/>
                </a:lnTo>
                <a:lnTo>
                  <a:pt x="10" y="104"/>
                </a:lnTo>
                <a:lnTo>
                  <a:pt x="10" y="73"/>
                </a:lnTo>
                <a:lnTo>
                  <a:pt x="10" y="65"/>
                </a:lnTo>
                <a:lnTo>
                  <a:pt x="10" y="59"/>
                </a:lnTo>
                <a:lnTo>
                  <a:pt x="10" y="57"/>
                </a:lnTo>
                <a:lnTo>
                  <a:pt x="10" y="53"/>
                </a:lnTo>
                <a:lnTo>
                  <a:pt x="8" y="53"/>
                </a:lnTo>
                <a:lnTo>
                  <a:pt x="8" y="51"/>
                </a:lnTo>
                <a:lnTo>
                  <a:pt x="6" y="51"/>
                </a:lnTo>
                <a:lnTo>
                  <a:pt x="4" y="51"/>
                </a:lnTo>
                <a:lnTo>
                  <a:pt x="0" y="53"/>
                </a:lnTo>
                <a:lnTo>
                  <a:pt x="0" y="51"/>
                </a:lnTo>
                <a:lnTo>
                  <a:pt x="22" y="41"/>
                </a:lnTo>
                <a:lnTo>
                  <a:pt x="26" y="41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76" name="Freeform 16"/>
          <p:cNvSpPr>
            <a:spLocks/>
          </p:cNvSpPr>
          <p:nvPr/>
        </p:nvSpPr>
        <p:spPr bwMode="auto">
          <a:xfrm>
            <a:off x="5584825" y="6313488"/>
            <a:ext cx="76200" cy="163512"/>
          </a:xfrm>
          <a:custGeom>
            <a:avLst/>
            <a:gdLst>
              <a:gd name="T0" fmla="*/ 26 w 48"/>
              <a:gd name="T1" fmla="*/ 0 h 103"/>
              <a:gd name="T2" fmla="*/ 26 w 48"/>
              <a:gd name="T3" fmla="*/ 24 h 103"/>
              <a:gd name="T4" fmla="*/ 44 w 48"/>
              <a:gd name="T5" fmla="*/ 24 h 103"/>
              <a:gd name="T6" fmla="*/ 44 w 48"/>
              <a:gd name="T7" fmla="*/ 30 h 103"/>
              <a:gd name="T8" fmla="*/ 26 w 48"/>
              <a:gd name="T9" fmla="*/ 30 h 103"/>
              <a:gd name="T10" fmla="*/ 26 w 48"/>
              <a:gd name="T11" fmla="*/ 81 h 103"/>
              <a:gd name="T12" fmla="*/ 26 w 48"/>
              <a:gd name="T13" fmla="*/ 87 h 103"/>
              <a:gd name="T14" fmla="*/ 28 w 48"/>
              <a:gd name="T15" fmla="*/ 91 h 103"/>
              <a:gd name="T16" fmla="*/ 32 w 48"/>
              <a:gd name="T17" fmla="*/ 93 h 103"/>
              <a:gd name="T18" fmla="*/ 34 w 48"/>
              <a:gd name="T19" fmla="*/ 93 h 103"/>
              <a:gd name="T20" fmla="*/ 38 w 48"/>
              <a:gd name="T21" fmla="*/ 93 h 103"/>
              <a:gd name="T22" fmla="*/ 40 w 48"/>
              <a:gd name="T23" fmla="*/ 93 h 103"/>
              <a:gd name="T24" fmla="*/ 42 w 48"/>
              <a:gd name="T25" fmla="*/ 91 h 103"/>
              <a:gd name="T26" fmla="*/ 44 w 48"/>
              <a:gd name="T27" fmla="*/ 89 h 103"/>
              <a:gd name="T28" fmla="*/ 48 w 48"/>
              <a:gd name="T29" fmla="*/ 89 h 103"/>
              <a:gd name="T30" fmla="*/ 44 w 48"/>
              <a:gd name="T31" fmla="*/ 95 h 103"/>
              <a:gd name="T32" fmla="*/ 40 w 48"/>
              <a:gd name="T33" fmla="*/ 101 h 103"/>
              <a:gd name="T34" fmla="*/ 34 w 48"/>
              <a:gd name="T35" fmla="*/ 103 h 103"/>
              <a:gd name="T36" fmla="*/ 22 w 48"/>
              <a:gd name="T37" fmla="*/ 103 h 103"/>
              <a:gd name="T38" fmla="*/ 20 w 48"/>
              <a:gd name="T39" fmla="*/ 103 h 103"/>
              <a:gd name="T40" fmla="*/ 16 w 48"/>
              <a:gd name="T41" fmla="*/ 99 h 103"/>
              <a:gd name="T42" fmla="*/ 14 w 48"/>
              <a:gd name="T43" fmla="*/ 97 h 103"/>
              <a:gd name="T44" fmla="*/ 12 w 48"/>
              <a:gd name="T45" fmla="*/ 91 h 103"/>
              <a:gd name="T46" fmla="*/ 12 w 48"/>
              <a:gd name="T47" fmla="*/ 83 h 103"/>
              <a:gd name="T48" fmla="*/ 12 w 48"/>
              <a:gd name="T49" fmla="*/ 30 h 103"/>
              <a:gd name="T50" fmla="*/ 0 w 48"/>
              <a:gd name="T51" fmla="*/ 30 h 103"/>
              <a:gd name="T52" fmla="*/ 0 w 48"/>
              <a:gd name="T53" fmla="*/ 28 h 103"/>
              <a:gd name="T54" fmla="*/ 4 w 48"/>
              <a:gd name="T55" fmla="*/ 24 h 103"/>
              <a:gd name="T56" fmla="*/ 10 w 48"/>
              <a:gd name="T57" fmla="*/ 22 h 103"/>
              <a:gd name="T58" fmla="*/ 14 w 48"/>
              <a:gd name="T59" fmla="*/ 16 h 103"/>
              <a:gd name="T60" fmla="*/ 18 w 48"/>
              <a:gd name="T61" fmla="*/ 10 h 103"/>
              <a:gd name="T62" fmla="*/ 22 w 48"/>
              <a:gd name="T63" fmla="*/ 6 h 103"/>
              <a:gd name="T64" fmla="*/ 24 w 48"/>
              <a:gd name="T65" fmla="*/ 0 h 103"/>
              <a:gd name="T66" fmla="*/ 26 w 48"/>
              <a:gd name="T67" fmla="*/ 0 h 103"/>
              <a:gd name="T68" fmla="*/ 26 w 48"/>
              <a:gd name="T69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8" h="103">
                <a:moveTo>
                  <a:pt x="26" y="0"/>
                </a:moveTo>
                <a:lnTo>
                  <a:pt x="26" y="24"/>
                </a:lnTo>
                <a:lnTo>
                  <a:pt x="44" y="24"/>
                </a:lnTo>
                <a:lnTo>
                  <a:pt x="44" y="30"/>
                </a:lnTo>
                <a:lnTo>
                  <a:pt x="26" y="30"/>
                </a:lnTo>
                <a:lnTo>
                  <a:pt x="26" y="81"/>
                </a:lnTo>
                <a:lnTo>
                  <a:pt x="26" y="87"/>
                </a:lnTo>
                <a:lnTo>
                  <a:pt x="28" y="91"/>
                </a:lnTo>
                <a:lnTo>
                  <a:pt x="32" y="93"/>
                </a:lnTo>
                <a:lnTo>
                  <a:pt x="34" y="93"/>
                </a:lnTo>
                <a:lnTo>
                  <a:pt x="38" y="93"/>
                </a:lnTo>
                <a:lnTo>
                  <a:pt x="40" y="93"/>
                </a:lnTo>
                <a:lnTo>
                  <a:pt x="42" y="91"/>
                </a:lnTo>
                <a:lnTo>
                  <a:pt x="44" y="89"/>
                </a:lnTo>
                <a:lnTo>
                  <a:pt x="48" y="89"/>
                </a:lnTo>
                <a:lnTo>
                  <a:pt x="44" y="95"/>
                </a:lnTo>
                <a:lnTo>
                  <a:pt x="40" y="101"/>
                </a:lnTo>
                <a:lnTo>
                  <a:pt x="34" y="103"/>
                </a:lnTo>
                <a:lnTo>
                  <a:pt x="22" y="103"/>
                </a:lnTo>
                <a:lnTo>
                  <a:pt x="20" y="103"/>
                </a:lnTo>
                <a:lnTo>
                  <a:pt x="16" y="99"/>
                </a:lnTo>
                <a:lnTo>
                  <a:pt x="14" y="97"/>
                </a:lnTo>
                <a:lnTo>
                  <a:pt x="12" y="91"/>
                </a:lnTo>
                <a:lnTo>
                  <a:pt x="12" y="83"/>
                </a:lnTo>
                <a:lnTo>
                  <a:pt x="12" y="30"/>
                </a:lnTo>
                <a:lnTo>
                  <a:pt x="0" y="30"/>
                </a:lnTo>
                <a:lnTo>
                  <a:pt x="0" y="28"/>
                </a:lnTo>
                <a:lnTo>
                  <a:pt x="4" y="24"/>
                </a:lnTo>
                <a:lnTo>
                  <a:pt x="10" y="22"/>
                </a:lnTo>
                <a:lnTo>
                  <a:pt x="14" y="16"/>
                </a:lnTo>
                <a:lnTo>
                  <a:pt x="18" y="10"/>
                </a:lnTo>
                <a:lnTo>
                  <a:pt x="22" y="6"/>
                </a:lnTo>
                <a:lnTo>
                  <a:pt x="24" y="0"/>
                </a:lnTo>
                <a:lnTo>
                  <a:pt x="26" y="0"/>
                </a:lnTo>
                <a:lnTo>
                  <a:pt x="26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77" name="Freeform 17"/>
          <p:cNvSpPr>
            <a:spLocks noEditPoints="1"/>
          </p:cNvSpPr>
          <p:nvPr/>
        </p:nvSpPr>
        <p:spPr bwMode="auto">
          <a:xfrm>
            <a:off x="5672138" y="6283325"/>
            <a:ext cx="57150" cy="193675"/>
          </a:xfrm>
          <a:custGeom>
            <a:avLst/>
            <a:gdLst>
              <a:gd name="T0" fmla="*/ 16 w 36"/>
              <a:gd name="T1" fmla="*/ 0 h 122"/>
              <a:gd name="T2" fmla="*/ 20 w 36"/>
              <a:gd name="T3" fmla="*/ 0 h 122"/>
              <a:gd name="T4" fmla="*/ 24 w 36"/>
              <a:gd name="T5" fmla="*/ 2 h 122"/>
              <a:gd name="T6" fmla="*/ 26 w 36"/>
              <a:gd name="T7" fmla="*/ 6 h 122"/>
              <a:gd name="T8" fmla="*/ 26 w 36"/>
              <a:gd name="T9" fmla="*/ 8 h 122"/>
              <a:gd name="T10" fmla="*/ 26 w 36"/>
              <a:gd name="T11" fmla="*/ 12 h 122"/>
              <a:gd name="T12" fmla="*/ 24 w 36"/>
              <a:gd name="T13" fmla="*/ 17 h 122"/>
              <a:gd name="T14" fmla="*/ 20 w 36"/>
              <a:gd name="T15" fmla="*/ 19 h 122"/>
              <a:gd name="T16" fmla="*/ 16 w 36"/>
              <a:gd name="T17" fmla="*/ 19 h 122"/>
              <a:gd name="T18" fmla="*/ 12 w 36"/>
              <a:gd name="T19" fmla="*/ 19 h 122"/>
              <a:gd name="T20" fmla="*/ 10 w 36"/>
              <a:gd name="T21" fmla="*/ 17 h 122"/>
              <a:gd name="T22" fmla="*/ 8 w 36"/>
              <a:gd name="T23" fmla="*/ 12 h 122"/>
              <a:gd name="T24" fmla="*/ 6 w 36"/>
              <a:gd name="T25" fmla="*/ 8 h 122"/>
              <a:gd name="T26" fmla="*/ 8 w 36"/>
              <a:gd name="T27" fmla="*/ 6 h 122"/>
              <a:gd name="T28" fmla="*/ 10 w 36"/>
              <a:gd name="T29" fmla="*/ 2 h 122"/>
              <a:gd name="T30" fmla="*/ 12 w 36"/>
              <a:gd name="T31" fmla="*/ 0 h 122"/>
              <a:gd name="T32" fmla="*/ 16 w 36"/>
              <a:gd name="T33" fmla="*/ 0 h 122"/>
              <a:gd name="T34" fmla="*/ 24 w 36"/>
              <a:gd name="T35" fmla="*/ 41 h 122"/>
              <a:gd name="T36" fmla="*/ 24 w 36"/>
              <a:gd name="T37" fmla="*/ 104 h 122"/>
              <a:gd name="T38" fmla="*/ 24 w 36"/>
              <a:gd name="T39" fmla="*/ 110 h 122"/>
              <a:gd name="T40" fmla="*/ 26 w 36"/>
              <a:gd name="T41" fmla="*/ 114 h 122"/>
              <a:gd name="T42" fmla="*/ 26 w 36"/>
              <a:gd name="T43" fmla="*/ 116 h 122"/>
              <a:gd name="T44" fmla="*/ 28 w 36"/>
              <a:gd name="T45" fmla="*/ 118 h 122"/>
              <a:gd name="T46" fmla="*/ 30 w 36"/>
              <a:gd name="T47" fmla="*/ 120 h 122"/>
              <a:gd name="T48" fmla="*/ 36 w 36"/>
              <a:gd name="T49" fmla="*/ 120 h 122"/>
              <a:gd name="T50" fmla="*/ 36 w 36"/>
              <a:gd name="T51" fmla="*/ 122 h 122"/>
              <a:gd name="T52" fmla="*/ 0 w 36"/>
              <a:gd name="T53" fmla="*/ 122 h 122"/>
              <a:gd name="T54" fmla="*/ 0 w 36"/>
              <a:gd name="T55" fmla="*/ 120 h 122"/>
              <a:gd name="T56" fmla="*/ 4 w 36"/>
              <a:gd name="T57" fmla="*/ 120 h 122"/>
              <a:gd name="T58" fmla="*/ 6 w 36"/>
              <a:gd name="T59" fmla="*/ 118 h 122"/>
              <a:gd name="T60" fmla="*/ 8 w 36"/>
              <a:gd name="T61" fmla="*/ 118 h 122"/>
              <a:gd name="T62" fmla="*/ 8 w 36"/>
              <a:gd name="T63" fmla="*/ 114 h 122"/>
              <a:gd name="T64" fmla="*/ 10 w 36"/>
              <a:gd name="T65" fmla="*/ 110 h 122"/>
              <a:gd name="T66" fmla="*/ 10 w 36"/>
              <a:gd name="T67" fmla="*/ 104 h 122"/>
              <a:gd name="T68" fmla="*/ 10 w 36"/>
              <a:gd name="T69" fmla="*/ 73 h 122"/>
              <a:gd name="T70" fmla="*/ 10 w 36"/>
              <a:gd name="T71" fmla="*/ 65 h 122"/>
              <a:gd name="T72" fmla="*/ 10 w 36"/>
              <a:gd name="T73" fmla="*/ 59 h 122"/>
              <a:gd name="T74" fmla="*/ 10 w 36"/>
              <a:gd name="T75" fmla="*/ 57 h 122"/>
              <a:gd name="T76" fmla="*/ 8 w 36"/>
              <a:gd name="T77" fmla="*/ 53 h 122"/>
              <a:gd name="T78" fmla="*/ 8 w 36"/>
              <a:gd name="T79" fmla="*/ 53 h 122"/>
              <a:gd name="T80" fmla="*/ 6 w 36"/>
              <a:gd name="T81" fmla="*/ 51 h 122"/>
              <a:gd name="T82" fmla="*/ 4 w 36"/>
              <a:gd name="T83" fmla="*/ 51 h 122"/>
              <a:gd name="T84" fmla="*/ 2 w 36"/>
              <a:gd name="T85" fmla="*/ 51 h 122"/>
              <a:gd name="T86" fmla="*/ 0 w 36"/>
              <a:gd name="T87" fmla="*/ 53 h 122"/>
              <a:gd name="T88" fmla="*/ 0 w 36"/>
              <a:gd name="T89" fmla="*/ 51 h 122"/>
              <a:gd name="T90" fmla="*/ 20 w 36"/>
              <a:gd name="T91" fmla="*/ 41 h 122"/>
              <a:gd name="T92" fmla="*/ 24 w 36"/>
              <a:gd name="T93" fmla="*/ 4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6" h="122">
                <a:moveTo>
                  <a:pt x="16" y="0"/>
                </a:moveTo>
                <a:lnTo>
                  <a:pt x="20" y="0"/>
                </a:lnTo>
                <a:lnTo>
                  <a:pt x="24" y="2"/>
                </a:lnTo>
                <a:lnTo>
                  <a:pt x="26" y="6"/>
                </a:lnTo>
                <a:lnTo>
                  <a:pt x="26" y="8"/>
                </a:lnTo>
                <a:lnTo>
                  <a:pt x="26" y="12"/>
                </a:lnTo>
                <a:lnTo>
                  <a:pt x="24" y="17"/>
                </a:lnTo>
                <a:lnTo>
                  <a:pt x="20" y="19"/>
                </a:lnTo>
                <a:lnTo>
                  <a:pt x="16" y="19"/>
                </a:lnTo>
                <a:lnTo>
                  <a:pt x="12" y="19"/>
                </a:lnTo>
                <a:lnTo>
                  <a:pt x="10" y="17"/>
                </a:lnTo>
                <a:lnTo>
                  <a:pt x="8" y="12"/>
                </a:lnTo>
                <a:lnTo>
                  <a:pt x="6" y="8"/>
                </a:lnTo>
                <a:lnTo>
                  <a:pt x="8" y="6"/>
                </a:lnTo>
                <a:lnTo>
                  <a:pt x="10" y="2"/>
                </a:lnTo>
                <a:lnTo>
                  <a:pt x="12" y="0"/>
                </a:lnTo>
                <a:lnTo>
                  <a:pt x="16" y="0"/>
                </a:lnTo>
                <a:close/>
                <a:moveTo>
                  <a:pt x="24" y="41"/>
                </a:moveTo>
                <a:lnTo>
                  <a:pt x="24" y="104"/>
                </a:lnTo>
                <a:lnTo>
                  <a:pt x="24" y="110"/>
                </a:lnTo>
                <a:lnTo>
                  <a:pt x="26" y="114"/>
                </a:lnTo>
                <a:lnTo>
                  <a:pt x="26" y="116"/>
                </a:lnTo>
                <a:lnTo>
                  <a:pt x="28" y="118"/>
                </a:lnTo>
                <a:lnTo>
                  <a:pt x="30" y="120"/>
                </a:lnTo>
                <a:lnTo>
                  <a:pt x="36" y="120"/>
                </a:lnTo>
                <a:lnTo>
                  <a:pt x="36" y="122"/>
                </a:lnTo>
                <a:lnTo>
                  <a:pt x="0" y="122"/>
                </a:lnTo>
                <a:lnTo>
                  <a:pt x="0" y="120"/>
                </a:lnTo>
                <a:lnTo>
                  <a:pt x="4" y="120"/>
                </a:lnTo>
                <a:lnTo>
                  <a:pt x="6" y="118"/>
                </a:lnTo>
                <a:lnTo>
                  <a:pt x="8" y="118"/>
                </a:lnTo>
                <a:lnTo>
                  <a:pt x="8" y="114"/>
                </a:lnTo>
                <a:lnTo>
                  <a:pt x="10" y="110"/>
                </a:lnTo>
                <a:lnTo>
                  <a:pt x="10" y="104"/>
                </a:lnTo>
                <a:lnTo>
                  <a:pt x="10" y="73"/>
                </a:lnTo>
                <a:lnTo>
                  <a:pt x="10" y="65"/>
                </a:lnTo>
                <a:lnTo>
                  <a:pt x="10" y="59"/>
                </a:lnTo>
                <a:lnTo>
                  <a:pt x="10" y="57"/>
                </a:lnTo>
                <a:lnTo>
                  <a:pt x="8" y="53"/>
                </a:lnTo>
                <a:lnTo>
                  <a:pt x="8" y="53"/>
                </a:lnTo>
                <a:lnTo>
                  <a:pt x="6" y="51"/>
                </a:lnTo>
                <a:lnTo>
                  <a:pt x="4" y="51"/>
                </a:lnTo>
                <a:lnTo>
                  <a:pt x="2" y="51"/>
                </a:lnTo>
                <a:lnTo>
                  <a:pt x="0" y="53"/>
                </a:lnTo>
                <a:lnTo>
                  <a:pt x="0" y="51"/>
                </a:lnTo>
                <a:lnTo>
                  <a:pt x="20" y="41"/>
                </a:lnTo>
                <a:lnTo>
                  <a:pt x="24" y="41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78" name="Freeform 18"/>
          <p:cNvSpPr>
            <a:spLocks/>
          </p:cNvSpPr>
          <p:nvPr/>
        </p:nvSpPr>
        <p:spPr bwMode="auto">
          <a:xfrm>
            <a:off x="5738813" y="6351588"/>
            <a:ext cx="125412" cy="125412"/>
          </a:xfrm>
          <a:custGeom>
            <a:avLst/>
            <a:gdLst>
              <a:gd name="T0" fmla="*/ 0 w 79"/>
              <a:gd name="T1" fmla="*/ 0 h 79"/>
              <a:gd name="T2" fmla="*/ 36 w 79"/>
              <a:gd name="T3" fmla="*/ 0 h 79"/>
              <a:gd name="T4" fmla="*/ 36 w 79"/>
              <a:gd name="T5" fmla="*/ 2 h 79"/>
              <a:gd name="T6" fmla="*/ 34 w 79"/>
              <a:gd name="T7" fmla="*/ 2 h 79"/>
              <a:gd name="T8" fmla="*/ 32 w 79"/>
              <a:gd name="T9" fmla="*/ 2 h 79"/>
              <a:gd name="T10" fmla="*/ 30 w 79"/>
              <a:gd name="T11" fmla="*/ 4 h 79"/>
              <a:gd name="T12" fmla="*/ 28 w 79"/>
              <a:gd name="T13" fmla="*/ 6 h 79"/>
              <a:gd name="T14" fmla="*/ 28 w 79"/>
              <a:gd name="T15" fmla="*/ 8 h 79"/>
              <a:gd name="T16" fmla="*/ 28 w 79"/>
              <a:gd name="T17" fmla="*/ 12 h 79"/>
              <a:gd name="T18" fmla="*/ 30 w 79"/>
              <a:gd name="T19" fmla="*/ 14 h 79"/>
              <a:gd name="T20" fmla="*/ 46 w 79"/>
              <a:gd name="T21" fmla="*/ 59 h 79"/>
              <a:gd name="T22" fmla="*/ 63 w 79"/>
              <a:gd name="T23" fmla="*/ 14 h 79"/>
              <a:gd name="T24" fmla="*/ 63 w 79"/>
              <a:gd name="T25" fmla="*/ 10 h 79"/>
              <a:gd name="T26" fmla="*/ 65 w 79"/>
              <a:gd name="T27" fmla="*/ 6 h 79"/>
              <a:gd name="T28" fmla="*/ 65 w 79"/>
              <a:gd name="T29" fmla="*/ 6 h 79"/>
              <a:gd name="T30" fmla="*/ 63 w 79"/>
              <a:gd name="T31" fmla="*/ 4 h 79"/>
              <a:gd name="T32" fmla="*/ 63 w 79"/>
              <a:gd name="T33" fmla="*/ 4 h 79"/>
              <a:gd name="T34" fmla="*/ 61 w 79"/>
              <a:gd name="T35" fmla="*/ 2 h 79"/>
              <a:gd name="T36" fmla="*/ 59 w 79"/>
              <a:gd name="T37" fmla="*/ 2 h 79"/>
              <a:gd name="T38" fmla="*/ 55 w 79"/>
              <a:gd name="T39" fmla="*/ 2 h 79"/>
              <a:gd name="T40" fmla="*/ 55 w 79"/>
              <a:gd name="T41" fmla="*/ 0 h 79"/>
              <a:gd name="T42" fmla="*/ 79 w 79"/>
              <a:gd name="T43" fmla="*/ 0 h 79"/>
              <a:gd name="T44" fmla="*/ 79 w 79"/>
              <a:gd name="T45" fmla="*/ 2 h 79"/>
              <a:gd name="T46" fmla="*/ 77 w 79"/>
              <a:gd name="T47" fmla="*/ 2 h 79"/>
              <a:gd name="T48" fmla="*/ 73 w 79"/>
              <a:gd name="T49" fmla="*/ 4 h 79"/>
              <a:gd name="T50" fmla="*/ 71 w 79"/>
              <a:gd name="T51" fmla="*/ 8 h 79"/>
              <a:gd name="T52" fmla="*/ 69 w 79"/>
              <a:gd name="T53" fmla="*/ 14 h 79"/>
              <a:gd name="T54" fmla="*/ 44 w 79"/>
              <a:gd name="T55" fmla="*/ 79 h 79"/>
              <a:gd name="T56" fmla="*/ 38 w 79"/>
              <a:gd name="T57" fmla="*/ 79 h 79"/>
              <a:gd name="T58" fmla="*/ 12 w 79"/>
              <a:gd name="T59" fmla="*/ 14 h 79"/>
              <a:gd name="T60" fmla="*/ 12 w 79"/>
              <a:gd name="T61" fmla="*/ 10 h 79"/>
              <a:gd name="T62" fmla="*/ 10 w 79"/>
              <a:gd name="T63" fmla="*/ 8 h 79"/>
              <a:gd name="T64" fmla="*/ 8 w 79"/>
              <a:gd name="T65" fmla="*/ 6 h 79"/>
              <a:gd name="T66" fmla="*/ 6 w 79"/>
              <a:gd name="T67" fmla="*/ 4 h 79"/>
              <a:gd name="T68" fmla="*/ 2 w 79"/>
              <a:gd name="T69" fmla="*/ 2 h 79"/>
              <a:gd name="T70" fmla="*/ 0 w 79"/>
              <a:gd name="T71" fmla="*/ 2 h 79"/>
              <a:gd name="T72" fmla="*/ 0 w 79"/>
              <a:gd name="T73" fmla="*/ 0 h 79"/>
              <a:gd name="T74" fmla="*/ 0 w 79"/>
              <a:gd name="T75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9" h="79">
                <a:moveTo>
                  <a:pt x="0" y="0"/>
                </a:moveTo>
                <a:lnTo>
                  <a:pt x="36" y="0"/>
                </a:lnTo>
                <a:lnTo>
                  <a:pt x="36" y="2"/>
                </a:lnTo>
                <a:lnTo>
                  <a:pt x="34" y="2"/>
                </a:lnTo>
                <a:lnTo>
                  <a:pt x="32" y="2"/>
                </a:lnTo>
                <a:lnTo>
                  <a:pt x="30" y="4"/>
                </a:lnTo>
                <a:lnTo>
                  <a:pt x="28" y="6"/>
                </a:lnTo>
                <a:lnTo>
                  <a:pt x="28" y="8"/>
                </a:lnTo>
                <a:lnTo>
                  <a:pt x="28" y="12"/>
                </a:lnTo>
                <a:lnTo>
                  <a:pt x="30" y="14"/>
                </a:lnTo>
                <a:lnTo>
                  <a:pt x="46" y="59"/>
                </a:lnTo>
                <a:lnTo>
                  <a:pt x="63" y="14"/>
                </a:lnTo>
                <a:lnTo>
                  <a:pt x="63" y="10"/>
                </a:lnTo>
                <a:lnTo>
                  <a:pt x="65" y="6"/>
                </a:lnTo>
                <a:lnTo>
                  <a:pt x="65" y="6"/>
                </a:lnTo>
                <a:lnTo>
                  <a:pt x="63" y="4"/>
                </a:lnTo>
                <a:lnTo>
                  <a:pt x="63" y="4"/>
                </a:lnTo>
                <a:lnTo>
                  <a:pt x="61" y="2"/>
                </a:lnTo>
                <a:lnTo>
                  <a:pt x="59" y="2"/>
                </a:lnTo>
                <a:lnTo>
                  <a:pt x="55" y="2"/>
                </a:lnTo>
                <a:lnTo>
                  <a:pt x="55" y="0"/>
                </a:lnTo>
                <a:lnTo>
                  <a:pt x="79" y="0"/>
                </a:lnTo>
                <a:lnTo>
                  <a:pt x="79" y="2"/>
                </a:lnTo>
                <a:lnTo>
                  <a:pt x="77" y="2"/>
                </a:lnTo>
                <a:lnTo>
                  <a:pt x="73" y="4"/>
                </a:lnTo>
                <a:lnTo>
                  <a:pt x="71" y="8"/>
                </a:lnTo>
                <a:lnTo>
                  <a:pt x="69" y="14"/>
                </a:lnTo>
                <a:lnTo>
                  <a:pt x="44" y="79"/>
                </a:lnTo>
                <a:lnTo>
                  <a:pt x="38" y="79"/>
                </a:lnTo>
                <a:lnTo>
                  <a:pt x="12" y="14"/>
                </a:lnTo>
                <a:lnTo>
                  <a:pt x="12" y="10"/>
                </a:lnTo>
                <a:lnTo>
                  <a:pt x="10" y="8"/>
                </a:lnTo>
                <a:lnTo>
                  <a:pt x="8" y="6"/>
                </a:lnTo>
                <a:lnTo>
                  <a:pt x="6" y="4"/>
                </a:lnTo>
                <a:lnTo>
                  <a:pt x="2" y="2"/>
                </a:lnTo>
                <a:lnTo>
                  <a:pt x="0" y="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79" name="Freeform 19"/>
          <p:cNvSpPr>
            <a:spLocks noEditPoints="1"/>
          </p:cNvSpPr>
          <p:nvPr/>
        </p:nvSpPr>
        <p:spPr bwMode="auto">
          <a:xfrm>
            <a:off x="5876925" y="6351588"/>
            <a:ext cx="103188" cy="125412"/>
          </a:xfrm>
          <a:custGeom>
            <a:avLst/>
            <a:gdLst>
              <a:gd name="T0" fmla="*/ 26 w 65"/>
              <a:gd name="T1" fmla="*/ 2 h 79"/>
              <a:gd name="T2" fmla="*/ 52 w 65"/>
              <a:gd name="T3" fmla="*/ 4 h 79"/>
              <a:gd name="T4" fmla="*/ 32 w 65"/>
              <a:gd name="T5" fmla="*/ 4 h 79"/>
              <a:gd name="T6" fmla="*/ 36 w 65"/>
              <a:gd name="T7" fmla="*/ 4 h 79"/>
              <a:gd name="T8" fmla="*/ 36 w 65"/>
              <a:gd name="T9" fmla="*/ 4 h 79"/>
              <a:gd name="T10" fmla="*/ 16 w 65"/>
              <a:gd name="T11" fmla="*/ 8 h 79"/>
              <a:gd name="T12" fmla="*/ 58 w 65"/>
              <a:gd name="T13" fmla="*/ 8 h 79"/>
              <a:gd name="T14" fmla="*/ 24 w 65"/>
              <a:gd name="T15" fmla="*/ 8 h 79"/>
              <a:gd name="T16" fmla="*/ 42 w 65"/>
              <a:gd name="T17" fmla="*/ 8 h 79"/>
              <a:gd name="T18" fmla="*/ 42 w 65"/>
              <a:gd name="T19" fmla="*/ 8 h 79"/>
              <a:gd name="T20" fmla="*/ 10 w 65"/>
              <a:gd name="T21" fmla="*/ 12 h 79"/>
              <a:gd name="T22" fmla="*/ 62 w 65"/>
              <a:gd name="T23" fmla="*/ 12 h 79"/>
              <a:gd name="T24" fmla="*/ 18 w 65"/>
              <a:gd name="T25" fmla="*/ 12 h 79"/>
              <a:gd name="T26" fmla="*/ 46 w 65"/>
              <a:gd name="T27" fmla="*/ 12 h 79"/>
              <a:gd name="T28" fmla="*/ 46 w 65"/>
              <a:gd name="T29" fmla="*/ 12 h 79"/>
              <a:gd name="T30" fmla="*/ 8 w 65"/>
              <a:gd name="T31" fmla="*/ 16 h 79"/>
              <a:gd name="T32" fmla="*/ 63 w 65"/>
              <a:gd name="T33" fmla="*/ 16 h 79"/>
              <a:gd name="T34" fmla="*/ 16 w 65"/>
              <a:gd name="T35" fmla="*/ 16 h 79"/>
              <a:gd name="T36" fmla="*/ 46 w 65"/>
              <a:gd name="T37" fmla="*/ 16 h 79"/>
              <a:gd name="T38" fmla="*/ 46 w 65"/>
              <a:gd name="T39" fmla="*/ 16 h 79"/>
              <a:gd name="T40" fmla="*/ 6 w 65"/>
              <a:gd name="T41" fmla="*/ 20 h 79"/>
              <a:gd name="T42" fmla="*/ 63 w 65"/>
              <a:gd name="T43" fmla="*/ 20 h 79"/>
              <a:gd name="T44" fmla="*/ 14 w 65"/>
              <a:gd name="T45" fmla="*/ 20 h 79"/>
              <a:gd name="T46" fmla="*/ 48 w 65"/>
              <a:gd name="T47" fmla="*/ 20 h 79"/>
              <a:gd name="T48" fmla="*/ 48 w 65"/>
              <a:gd name="T49" fmla="*/ 20 h 79"/>
              <a:gd name="T50" fmla="*/ 4 w 65"/>
              <a:gd name="T51" fmla="*/ 24 h 79"/>
              <a:gd name="T52" fmla="*/ 65 w 65"/>
              <a:gd name="T53" fmla="*/ 24 h 79"/>
              <a:gd name="T54" fmla="*/ 65 w 65"/>
              <a:gd name="T55" fmla="*/ 24 h 79"/>
              <a:gd name="T56" fmla="*/ 2 w 65"/>
              <a:gd name="T57" fmla="*/ 30 h 79"/>
              <a:gd name="T58" fmla="*/ 2 w 65"/>
              <a:gd name="T59" fmla="*/ 30 h 79"/>
              <a:gd name="T60" fmla="*/ 0 w 65"/>
              <a:gd name="T61" fmla="*/ 42 h 79"/>
              <a:gd name="T62" fmla="*/ 16 w 65"/>
              <a:gd name="T63" fmla="*/ 49 h 79"/>
              <a:gd name="T64" fmla="*/ 16 w 65"/>
              <a:gd name="T65" fmla="*/ 49 h 79"/>
              <a:gd name="T66" fmla="*/ 63 w 65"/>
              <a:gd name="T67" fmla="*/ 49 h 79"/>
              <a:gd name="T68" fmla="*/ 63 w 65"/>
              <a:gd name="T69" fmla="*/ 49 h 79"/>
              <a:gd name="T70" fmla="*/ 2 w 65"/>
              <a:gd name="T71" fmla="*/ 53 h 79"/>
              <a:gd name="T72" fmla="*/ 65 w 65"/>
              <a:gd name="T73" fmla="*/ 53 h 79"/>
              <a:gd name="T74" fmla="*/ 20 w 65"/>
              <a:gd name="T75" fmla="*/ 53 h 79"/>
              <a:gd name="T76" fmla="*/ 62 w 65"/>
              <a:gd name="T77" fmla="*/ 53 h 79"/>
              <a:gd name="T78" fmla="*/ 62 w 65"/>
              <a:gd name="T79" fmla="*/ 53 h 79"/>
              <a:gd name="T80" fmla="*/ 4 w 65"/>
              <a:gd name="T81" fmla="*/ 57 h 79"/>
              <a:gd name="T82" fmla="*/ 65 w 65"/>
              <a:gd name="T83" fmla="*/ 57 h 79"/>
              <a:gd name="T84" fmla="*/ 22 w 65"/>
              <a:gd name="T85" fmla="*/ 57 h 79"/>
              <a:gd name="T86" fmla="*/ 60 w 65"/>
              <a:gd name="T87" fmla="*/ 57 h 79"/>
              <a:gd name="T88" fmla="*/ 60 w 65"/>
              <a:gd name="T89" fmla="*/ 57 h 79"/>
              <a:gd name="T90" fmla="*/ 4 w 65"/>
              <a:gd name="T91" fmla="*/ 61 h 79"/>
              <a:gd name="T92" fmla="*/ 63 w 65"/>
              <a:gd name="T93" fmla="*/ 61 h 79"/>
              <a:gd name="T94" fmla="*/ 28 w 65"/>
              <a:gd name="T95" fmla="*/ 61 h 79"/>
              <a:gd name="T96" fmla="*/ 56 w 65"/>
              <a:gd name="T97" fmla="*/ 61 h 79"/>
              <a:gd name="T98" fmla="*/ 56 w 65"/>
              <a:gd name="T99" fmla="*/ 61 h 79"/>
              <a:gd name="T100" fmla="*/ 6 w 65"/>
              <a:gd name="T101" fmla="*/ 65 h 79"/>
              <a:gd name="T102" fmla="*/ 62 w 65"/>
              <a:gd name="T103" fmla="*/ 65 h 79"/>
              <a:gd name="T104" fmla="*/ 34 w 65"/>
              <a:gd name="T105" fmla="*/ 65 h 79"/>
              <a:gd name="T106" fmla="*/ 48 w 65"/>
              <a:gd name="T107" fmla="*/ 65 h 79"/>
              <a:gd name="T108" fmla="*/ 48 w 65"/>
              <a:gd name="T109" fmla="*/ 65 h 79"/>
              <a:gd name="T110" fmla="*/ 10 w 65"/>
              <a:gd name="T111" fmla="*/ 69 h 79"/>
              <a:gd name="T112" fmla="*/ 58 w 65"/>
              <a:gd name="T113" fmla="*/ 71 h 79"/>
              <a:gd name="T114" fmla="*/ 56 w 65"/>
              <a:gd name="T115" fmla="*/ 71 h 79"/>
              <a:gd name="T116" fmla="*/ 16 w 65"/>
              <a:gd name="T117" fmla="*/ 73 h 79"/>
              <a:gd name="T118" fmla="*/ 16 w 65"/>
              <a:gd name="T119" fmla="*/ 73 h 79"/>
              <a:gd name="T120" fmla="*/ 18 w 65"/>
              <a:gd name="T121" fmla="*/ 77 h 79"/>
              <a:gd name="T122" fmla="*/ 50 w 65"/>
              <a:gd name="T123" fmla="*/ 7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" h="79">
                <a:moveTo>
                  <a:pt x="26" y="0"/>
                </a:moveTo>
                <a:lnTo>
                  <a:pt x="44" y="0"/>
                </a:lnTo>
                <a:lnTo>
                  <a:pt x="44" y="2"/>
                </a:lnTo>
                <a:lnTo>
                  <a:pt x="26" y="2"/>
                </a:lnTo>
                <a:lnTo>
                  <a:pt x="26" y="0"/>
                </a:lnTo>
                <a:close/>
                <a:moveTo>
                  <a:pt x="22" y="2"/>
                </a:moveTo>
                <a:lnTo>
                  <a:pt x="52" y="2"/>
                </a:lnTo>
                <a:lnTo>
                  <a:pt x="52" y="4"/>
                </a:lnTo>
                <a:lnTo>
                  <a:pt x="22" y="4"/>
                </a:lnTo>
                <a:lnTo>
                  <a:pt x="22" y="2"/>
                </a:lnTo>
                <a:close/>
                <a:moveTo>
                  <a:pt x="18" y="4"/>
                </a:moveTo>
                <a:lnTo>
                  <a:pt x="32" y="4"/>
                </a:lnTo>
                <a:lnTo>
                  <a:pt x="32" y="6"/>
                </a:lnTo>
                <a:lnTo>
                  <a:pt x="18" y="6"/>
                </a:lnTo>
                <a:lnTo>
                  <a:pt x="18" y="4"/>
                </a:lnTo>
                <a:close/>
                <a:moveTo>
                  <a:pt x="36" y="4"/>
                </a:moveTo>
                <a:lnTo>
                  <a:pt x="56" y="4"/>
                </a:lnTo>
                <a:lnTo>
                  <a:pt x="56" y="6"/>
                </a:lnTo>
                <a:lnTo>
                  <a:pt x="36" y="6"/>
                </a:lnTo>
                <a:lnTo>
                  <a:pt x="36" y="4"/>
                </a:lnTo>
                <a:close/>
                <a:moveTo>
                  <a:pt x="16" y="6"/>
                </a:moveTo>
                <a:lnTo>
                  <a:pt x="26" y="6"/>
                </a:lnTo>
                <a:lnTo>
                  <a:pt x="26" y="8"/>
                </a:lnTo>
                <a:lnTo>
                  <a:pt x="16" y="8"/>
                </a:lnTo>
                <a:lnTo>
                  <a:pt x="16" y="6"/>
                </a:lnTo>
                <a:close/>
                <a:moveTo>
                  <a:pt x="40" y="6"/>
                </a:moveTo>
                <a:lnTo>
                  <a:pt x="58" y="6"/>
                </a:lnTo>
                <a:lnTo>
                  <a:pt x="58" y="8"/>
                </a:lnTo>
                <a:lnTo>
                  <a:pt x="40" y="8"/>
                </a:lnTo>
                <a:lnTo>
                  <a:pt x="40" y="6"/>
                </a:lnTo>
                <a:close/>
                <a:moveTo>
                  <a:pt x="14" y="8"/>
                </a:moveTo>
                <a:lnTo>
                  <a:pt x="24" y="8"/>
                </a:lnTo>
                <a:lnTo>
                  <a:pt x="24" y="10"/>
                </a:lnTo>
                <a:lnTo>
                  <a:pt x="14" y="10"/>
                </a:lnTo>
                <a:lnTo>
                  <a:pt x="14" y="8"/>
                </a:lnTo>
                <a:close/>
                <a:moveTo>
                  <a:pt x="42" y="8"/>
                </a:moveTo>
                <a:lnTo>
                  <a:pt x="60" y="8"/>
                </a:lnTo>
                <a:lnTo>
                  <a:pt x="60" y="10"/>
                </a:lnTo>
                <a:lnTo>
                  <a:pt x="42" y="10"/>
                </a:lnTo>
                <a:lnTo>
                  <a:pt x="42" y="8"/>
                </a:lnTo>
                <a:close/>
                <a:moveTo>
                  <a:pt x="10" y="10"/>
                </a:moveTo>
                <a:lnTo>
                  <a:pt x="20" y="10"/>
                </a:lnTo>
                <a:lnTo>
                  <a:pt x="20" y="12"/>
                </a:lnTo>
                <a:lnTo>
                  <a:pt x="10" y="12"/>
                </a:lnTo>
                <a:lnTo>
                  <a:pt x="10" y="10"/>
                </a:lnTo>
                <a:close/>
                <a:moveTo>
                  <a:pt x="44" y="10"/>
                </a:moveTo>
                <a:lnTo>
                  <a:pt x="62" y="10"/>
                </a:lnTo>
                <a:lnTo>
                  <a:pt x="62" y="12"/>
                </a:lnTo>
                <a:lnTo>
                  <a:pt x="44" y="12"/>
                </a:lnTo>
                <a:lnTo>
                  <a:pt x="44" y="10"/>
                </a:lnTo>
                <a:close/>
                <a:moveTo>
                  <a:pt x="10" y="12"/>
                </a:moveTo>
                <a:lnTo>
                  <a:pt x="18" y="12"/>
                </a:lnTo>
                <a:lnTo>
                  <a:pt x="18" y="14"/>
                </a:lnTo>
                <a:lnTo>
                  <a:pt x="10" y="14"/>
                </a:lnTo>
                <a:lnTo>
                  <a:pt x="10" y="12"/>
                </a:lnTo>
                <a:close/>
                <a:moveTo>
                  <a:pt x="46" y="12"/>
                </a:moveTo>
                <a:lnTo>
                  <a:pt x="62" y="12"/>
                </a:lnTo>
                <a:lnTo>
                  <a:pt x="62" y="14"/>
                </a:lnTo>
                <a:lnTo>
                  <a:pt x="46" y="14"/>
                </a:lnTo>
                <a:lnTo>
                  <a:pt x="46" y="12"/>
                </a:lnTo>
                <a:close/>
                <a:moveTo>
                  <a:pt x="8" y="14"/>
                </a:moveTo>
                <a:lnTo>
                  <a:pt x="16" y="14"/>
                </a:lnTo>
                <a:lnTo>
                  <a:pt x="16" y="16"/>
                </a:lnTo>
                <a:lnTo>
                  <a:pt x="8" y="16"/>
                </a:lnTo>
                <a:lnTo>
                  <a:pt x="8" y="14"/>
                </a:lnTo>
                <a:close/>
                <a:moveTo>
                  <a:pt x="46" y="14"/>
                </a:moveTo>
                <a:lnTo>
                  <a:pt x="63" y="14"/>
                </a:lnTo>
                <a:lnTo>
                  <a:pt x="63" y="16"/>
                </a:lnTo>
                <a:lnTo>
                  <a:pt x="46" y="16"/>
                </a:lnTo>
                <a:lnTo>
                  <a:pt x="46" y="14"/>
                </a:lnTo>
                <a:close/>
                <a:moveTo>
                  <a:pt x="6" y="16"/>
                </a:moveTo>
                <a:lnTo>
                  <a:pt x="16" y="16"/>
                </a:lnTo>
                <a:lnTo>
                  <a:pt x="16" y="18"/>
                </a:lnTo>
                <a:lnTo>
                  <a:pt x="6" y="18"/>
                </a:lnTo>
                <a:lnTo>
                  <a:pt x="6" y="16"/>
                </a:lnTo>
                <a:close/>
                <a:moveTo>
                  <a:pt x="46" y="16"/>
                </a:moveTo>
                <a:lnTo>
                  <a:pt x="63" y="16"/>
                </a:lnTo>
                <a:lnTo>
                  <a:pt x="63" y="18"/>
                </a:lnTo>
                <a:lnTo>
                  <a:pt x="46" y="18"/>
                </a:lnTo>
                <a:lnTo>
                  <a:pt x="46" y="16"/>
                </a:lnTo>
                <a:close/>
                <a:moveTo>
                  <a:pt x="6" y="18"/>
                </a:moveTo>
                <a:lnTo>
                  <a:pt x="14" y="18"/>
                </a:lnTo>
                <a:lnTo>
                  <a:pt x="14" y="20"/>
                </a:lnTo>
                <a:lnTo>
                  <a:pt x="6" y="20"/>
                </a:lnTo>
                <a:lnTo>
                  <a:pt x="6" y="18"/>
                </a:lnTo>
                <a:close/>
                <a:moveTo>
                  <a:pt x="46" y="18"/>
                </a:moveTo>
                <a:lnTo>
                  <a:pt x="63" y="18"/>
                </a:lnTo>
                <a:lnTo>
                  <a:pt x="63" y="20"/>
                </a:lnTo>
                <a:lnTo>
                  <a:pt x="46" y="20"/>
                </a:lnTo>
                <a:lnTo>
                  <a:pt x="46" y="18"/>
                </a:lnTo>
                <a:close/>
                <a:moveTo>
                  <a:pt x="6" y="20"/>
                </a:moveTo>
                <a:lnTo>
                  <a:pt x="14" y="20"/>
                </a:lnTo>
                <a:lnTo>
                  <a:pt x="14" y="22"/>
                </a:lnTo>
                <a:lnTo>
                  <a:pt x="6" y="22"/>
                </a:lnTo>
                <a:lnTo>
                  <a:pt x="6" y="20"/>
                </a:lnTo>
                <a:close/>
                <a:moveTo>
                  <a:pt x="48" y="20"/>
                </a:moveTo>
                <a:lnTo>
                  <a:pt x="63" y="20"/>
                </a:lnTo>
                <a:lnTo>
                  <a:pt x="63" y="22"/>
                </a:lnTo>
                <a:lnTo>
                  <a:pt x="48" y="22"/>
                </a:lnTo>
                <a:lnTo>
                  <a:pt x="48" y="20"/>
                </a:lnTo>
                <a:close/>
                <a:moveTo>
                  <a:pt x="4" y="22"/>
                </a:moveTo>
                <a:lnTo>
                  <a:pt x="14" y="22"/>
                </a:lnTo>
                <a:lnTo>
                  <a:pt x="14" y="24"/>
                </a:lnTo>
                <a:lnTo>
                  <a:pt x="4" y="24"/>
                </a:lnTo>
                <a:lnTo>
                  <a:pt x="4" y="22"/>
                </a:lnTo>
                <a:close/>
                <a:moveTo>
                  <a:pt x="48" y="22"/>
                </a:moveTo>
                <a:lnTo>
                  <a:pt x="65" y="22"/>
                </a:lnTo>
                <a:lnTo>
                  <a:pt x="65" y="24"/>
                </a:lnTo>
                <a:lnTo>
                  <a:pt x="48" y="24"/>
                </a:lnTo>
                <a:lnTo>
                  <a:pt x="48" y="22"/>
                </a:lnTo>
                <a:close/>
                <a:moveTo>
                  <a:pt x="4" y="24"/>
                </a:moveTo>
                <a:lnTo>
                  <a:pt x="65" y="24"/>
                </a:lnTo>
                <a:lnTo>
                  <a:pt x="65" y="30"/>
                </a:lnTo>
                <a:lnTo>
                  <a:pt x="4" y="30"/>
                </a:lnTo>
                <a:lnTo>
                  <a:pt x="4" y="24"/>
                </a:lnTo>
                <a:close/>
                <a:moveTo>
                  <a:pt x="2" y="30"/>
                </a:moveTo>
                <a:lnTo>
                  <a:pt x="14" y="30"/>
                </a:lnTo>
                <a:lnTo>
                  <a:pt x="14" y="40"/>
                </a:lnTo>
                <a:lnTo>
                  <a:pt x="2" y="40"/>
                </a:lnTo>
                <a:lnTo>
                  <a:pt x="2" y="30"/>
                </a:lnTo>
                <a:close/>
                <a:moveTo>
                  <a:pt x="0" y="40"/>
                </a:moveTo>
                <a:lnTo>
                  <a:pt x="14" y="40"/>
                </a:lnTo>
                <a:lnTo>
                  <a:pt x="14" y="42"/>
                </a:lnTo>
                <a:lnTo>
                  <a:pt x="0" y="42"/>
                </a:lnTo>
                <a:lnTo>
                  <a:pt x="0" y="40"/>
                </a:lnTo>
                <a:close/>
                <a:moveTo>
                  <a:pt x="2" y="42"/>
                </a:moveTo>
                <a:lnTo>
                  <a:pt x="16" y="42"/>
                </a:lnTo>
                <a:lnTo>
                  <a:pt x="16" y="49"/>
                </a:lnTo>
                <a:lnTo>
                  <a:pt x="2" y="49"/>
                </a:lnTo>
                <a:lnTo>
                  <a:pt x="2" y="42"/>
                </a:lnTo>
                <a:close/>
                <a:moveTo>
                  <a:pt x="2" y="49"/>
                </a:moveTo>
                <a:lnTo>
                  <a:pt x="16" y="49"/>
                </a:lnTo>
                <a:lnTo>
                  <a:pt x="16" y="51"/>
                </a:lnTo>
                <a:lnTo>
                  <a:pt x="2" y="51"/>
                </a:lnTo>
                <a:lnTo>
                  <a:pt x="2" y="49"/>
                </a:lnTo>
                <a:close/>
                <a:moveTo>
                  <a:pt x="63" y="49"/>
                </a:moveTo>
                <a:lnTo>
                  <a:pt x="65" y="49"/>
                </a:lnTo>
                <a:lnTo>
                  <a:pt x="65" y="51"/>
                </a:lnTo>
                <a:lnTo>
                  <a:pt x="63" y="51"/>
                </a:lnTo>
                <a:lnTo>
                  <a:pt x="63" y="49"/>
                </a:lnTo>
                <a:close/>
                <a:moveTo>
                  <a:pt x="2" y="51"/>
                </a:moveTo>
                <a:lnTo>
                  <a:pt x="18" y="51"/>
                </a:lnTo>
                <a:lnTo>
                  <a:pt x="18" y="53"/>
                </a:lnTo>
                <a:lnTo>
                  <a:pt x="2" y="53"/>
                </a:lnTo>
                <a:lnTo>
                  <a:pt x="2" y="51"/>
                </a:lnTo>
                <a:close/>
                <a:moveTo>
                  <a:pt x="63" y="51"/>
                </a:moveTo>
                <a:lnTo>
                  <a:pt x="65" y="51"/>
                </a:lnTo>
                <a:lnTo>
                  <a:pt x="65" y="53"/>
                </a:lnTo>
                <a:lnTo>
                  <a:pt x="63" y="53"/>
                </a:lnTo>
                <a:lnTo>
                  <a:pt x="63" y="51"/>
                </a:lnTo>
                <a:close/>
                <a:moveTo>
                  <a:pt x="2" y="53"/>
                </a:moveTo>
                <a:lnTo>
                  <a:pt x="20" y="53"/>
                </a:lnTo>
                <a:lnTo>
                  <a:pt x="20" y="55"/>
                </a:lnTo>
                <a:lnTo>
                  <a:pt x="2" y="55"/>
                </a:lnTo>
                <a:lnTo>
                  <a:pt x="2" y="53"/>
                </a:lnTo>
                <a:close/>
                <a:moveTo>
                  <a:pt x="62" y="53"/>
                </a:moveTo>
                <a:lnTo>
                  <a:pt x="65" y="53"/>
                </a:lnTo>
                <a:lnTo>
                  <a:pt x="65" y="55"/>
                </a:lnTo>
                <a:lnTo>
                  <a:pt x="62" y="55"/>
                </a:lnTo>
                <a:lnTo>
                  <a:pt x="62" y="53"/>
                </a:lnTo>
                <a:close/>
                <a:moveTo>
                  <a:pt x="4" y="55"/>
                </a:moveTo>
                <a:lnTo>
                  <a:pt x="22" y="55"/>
                </a:lnTo>
                <a:lnTo>
                  <a:pt x="22" y="57"/>
                </a:lnTo>
                <a:lnTo>
                  <a:pt x="4" y="57"/>
                </a:lnTo>
                <a:lnTo>
                  <a:pt x="4" y="55"/>
                </a:lnTo>
                <a:close/>
                <a:moveTo>
                  <a:pt x="60" y="55"/>
                </a:moveTo>
                <a:lnTo>
                  <a:pt x="65" y="55"/>
                </a:lnTo>
                <a:lnTo>
                  <a:pt x="65" y="57"/>
                </a:lnTo>
                <a:lnTo>
                  <a:pt x="60" y="57"/>
                </a:lnTo>
                <a:lnTo>
                  <a:pt x="60" y="55"/>
                </a:lnTo>
                <a:close/>
                <a:moveTo>
                  <a:pt x="4" y="57"/>
                </a:moveTo>
                <a:lnTo>
                  <a:pt x="22" y="57"/>
                </a:lnTo>
                <a:lnTo>
                  <a:pt x="22" y="59"/>
                </a:lnTo>
                <a:lnTo>
                  <a:pt x="4" y="59"/>
                </a:lnTo>
                <a:lnTo>
                  <a:pt x="4" y="57"/>
                </a:lnTo>
                <a:close/>
                <a:moveTo>
                  <a:pt x="60" y="57"/>
                </a:moveTo>
                <a:lnTo>
                  <a:pt x="63" y="57"/>
                </a:lnTo>
                <a:lnTo>
                  <a:pt x="63" y="59"/>
                </a:lnTo>
                <a:lnTo>
                  <a:pt x="60" y="59"/>
                </a:lnTo>
                <a:lnTo>
                  <a:pt x="60" y="57"/>
                </a:lnTo>
                <a:close/>
                <a:moveTo>
                  <a:pt x="4" y="59"/>
                </a:moveTo>
                <a:lnTo>
                  <a:pt x="26" y="59"/>
                </a:lnTo>
                <a:lnTo>
                  <a:pt x="26" y="61"/>
                </a:lnTo>
                <a:lnTo>
                  <a:pt x="4" y="61"/>
                </a:lnTo>
                <a:lnTo>
                  <a:pt x="4" y="59"/>
                </a:lnTo>
                <a:close/>
                <a:moveTo>
                  <a:pt x="58" y="59"/>
                </a:moveTo>
                <a:lnTo>
                  <a:pt x="63" y="59"/>
                </a:lnTo>
                <a:lnTo>
                  <a:pt x="63" y="61"/>
                </a:lnTo>
                <a:lnTo>
                  <a:pt x="58" y="61"/>
                </a:lnTo>
                <a:lnTo>
                  <a:pt x="58" y="59"/>
                </a:lnTo>
                <a:close/>
                <a:moveTo>
                  <a:pt x="4" y="61"/>
                </a:moveTo>
                <a:lnTo>
                  <a:pt x="28" y="61"/>
                </a:lnTo>
                <a:lnTo>
                  <a:pt x="28" y="63"/>
                </a:lnTo>
                <a:lnTo>
                  <a:pt x="4" y="63"/>
                </a:lnTo>
                <a:lnTo>
                  <a:pt x="4" y="61"/>
                </a:lnTo>
                <a:close/>
                <a:moveTo>
                  <a:pt x="56" y="61"/>
                </a:moveTo>
                <a:lnTo>
                  <a:pt x="62" y="61"/>
                </a:lnTo>
                <a:lnTo>
                  <a:pt x="62" y="63"/>
                </a:lnTo>
                <a:lnTo>
                  <a:pt x="56" y="63"/>
                </a:lnTo>
                <a:lnTo>
                  <a:pt x="56" y="61"/>
                </a:lnTo>
                <a:close/>
                <a:moveTo>
                  <a:pt x="6" y="63"/>
                </a:moveTo>
                <a:lnTo>
                  <a:pt x="32" y="63"/>
                </a:lnTo>
                <a:lnTo>
                  <a:pt x="32" y="65"/>
                </a:lnTo>
                <a:lnTo>
                  <a:pt x="6" y="65"/>
                </a:lnTo>
                <a:lnTo>
                  <a:pt x="6" y="63"/>
                </a:lnTo>
                <a:close/>
                <a:moveTo>
                  <a:pt x="54" y="63"/>
                </a:moveTo>
                <a:lnTo>
                  <a:pt x="62" y="63"/>
                </a:lnTo>
                <a:lnTo>
                  <a:pt x="62" y="65"/>
                </a:lnTo>
                <a:lnTo>
                  <a:pt x="54" y="65"/>
                </a:lnTo>
                <a:lnTo>
                  <a:pt x="54" y="63"/>
                </a:lnTo>
                <a:close/>
                <a:moveTo>
                  <a:pt x="8" y="65"/>
                </a:moveTo>
                <a:lnTo>
                  <a:pt x="34" y="65"/>
                </a:lnTo>
                <a:lnTo>
                  <a:pt x="34" y="67"/>
                </a:lnTo>
                <a:lnTo>
                  <a:pt x="8" y="67"/>
                </a:lnTo>
                <a:lnTo>
                  <a:pt x="8" y="65"/>
                </a:lnTo>
                <a:close/>
                <a:moveTo>
                  <a:pt x="48" y="65"/>
                </a:moveTo>
                <a:lnTo>
                  <a:pt x="60" y="65"/>
                </a:lnTo>
                <a:lnTo>
                  <a:pt x="60" y="67"/>
                </a:lnTo>
                <a:lnTo>
                  <a:pt x="48" y="67"/>
                </a:lnTo>
                <a:lnTo>
                  <a:pt x="48" y="65"/>
                </a:lnTo>
                <a:close/>
                <a:moveTo>
                  <a:pt x="10" y="67"/>
                </a:moveTo>
                <a:lnTo>
                  <a:pt x="60" y="67"/>
                </a:lnTo>
                <a:lnTo>
                  <a:pt x="60" y="69"/>
                </a:lnTo>
                <a:lnTo>
                  <a:pt x="10" y="69"/>
                </a:lnTo>
                <a:lnTo>
                  <a:pt x="10" y="67"/>
                </a:lnTo>
                <a:close/>
                <a:moveTo>
                  <a:pt x="10" y="69"/>
                </a:moveTo>
                <a:lnTo>
                  <a:pt x="58" y="69"/>
                </a:lnTo>
                <a:lnTo>
                  <a:pt x="58" y="71"/>
                </a:lnTo>
                <a:lnTo>
                  <a:pt x="10" y="71"/>
                </a:lnTo>
                <a:lnTo>
                  <a:pt x="10" y="69"/>
                </a:lnTo>
                <a:close/>
                <a:moveTo>
                  <a:pt x="14" y="71"/>
                </a:moveTo>
                <a:lnTo>
                  <a:pt x="56" y="71"/>
                </a:lnTo>
                <a:lnTo>
                  <a:pt x="56" y="73"/>
                </a:lnTo>
                <a:lnTo>
                  <a:pt x="14" y="73"/>
                </a:lnTo>
                <a:lnTo>
                  <a:pt x="14" y="71"/>
                </a:lnTo>
                <a:close/>
                <a:moveTo>
                  <a:pt x="16" y="73"/>
                </a:moveTo>
                <a:lnTo>
                  <a:pt x="54" y="73"/>
                </a:lnTo>
                <a:lnTo>
                  <a:pt x="54" y="75"/>
                </a:lnTo>
                <a:lnTo>
                  <a:pt x="16" y="75"/>
                </a:lnTo>
                <a:lnTo>
                  <a:pt x="16" y="73"/>
                </a:lnTo>
                <a:close/>
                <a:moveTo>
                  <a:pt x="18" y="75"/>
                </a:moveTo>
                <a:lnTo>
                  <a:pt x="52" y="75"/>
                </a:lnTo>
                <a:lnTo>
                  <a:pt x="52" y="77"/>
                </a:lnTo>
                <a:lnTo>
                  <a:pt x="18" y="77"/>
                </a:lnTo>
                <a:lnTo>
                  <a:pt x="18" y="75"/>
                </a:lnTo>
                <a:close/>
                <a:moveTo>
                  <a:pt x="22" y="77"/>
                </a:moveTo>
                <a:lnTo>
                  <a:pt x="50" y="77"/>
                </a:lnTo>
                <a:lnTo>
                  <a:pt x="50" y="79"/>
                </a:lnTo>
                <a:lnTo>
                  <a:pt x="22" y="79"/>
                </a:lnTo>
                <a:lnTo>
                  <a:pt x="22" y="7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80" name="Freeform 20"/>
          <p:cNvSpPr>
            <a:spLocks noEditPoints="1"/>
          </p:cNvSpPr>
          <p:nvPr/>
        </p:nvSpPr>
        <p:spPr bwMode="auto">
          <a:xfrm>
            <a:off x="6062663" y="6289675"/>
            <a:ext cx="182562" cy="187325"/>
          </a:xfrm>
          <a:custGeom>
            <a:avLst/>
            <a:gdLst>
              <a:gd name="T0" fmla="*/ 83 w 115"/>
              <a:gd name="T1" fmla="*/ 118 h 118"/>
              <a:gd name="T2" fmla="*/ 40 w 115"/>
              <a:gd name="T3" fmla="*/ 63 h 118"/>
              <a:gd name="T4" fmla="*/ 36 w 115"/>
              <a:gd name="T5" fmla="*/ 63 h 118"/>
              <a:gd name="T6" fmla="*/ 34 w 115"/>
              <a:gd name="T7" fmla="*/ 63 h 118"/>
              <a:gd name="T8" fmla="*/ 32 w 115"/>
              <a:gd name="T9" fmla="*/ 98 h 118"/>
              <a:gd name="T10" fmla="*/ 34 w 115"/>
              <a:gd name="T11" fmla="*/ 110 h 118"/>
              <a:gd name="T12" fmla="*/ 38 w 115"/>
              <a:gd name="T13" fmla="*/ 114 h 118"/>
              <a:gd name="T14" fmla="*/ 47 w 115"/>
              <a:gd name="T15" fmla="*/ 116 h 118"/>
              <a:gd name="T16" fmla="*/ 0 w 115"/>
              <a:gd name="T17" fmla="*/ 118 h 118"/>
              <a:gd name="T18" fmla="*/ 4 w 115"/>
              <a:gd name="T19" fmla="*/ 116 h 118"/>
              <a:gd name="T20" fmla="*/ 12 w 115"/>
              <a:gd name="T21" fmla="*/ 114 h 118"/>
              <a:gd name="T22" fmla="*/ 16 w 115"/>
              <a:gd name="T23" fmla="*/ 108 h 118"/>
              <a:gd name="T24" fmla="*/ 16 w 115"/>
              <a:gd name="T25" fmla="*/ 98 h 118"/>
              <a:gd name="T26" fmla="*/ 16 w 115"/>
              <a:gd name="T27" fmla="*/ 15 h 118"/>
              <a:gd name="T28" fmla="*/ 14 w 115"/>
              <a:gd name="T29" fmla="*/ 6 h 118"/>
              <a:gd name="T30" fmla="*/ 4 w 115"/>
              <a:gd name="T31" fmla="*/ 2 h 118"/>
              <a:gd name="T32" fmla="*/ 0 w 115"/>
              <a:gd name="T33" fmla="*/ 0 h 118"/>
              <a:gd name="T34" fmla="*/ 51 w 115"/>
              <a:gd name="T35" fmla="*/ 0 h 118"/>
              <a:gd name="T36" fmla="*/ 67 w 115"/>
              <a:gd name="T37" fmla="*/ 4 h 118"/>
              <a:gd name="T38" fmla="*/ 83 w 115"/>
              <a:gd name="T39" fmla="*/ 13 h 118"/>
              <a:gd name="T40" fmla="*/ 87 w 115"/>
              <a:gd name="T41" fmla="*/ 23 h 118"/>
              <a:gd name="T42" fmla="*/ 87 w 115"/>
              <a:gd name="T43" fmla="*/ 37 h 118"/>
              <a:gd name="T44" fmla="*/ 81 w 115"/>
              <a:gd name="T45" fmla="*/ 47 h 118"/>
              <a:gd name="T46" fmla="*/ 69 w 115"/>
              <a:gd name="T47" fmla="*/ 55 h 118"/>
              <a:gd name="T48" fmla="*/ 85 w 115"/>
              <a:gd name="T49" fmla="*/ 94 h 118"/>
              <a:gd name="T50" fmla="*/ 95 w 115"/>
              <a:gd name="T51" fmla="*/ 106 h 118"/>
              <a:gd name="T52" fmla="*/ 107 w 115"/>
              <a:gd name="T53" fmla="*/ 114 h 118"/>
              <a:gd name="T54" fmla="*/ 115 w 115"/>
              <a:gd name="T55" fmla="*/ 118 h 118"/>
              <a:gd name="T56" fmla="*/ 34 w 115"/>
              <a:gd name="T57" fmla="*/ 57 h 118"/>
              <a:gd name="T58" fmla="*/ 36 w 115"/>
              <a:gd name="T59" fmla="*/ 57 h 118"/>
              <a:gd name="T60" fmla="*/ 45 w 115"/>
              <a:gd name="T61" fmla="*/ 57 h 118"/>
              <a:gd name="T62" fmla="*/ 61 w 115"/>
              <a:gd name="T63" fmla="*/ 51 h 118"/>
              <a:gd name="T64" fmla="*/ 67 w 115"/>
              <a:gd name="T65" fmla="*/ 39 h 118"/>
              <a:gd name="T66" fmla="*/ 69 w 115"/>
              <a:gd name="T67" fmla="*/ 25 h 118"/>
              <a:gd name="T68" fmla="*/ 63 w 115"/>
              <a:gd name="T69" fmla="*/ 13 h 118"/>
              <a:gd name="T70" fmla="*/ 51 w 115"/>
              <a:gd name="T71" fmla="*/ 6 h 118"/>
              <a:gd name="T72" fmla="*/ 40 w 115"/>
              <a:gd name="T73" fmla="*/ 6 h 118"/>
              <a:gd name="T74" fmla="*/ 32 w 115"/>
              <a:gd name="T75" fmla="*/ 57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5" h="118">
                <a:moveTo>
                  <a:pt x="115" y="118"/>
                </a:moveTo>
                <a:lnTo>
                  <a:pt x="83" y="118"/>
                </a:lnTo>
                <a:lnTo>
                  <a:pt x="44" y="63"/>
                </a:lnTo>
                <a:lnTo>
                  <a:pt x="40" y="63"/>
                </a:lnTo>
                <a:lnTo>
                  <a:pt x="38" y="63"/>
                </a:lnTo>
                <a:lnTo>
                  <a:pt x="36" y="63"/>
                </a:lnTo>
                <a:lnTo>
                  <a:pt x="34" y="63"/>
                </a:lnTo>
                <a:lnTo>
                  <a:pt x="34" y="63"/>
                </a:lnTo>
                <a:lnTo>
                  <a:pt x="32" y="63"/>
                </a:lnTo>
                <a:lnTo>
                  <a:pt x="32" y="98"/>
                </a:lnTo>
                <a:lnTo>
                  <a:pt x="32" y="104"/>
                </a:lnTo>
                <a:lnTo>
                  <a:pt x="34" y="110"/>
                </a:lnTo>
                <a:lnTo>
                  <a:pt x="34" y="112"/>
                </a:lnTo>
                <a:lnTo>
                  <a:pt x="38" y="114"/>
                </a:lnTo>
                <a:lnTo>
                  <a:pt x="44" y="116"/>
                </a:lnTo>
                <a:lnTo>
                  <a:pt x="47" y="116"/>
                </a:lnTo>
                <a:lnTo>
                  <a:pt x="47" y="118"/>
                </a:lnTo>
                <a:lnTo>
                  <a:pt x="0" y="118"/>
                </a:lnTo>
                <a:lnTo>
                  <a:pt x="0" y="116"/>
                </a:lnTo>
                <a:lnTo>
                  <a:pt x="4" y="116"/>
                </a:lnTo>
                <a:lnTo>
                  <a:pt x="8" y="116"/>
                </a:lnTo>
                <a:lnTo>
                  <a:pt x="12" y="114"/>
                </a:lnTo>
                <a:lnTo>
                  <a:pt x="14" y="110"/>
                </a:lnTo>
                <a:lnTo>
                  <a:pt x="16" y="108"/>
                </a:lnTo>
                <a:lnTo>
                  <a:pt x="16" y="104"/>
                </a:lnTo>
                <a:lnTo>
                  <a:pt x="16" y="98"/>
                </a:lnTo>
                <a:lnTo>
                  <a:pt x="16" y="21"/>
                </a:lnTo>
                <a:lnTo>
                  <a:pt x="16" y="15"/>
                </a:lnTo>
                <a:lnTo>
                  <a:pt x="14" y="8"/>
                </a:lnTo>
                <a:lnTo>
                  <a:pt x="14" y="6"/>
                </a:lnTo>
                <a:lnTo>
                  <a:pt x="10" y="4"/>
                </a:lnTo>
                <a:lnTo>
                  <a:pt x="4" y="2"/>
                </a:lnTo>
                <a:lnTo>
                  <a:pt x="0" y="2"/>
                </a:lnTo>
                <a:lnTo>
                  <a:pt x="0" y="0"/>
                </a:lnTo>
                <a:lnTo>
                  <a:pt x="42" y="0"/>
                </a:lnTo>
                <a:lnTo>
                  <a:pt x="51" y="0"/>
                </a:lnTo>
                <a:lnTo>
                  <a:pt x="61" y="2"/>
                </a:lnTo>
                <a:lnTo>
                  <a:pt x="67" y="4"/>
                </a:lnTo>
                <a:lnTo>
                  <a:pt x="75" y="6"/>
                </a:lnTo>
                <a:lnTo>
                  <a:pt x="83" y="13"/>
                </a:lnTo>
                <a:lnTo>
                  <a:pt x="85" y="19"/>
                </a:lnTo>
                <a:lnTo>
                  <a:pt x="87" y="23"/>
                </a:lnTo>
                <a:lnTo>
                  <a:pt x="89" y="29"/>
                </a:lnTo>
                <a:lnTo>
                  <a:pt x="87" y="37"/>
                </a:lnTo>
                <a:lnTo>
                  <a:pt x="85" y="43"/>
                </a:lnTo>
                <a:lnTo>
                  <a:pt x="81" y="47"/>
                </a:lnTo>
                <a:lnTo>
                  <a:pt x="77" y="53"/>
                </a:lnTo>
                <a:lnTo>
                  <a:pt x="69" y="55"/>
                </a:lnTo>
                <a:lnTo>
                  <a:pt x="61" y="59"/>
                </a:lnTo>
                <a:lnTo>
                  <a:pt x="85" y="94"/>
                </a:lnTo>
                <a:lnTo>
                  <a:pt x="91" y="102"/>
                </a:lnTo>
                <a:lnTo>
                  <a:pt x="95" y="106"/>
                </a:lnTo>
                <a:lnTo>
                  <a:pt x="99" y="110"/>
                </a:lnTo>
                <a:lnTo>
                  <a:pt x="107" y="114"/>
                </a:lnTo>
                <a:lnTo>
                  <a:pt x="115" y="116"/>
                </a:lnTo>
                <a:lnTo>
                  <a:pt x="115" y="118"/>
                </a:lnTo>
                <a:close/>
                <a:moveTo>
                  <a:pt x="32" y="57"/>
                </a:moveTo>
                <a:lnTo>
                  <a:pt x="34" y="57"/>
                </a:lnTo>
                <a:lnTo>
                  <a:pt x="34" y="57"/>
                </a:lnTo>
                <a:lnTo>
                  <a:pt x="36" y="57"/>
                </a:lnTo>
                <a:lnTo>
                  <a:pt x="36" y="57"/>
                </a:lnTo>
                <a:lnTo>
                  <a:pt x="45" y="57"/>
                </a:lnTo>
                <a:lnTo>
                  <a:pt x="55" y="55"/>
                </a:lnTo>
                <a:lnTo>
                  <a:pt x="61" y="51"/>
                </a:lnTo>
                <a:lnTo>
                  <a:pt x="65" y="45"/>
                </a:lnTo>
                <a:lnTo>
                  <a:pt x="67" y="39"/>
                </a:lnTo>
                <a:lnTo>
                  <a:pt x="69" y="31"/>
                </a:lnTo>
                <a:lnTo>
                  <a:pt x="69" y="25"/>
                </a:lnTo>
                <a:lnTo>
                  <a:pt x="65" y="19"/>
                </a:lnTo>
                <a:lnTo>
                  <a:pt x="63" y="13"/>
                </a:lnTo>
                <a:lnTo>
                  <a:pt x="57" y="8"/>
                </a:lnTo>
                <a:lnTo>
                  <a:pt x="51" y="6"/>
                </a:lnTo>
                <a:lnTo>
                  <a:pt x="45" y="6"/>
                </a:lnTo>
                <a:lnTo>
                  <a:pt x="40" y="6"/>
                </a:lnTo>
                <a:lnTo>
                  <a:pt x="32" y="10"/>
                </a:lnTo>
                <a:lnTo>
                  <a:pt x="32" y="5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81" name="Freeform 21"/>
          <p:cNvSpPr>
            <a:spLocks noEditPoints="1"/>
          </p:cNvSpPr>
          <p:nvPr/>
        </p:nvSpPr>
        <p:spPr bwMode="auto">
          <a:xfrm>
            <a:off x="6248400" y="6351588"/>
            <a:ext cx="109538" cy="125412"/>
          </a:xfrm>
          <a:custGeom>
            <a:avLst/>
            <a:gdLst>
              <a:gd name="T0" fmla="*/ 24 w 69"/>
              <a:gd name="T1" fmla="*/ 0 h 79"/>
              <a:gd name="T2" fmla="*/ 18 w 69"/>
              <a:gd name="T3" fmla="*/ 2 h 79"/>
              <a:gd name="T4" fmla="*/ 12 w 69"/>
              <a:gd name="T5" fmla="*/ 4 h 79"/>
              <a:gd name="T6" fmla="*/ 35 w 69"/>
              <a:gd name="T7" fmla="*/ 4 h 79"/>
              <a:gd name="T8" fmla="*/ 12 w 69"/>
              <a:gd name="T9" fmla="*/ 6 h 79"/>
              <a:gd name="T10" fmla="*/ 37 w 69"/>
              <a:gd name="T11" fmla="*/ 6 h 79"/>
              <a:gd name="T12" fmla="*/ 10 w 69"/>
              <a:gd name="T13" fmla="*/ 8 h 79"/>
              <a:gd name="T14" fmla="*/ 39 w 69"/>
              <a:gd name="T15" fmla="*/ 8 h 79"/>
              <a:gd name="T16" fmla="*/ 8 w 69"/>
              <a:gd name="T17" fmla="*/ 10 h 79"/>
              <a:gd name="T18" fmla="*/ 41 w 69"/>
              <a:gd name="T19" fmla="*/ 10 h 79"/>
              <a:gd name="T20" fmla="*/ 6 w 69"/>
              <a:gd name="T21" fmla="*/ 12 h 79"/>
              <a:gd name="T22" fmla="*/ 41 w 69"/>
              <a:gd name="T23" fmla="*/ 12 h 79"/>
              <a:gd name="T24" fmla="*/ 4 w 69"/>
              <a:gd name="T25" fmla="*/ 14 h 79"/>
              <a:gd name="T26" fmla="*/ 43 w 69"/>
              <a:gd name="T27" fmla="*/ 14 h 79"/>
              <a:gd name="T28" fmla="*/ 6 w 69"/>
              <a:gd name="T29" fmla="*/ 24 h 79"/>
              <a:gd name="T30" fmla="*/ 43 w 69"/>
              <a:gd name="T31" fmla="*/ 24 h 79"/>
              <a:gd name="T32" fmla="*/ 8 w 69"/>
              <a:gd name="T33" fmla="*/ 26 h 79"/>
              <a:gd name="T34" fmla="*/ 43 w 69"/>
              <a:gd name="T35" fmla="*/ 26 h 79"/>
              <a:gd name="T36" fmla="*/ 43 w 69"/>
              <a:gd name="T37" fmla="*/ 28 h 79"/>
              <a:gd name="T38" fmla="*/ 37 w 69"/>
              <a:gd name="T39" fmla="*/ 30 h 79"/>
              <a:gd name="T40" fmla="*/ 31 w 69"/>
              <a:gd name="T41" fmla="*/ 32 h 79"/>
              <a:gd name="T42" fmla="*/ 27 w 69"/>
              <a:gd name="T43" fmla="*/ 34 h 79"/>
              <a:gd name="T44" fmla="*/ 43 w 69"/>
              <a:gd name="T45" fmla="*/ 34 h 79"/>
              <a:gd name="T46" fmla="*/ 22 w 69"/>
              <a:gd name="T47" fmla="*/ 36 h 79"/>
              <a:gd name="T48" fmla="*/ 43 w 69"/>
              <a:gd name="T49" fmla="*/ 36 h 79"/>
              <a:gd name="T50" fmla="*/ 20 w 69"/>
              <a:gd name="T51" fmla="*/ 38 h 79"/>
              <a:gd name="T52" fmla="*/ 43 w 69"/>
              <a:gd name="T53" fmla="*/ 38 h 79"/>
              <a:gd name="T54" fmla="*/ 16 w 69"/>
              <a:gd name="T55" fmla="*/ 40 h 79"/>
              <a:gd name="T56" fmla="*/ 43 w 69"/>
              <a:gd name="T57" fmla="*/ 40 h 79"/>
              <a:gd name="T58" fmla="*/ 12 w 69"/>
              <a:gd name="T59" fmla="*/ 42 h 79"/>
              <a:gd name="T60" fmla="*/ 43 w 69"/>
              <a:gd name="T61" fmla="*/ 42 h 79"/>
              <a:gd name="T62" fmla="*/ 8 w 69"/>
              <a:gd name="T63" fmla="*/ 45 h 79"/>
              <a:gd name="T64" fmla="*/ 43 w 69"/>
              <a:gd name="T65" fmla="*/ 45 h 79"/>
              <a:gd name="T66" fmla="*/ 6 w 69"/>
              <a:gd name="T67" fmla="*/ 47 h 79"/>
              <a:gd name="T68" fmla="*/ 43 w 69"/>
              <a:gd name="T69" fmla="*/ 47 h 79"/>
              <a:gd name="T70" fmla="*/ 4 w 69"/>
              <a:gd name="T71" fmla="*/ 49 h 79"/>
              <a:gd name="T72" fmla="*/ 43 w 69"/>
              <a:gd name="T73" fmla="*/ 49 h 79"/>
              <a:gd name="T74" fmla="*/ 2 w 69"/>
              <a:gd name="T75" fmla="*/ 51 h 79"/>
              <a:gd name="T76" fmla="*/ 43 w 69"/>
              <a:gd name="T77" fmla="*/ 51 h 79"/>
              <a:gd name="T78" fmla="*/ 2 w 69"/>
              <a:gd name="T79" fmla="*/ 57 h 79"/>
              <a:gd name="T80" fmla="*/ 43 w 69"/>
              <a:gd name="T81" fmla="*/ 57 h 79"/>
              <a:gd name="T82" fmla="*/ 2 w 69"/>
              <a:gd name="T83" fmla="*/ 59 h 79"/>
              <a:gd name="T84" fmla="*/ 43 w 69"/>
              <a:gd name="T85" fmla="*/ 59 h 79"/>
              <a:gd name="T86" fmla="*/ 0 w 69"/>
              <a:gd name="T87" fmla="*/ 61 h 79"/>
              <a:gd name="T88" fmla="*/ 43 w 69"/>
              <a:gd name="T89" fmla="*/ 61 h 79"/>
              <a:gd name="T90" fmla="*/ 0 w 69"/>
              <a:gd name="T91" fmla="*/ 63 h 79"/>
              <a:gd name="T92" fmla="*/ 41 w 69"/>
              <a:gd name="T93" fmla="*/ 63 h 79"/>
              <a:gd name="T94" fmla="*/ 0 w 69"/>
              <a:gd name="T95" fmla="*/ 65 h 79"/>
              <a:gd name="T96" fmla="*/ 39 w 69"/>
              <a:gd name="T97" fmla="*/ 65 h 79"/>
              <a:gd name="T98" fmla="*/ 0 w 69"/>
              <a:gd name="T99" fmla="*/ 67 h 79"/>
              <a:gd name="T100" fmla="*/ 37 w 69"/>
              <a:gd name="T101" fmla="*/ 67 h 79"/>
              <a:gd name="T102" fmla="*/ 65 w 69"/>
              <a:gd name="T103" fmla="*/ 67 h 79"/>
              <a:gd name="T104" fmla="*/ 2 w 69"/>
              <a:gd name="T105" fmla="*/ 69 h 79"/>
              <a:gd name="T106" fmla="*/ 43 w 69"/>
              <a:gd name="T107" fmla="*/ 69 h 79"/>
              <a:gd name="T108" fmla="*/ 2 w 69"/>
              <a:gd name="T109" fmla="*/ 71 h 79"/>
              <a:gd name="T110" fmla="*/ 43 w 69"/>
              <a:gd name="T111" fmla="*/ 71 h 79"/>
              <a:gd name="T112" fmla="*/ 4 w 69"/>
              <a:gd name="T113" fmla="*/ 73 h 79"/>
              <a:gd name="T114" fmla="*/ 43 w 69"/>
              <a:gd name="T115" fmla="*/ 73 h 79"/>
              <a:gd name="T116" fmla="*/ 6 w 69"/>
              <a:gd name="T117" fmla="*/ 75 h 79"/>
              <a:gd name="T118" fmla="*/ 45 w 69"/>
              <a:gd name="T119" fmla="*/ 75 h 79"/>
              <a:gd name="T120" fmla="*/ 8 w 69"/>
              <a:gd name="T121" fmla="*/ 77 h 79"/>
              <a:gd name="T122" fmla="*/ 45 w 69"/>
              <a:gd name="T123" fmla="*/ 77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" h="79">
                <a:moveTo>
                  <a:pt x="24" y="0"/>
                </a:moveTo>
                <a:lnTo>
                  <a:pt x="41" y="0"/>
                </a:lnTo>
                <a:lnTo>
                  <a:pt x="41" y="2"/>
                </a:lnTo>
                <a:lnTo>
                  <a:pt x="24" y="2"/>
                </a:lnTo>
                <a:lnTo>
                  <a:pt x="24" y="0"/>
                </a:lnTo>
                <a:close/>
                <a:moveTo>
                  <a:pt x="18" y="2"/>
                </a:moveTo>
                <a:lnTo>
                  <a:pt x="49" y="2"/>
                </a:lnTo>
                <a:lnTo>
                  <a:pt x="49" y="4"/>
                </a:lnTo>
                <a:lnTo>
                  <a:pt x="18" y="4"/>
                </a:lnTo>
                <a:lnTo>
                  <a:pt x="18" y="2"/>
                </a:lnTo>
                <a:close/>
                <a:moveTo>
                  <a:pt x="12" y="4"/>
                </a:moveTo>
                <a:lnTo>
                  <a:pt x="24" y="4"/>
                </a:lnTo>
                <a:lnTo>
                  <a:pt x="24" y="6"/>
                </a:lnTo>
                <a:lnTo>
                  <a:pt x="12" y="6"/>
                </a:lnTo>
                <a:lnTo>
                  <a:pt x="12" y="4"/>
                </a:lnTo>
                <a:close/>
                <a:moveTo>
                  <a:pt x="35" y="4"/>
                </a:moveTo>
                <a:lnTo>
                  <a:pt x="51" y="4"/>
                </a:lnTo>
                <a:lnTo>
                  <a:pt x="51" y="6"/>
                </a:lnTo>
                <a:lnTo>
                  <a:pt x="35" y="6"/>
                </a:lnTo>
                <a:lnTo>
                  <a:pt x="35" y="4"/>
                </a:lnTo>
                <a:close/>
                <a:moveTo>
                  <a:pt x="12" y="6"/>
                </a:moveTo>
                <a:lnTo>
                  <a:pt x="22" y="6"/>
                </a:lnTo>
                <a:lnTo>
                  <a:pt x="22" y="8"/>
                </a:lnTo>
                <a:lnTo>
                  <a:pt x="12" y="8"/>
                </a:lnTo>
                <a:lnTo>
                  <a:pt x="12" y="6"/>
                </a:lnTo>
                <a:close/>
                <a:moveTo>
                  <a:pt x="37" y="6"/>
                </a:moveTo>
                <a:lnTo>
                  <a:pt x="53" y="6"/>
                </a:lnTo>
                <a:lnTo>
                  <a:pt x="53" y="8"/>
                </a:lnTo>
                <a:lnTo>
                  <a:pt x="37" y="8"/>
                </a:lnTo>
                <a:lnTo>
                  <a:pt x="37" y="6"/>
                </a:lnTo>
                <a:close/>
                <a:moveTo>
                  <a:pt x="10" y="8"/>
                </a:moveTo>
                <a:lnTo>
                  <a:pt x="22" y="8"/>
                </a:lnTo>
                <a:lnTo>
                  <a:pt x="22" y="10"/>
                </a:lnTo>
                <a:lnTo>
                  <a:pt x="10" y="10"/>
                </a:lnTo>
                <a:lnTo>
                  <a:pt x="10" y="8"/>
                </a:lnTo>
                <a:close/>
                <a:moveTo>
                  <a:pt x="39" y="8"/>
                </a:moveTo>
                <a:lnTo>
                  <a:pt x="55" y="8"/>
                </a:lnTo>
                <a:lnTo>
                  <a:pt x="55" y="10"/>
                </a:lnTo>
                <a:lnTo>
                  <a:pt x="39" y="10"/>
                </a:lnTo>
                <a:lnTo>
                  <a:pt x="39" y="8"/>
                </a:lnTo>
                <a:close/>
                <a:moveTo>
                  <a:pt x="8" y="10"/>
                </a:moveTo>
                <a:lnTo>
                  <a:pt x="20" y="10"/>
                </a:lnTo>
                <a:lnTo>
                  <a:pt x="20" y="12"/>
                </a:lnTo>
                <a:lnTo>
                  <a:pt x="8" y="12"/>
                </a:lnTo>
                <a:lnTo>
                  <a:pt x="8" y="10"/>
                </a:lnTo>
                <a:close/>
                <a:moveTo>
                  <a:pt x="41" y="10"/>
                </a:moveTo>
                <a:lnTo>
                  <a:pt x="55" y="10"/>
                </a:lnTo>
                <a:lnTo>
                  <a:pt x="55" y="12"/>
                </a:lnTo>
                <a:lnTo>
                  <a:pt x="41" y="12"/>
                </a:lnTo>
                <a:lnTo>
                  <a:pt x="41" y="10"/>
                </a:lnTo>
                <a:close/>
                <a:moveTo>
                  <a:pt x="6" y="12"/>
                </a:moveTo>
                <a:lnTo>
                  <a:pt x="20" y="12"/>
                </a:lnTo>
                <a:lnTo>
                  <a:pt x="20" y="14"/>
                </a:lnTo>
                <a:lnTo>
                  <a:pt x="6" y="14"/>
                </a:lnTo>
                <a:lnTo>
                  <a:pt x="6" y="12"/>
                </a:lnTo>
                <a:close/>
                <a:moveTo>
                  <a:pt x="41" y="12"/>
                </a:moveTo>
                <a:lnTo>
                  <a:pt x="57" y="12"/>
                </a:lnTo>
                <a:lnTo>
                  <a:pt x="57" y="14"/>
                </a:lnTo>
                <a:lnTo>
                  <a:pt x="41" y="14"/>
                </a:lnTo>
                <a:lnTo>
                  <a:pt x="41" y="12"/>
                </a:lnTo>
                <a:close/>
                <a:moveTo>
                  <a:pt x="4" y="14"/>
                </a:moveTo>
                <a:lnTo>
                  <a:pt x="18" y="14"/>
                </a:lnTo>
                <a:lnTo>
                  <a:pt x="18" y="24"/>
                </a:lnTo>
                <a:lnTo>
                  <a:pt x="4" y="24"/>
                </a:lnTo>
                <a:lnTo>
                  <a:pt x="4" y="14"/>
                </a:lnTo>
                <a:close/>
                <a:moveTo>
                  <a:pt x="43" y="14"/>
                </a:moveTo>
                <a:lnTo>
                  <a:pt x="57" y="14"/>
                </a:lnTo>
                <a:lnTo>
                  <a:pt x="57" y="24"/>
                </a:lnTo>
                <a:lnTo>
                  <a:pt x="43" y="24"/>
                </a:lnTo>
                <a:lnTo>
                  <a:pt x="43" y="14"/>
                </a:lnTo>
                <a:close/>
                <a:moveTo>
                  <a:pt x="6" y="24"/>
                </a:moveTo>
                <a:lnTo>
                  <a:pt x="18" y="24"/>
                </a:lnTo>
                <a:lnTo>
                  <a:pt x="18" y="26"/>
                </a:lnTo>
                <a:lnTo>
                  <a:pt x="6" y="26"/>
                </a:lnTo>
                <a:lnTo>
                  <a:pt x="6" y="24"/>
                </a:lnTo>
                <a:close/>
                <a:moveTo>
                  <a:pt x="43" y="24"/>
                </a:moveTo>
                <a:lnTo>
                  <a:pt x="57" y="24"/>
                </a:lnTo>
                <a:lnTo>
                  <a:pt x="57" y="26"/>
                </a:lnTo>
                <a:lnTo>
                  <a:pt x="43" y="26"/>
                </a:lnTo>
                <a:lnTo>
                  <a:pt x="43" y="24"/>
                </a:lnTo>
                <a:close/>
                <a:moveTo>
                  <a:pt x="8" y="26"/>
                </a:moveTo>
                <a:lnTo>
                  <a:pt x="14" y="26"/>
                </a:lnTo>
                <a:lnTo>
                  <a:pt x="14" y="28"/>
                </a:lnTo>
                <a:lnTo>
                  <a:pt x="8" y="28"/>
                </a:lnTo>
                <a:lnTo>
                  <a:pt x="8" y="26"/>
                </a:lnTo>
                <a:close/>
                <a:moveTo>
                  <a:pt x="43" y="26"/>
                </a:moveTo>
                <a:lnTo>
                  <a:pt x="57" y="26"/>
                </a:lnTo>
                <a:lnTo>
                  <a:pt x="57" y="28"/>
                </a:lnTo>
                <a:lnTo>
                  <a:pt x="43" y="28"/>
                </a:lnTo>
                <a:lnTo>
                  <a:pt x="43" y="26"/>
                </a:lnTo>
                <a:close/>
                <a:moveTo>
                  <a:pt x="43" y="28"/>
                </a:moveTo>
                <a:lnTo>
                  <a:pt x="57" y="28"/>
                </a:lnTo>
                <a:lnTo>
                  <a:pt x="57" y="30"/>
                </a:lnTo>
                <a:lnTo>
                  <a:pt x="43" y="30"/>
                </a:lnTo>
                <a:lnTo>
                  <a:pt x="43" y="28"/>
                </a:lnTo>
                <a:close/>
                <a:moveTo>
                  <a:pt x="37" y="30"/>
                </a:moveTo>
                <a:lnTo>
                  <a:pt x="57" y="30"/>
                </a:lnTo>
                <a:lnTo>
                  <a:pt x="57" y="32"/>
                </a:lnTo>
                <a:lnTo>
                  <a:pt x="37" y="32"/>
                </a:lnTo>
                <a:lnTo>
                  <a:pt x="37" y="30"/>
                </a:lnTo>
                <a:close/>
                <a:moveTo>
                  <a:pt x="31" y="32"/>
                </a:moveTo>
                <a:lnTo>
                  <a:pt x="57" y="32"/>
                </a:lnTo>
                <a:lnTo>
                  <a:pt x="57" y="34"/>
                </a:lnTo>
                <a:lnTo>
                  <a:pt x="31" y="34"/>
                </a:lnTo>
                <a:lnTo>
                  <a:pt x="31" y="32"/>
                </a:lnTo>
                <a:close/>
                <a:moveTo>
                  <a:pt x="27" y="34"/>
                </a:moveTo>
                <a:lnTo>
                  <a:pt x="39" y="34"/>
                </a:lnTo>
                <a:lnTo>
                  <a:pt x="39" y="36"/>
                </a:lnTo>
                <a:lnTo>
                  <a:pt x="27" y="36"/>
                </a:lnTo>
                <a:lnTo>
                  <a:pt x="27" y="34"/>
                </a:lnTo>
                <a:close/>
                <a:moveTo>
                  <a:pt x="43" y="34"/>
                </a:moveTo>
                <a:lnTo>
                  <a:pt x="57" y="34"/>
                </a:lnTo>
                <a:lnTo>
                  <a:pt x="57" y="36"/>
                </a:lnTo>
                <a:lnTo>
                  <a:pt x="43" y="36"/>
                </a:lnTo>
                <a:lnTo>
                  <a:pt x="43" y="34"/>
                </a:lnTo>
                <a:close/>
                <a:moveTo>
                  <a:pt x="22" y="36"/>
                </a:moveTo>
                <a:lnTo>
                  <a:pt x="35" y="36"/>
                </a:lnTo>
                <a:lnTo>
                  <a:pt x="35" y="38"/>
                </a:lnTo>
                <a:lnTo>
                  <a:pt x="22" y="38"/>
                </a:lnTo>
                <a:lnTo>
                  <a:pt x="22" y="36"/>
                </a:lnTo>
                <a:close/>
                <a:moveTo>
                  <a:pt x="43" y="36"/>
                </a:moveTo>
                <a:lnTo>
                  <a:pt x="57" y="36"/>
                </a:lnTo>
                <a:lnTo>
                  <a:pt x="57" y="38"/>
                </a:lnTo>
                <a:lnTo>
                  <a:pt x="43" y="38"/>
                </a:lnTo>
                <a:lnTo>
                  <a:pt x="43" y="36"/>
                </a:lnTo>
                <a:close/>
                <a:moveTo>
                  <a:pt x="20" y="38"/>
                </a:moveTo>
                <a:lnTo>
                  <a:pt x="29" y="38"/>
                </a:lnTo>
                <a:lnTo>
                  <a:pt x="29" y="40"/>
                </a:lnTo>
                <a:lnTo>
                  <a:pt x="20" y="40"/>
                </a:lnTo>
                <a:lnTo>
                  <a:pt x="20" y="38"/>
                </a:lnTo>
                <a:close/>
                <a:moveTo>
                  <a:pt x="43" y="38"/>
                </a:moveTo>
                <a:lnTo>
                  <a:pt x="57" y="38"/>
                </a:lnTo>
                <a:lnTo>
                  <a:pt x="57" y="40"/>
                </a:lnTo>
                <a:lnTo>
                  <a:pt x="43" y="40"/>
                </a:lnTo>
                <a:lnTo>
                  <a:pt x="43" y="38"/>
                </a:lnTo>
                <a:close/>
                <a:moveTo>
                  <a:pt x="16" y="40"/>
                </a:moveTo>
                <a:lnTo>
                  <a:pt x="27" y="40"/>
                </a:lnTo>
                <a:lnTo>
                  <a:pt x="27" y="42"/>
                </a:lnTo>
                <a:lnTo>
                  <a:pt x="16" y="42"/>
                </a:lnTo>
                <a:lnTo>
                  <a:pt x="16" y="40"/>
                </a:lnTo>
                <a:close/>
                <a:moveTo>
                  <a:pt x="43" y="40"/>
                </a:moveTo>
                <a:lnTo>
                  <a:pt x="57" y="40"/>
                </a:lnTo>
                <a:lnTo>
                  <a:pt x="57" y="42"/>
                </a:lnTo>
                <a:lnTo>
                  <a:pt x="43" y="42"/>
                </a:lnTo>
                <a:lnTo>
                  <a:pt x="43" y="40"/>
                </a:lnTo>
                <a:close/>
                <a:moveTo>
                  <a:pt x="12" y="42"/>
                </a:moveTo>
                <a:lnTo>
                  <a:pt x="26" y="42"/>
                </a:lnTo>
                <a:lnTo>
                  <a:pt x="26" y="45"/>
                </a:lnTo>
                <a:lnTo>
                  <a:pt x="12" y="45"/>
                </a:lnTo>
                <a:lnTo>
                  <a:pt x="12" y="42"/>
                </a:lnTo>
                <a:close/>
                <a:moveTo>
                  <a:pt x="43" y="42"/>
                </a:moveTo>
                <a:lnTo>
                  <a:pt x="57" y="42"/>
                </a:lnTo>
                <a:lnTo>
                  <a:pt x="57" y="45"/>
                </a:lnTo>
                <a:lnTo>
                  <a:pt x="43" y="45"/>
                </a:lnTo>
                <a:lnTo>
                  <a:pt x="43" y="42"/>
                </a:lnTo>
                <a:close/>
                <a:moveTo>
                  <a:pt x="8" y="45"/>
                </a:moveTo>
                <a:lnTo>
                  <a:pt x="22" y="45"/>
                </a:lnTo>
                <a:lnTo>
                  <a:pt x="22" y="47"/>
                </a:lnTo>
                <a:lnTo>
                  <a:pt x="8" y="47"/>
                </a:lnTo>
                <a:lnTo>
                  <a:pt x="8" y="45"/>
                </a:lnTo>
                <a:close/>
                <a:moveTo>
                  <a:pt x="43" y="45"/>
                </a:moveTo>
                <a:lnTo>
                  <a:pt x="57" y="45"/>
                </a:lnTo>
                <a:lnTo>
                  <a:pt x="57" y="47"/>
                </a:lnTo>
                <a:lnTo>
                  <a:pt x="43" y="47"/>
                </a:lnTo>
                <a:lnTo>
                  <a:pt x="43" y="45"/>
                </a:lnTo>
                <a:close/>
                <a:moveTo>
                  <a:pt x="6" y="47"/>
                </a:moveTo>
                <a:lnTo>
                  <a:pt x="18" y="47"/>
                </a:lnTo>
                <a:lnTo>
                  <a:pt x="18" y="49"/>
                </a:lnTo>
                <a:lnTo>
                  <a:pt x="6" y="49"/>
                </a:lnTo>
                <a:lnTo>
                  <a:pt x="6" y="47"/>
                </a:lnTo>
                <a:close/>
                <a:moveTo>
                  <a:pt x="43" y="47"/>
                </a:moveTo>
                <a:lnTo>
                  <a:pt x="57" y="47"/>
                </a:lnTo>
                <a:lnTo>
                  <a:pt x="57" y="49"/>
                </a:lnTo>
                <a:lnTo>
                  <a:pt x="43" y="49"/>
                </a:lnTo>
                <a:lnTo>
                  <a:pt x="43" y="47"/>
                </a:lnTo>
                <a:close/>
                <a:moveTo>
                  <a:pt x="4" y="49"/>
                </a:moveTo>
                <a:lnTo>
                  <a:pt x="18" y="49"/>
                </a:lnTo>
                <a:lnTo>
                  <a:pt x="18" y="51"/>
                </a:lnTo>
                <a:lnTo>
                  <a:pt x="4" y="51"/>
                </a:lnTo>
                <a:lnTo>
                  <a:pt x="4" y="49"/>
                </a:lnTo>
                <a:close/>
                <a:moveTo>
                  <a:pt x="43" y="49"/>
                </a:moveTo>
                <a:lnTo>
                  <a:pt x="57" y="49"/>
                </a:lnTo>
                <a:lnTo>
                  <a:pt x="57" y="51"/>
                </a:lnTo>
                <a:lnTo>
                  <a:pt x="43" y="51"/>
                </a:lnTo>
                <a:lnTo>
                  <a:pt x="43" y="49"/>
                </a:lnTo>
                <a:close/>
                <a:moveTo>
                  <a:pt x="2" y="51"/>
                </a:moveTo>
                <a:lnTo>
                  <a:pt x="16" y="51"/>
                </a:lnTo>
                <a:lnTo>
                  <a:pt x="16" y="57"/>
                </a:lnTo>
                <a:lnTo>
                  <a:pt x="2" y="57"/>
                </a:lnTo>
                <a:lnTo>
                  <a:pt x="2" y="51"/>
                </a:lnTo>
                <a:close/>
                <a:moveTo>
                  <a:pt x="43" y="51"/>
                </a:moveTo>
                <a:lnTo>
                  <a:pt x="57" y="51"/>
                </a:lnTo>
                <a:lnTo>
                  <a:pt x="57" y="57"/>
                </a:lnTo>
                <a:lnTo>
                  <a:pt x="43" y="57"/>
                </a:lnTo>
                <a:lnTo>
                  <a:pt x="43" y="51"/>
                </a:lnTo>
                <a:close/>
                <a:moveTo>
                  <a:pt x="2" y="57"/>
                </a:moveTo>
                <a:lnTo>
                  <a:pt x="14" y="57"/>
                </a:lnTo>
                <a:lnTo>
                  <a:pt x="14" y="59"/>
                </a:lnTo>
                <a:lnTo>
                  <a:pt x="2" y="59"/>
                </a:lnTo>
                <a:lnTo>
                  <a:pt x="2" y="57"/>
                </a:lnTo>
                <a:close/>
                <a:moveTo>
                  <a:pt x="43" y="57"/>
                </a:moveTo>
                <a:lnTo>
                  <a:pt x="57" y="57"/>
                </a:lnTo>
                <a:lnTo>
                  <a:pt x="57" y="59"/>
                </a:lnTo>
                <a:lnTo>
                  <a:pt x="43" y="59"/>
                </a:lnTo>
                <a:lnTo>
                  <a:pt x="43" y="57"/>
                </a:lnTo>
                <a:close/>
                <a:moveTo>
                  <a:pt x="2" y="59"/>
                </a:moveTo>
                <a:lnTo>
                  <a:pt x="16" y="59"/>
                </a:lnTo>
                <a:lnTo>
                  <a:pt x="16" y="61"/>
                </a:lnTo>
                <a:lnTo>
                  <a:pt x="2" y="61"/>
                </a:lnTo>
                <a:lnTo>
                  <a:pt x="2" y="59"/>
                </a:lnTo>
                <a:close/>
                <a:moveTo>
                  <a:pt x="43" y="59"/>
                </a:moveTo>
                <a:lnTo>
                  <a:pt x="57" y="59"/>
                </a:lnTo>
                <a:lnTo>
                  <a:pt x="57" y="61"/>
                </a:lnTo>
                <a:lnTo>
                  <a:pt x="43" y="61"/>
                </a:lnTo>
                <a:lnTo>
                  <a:pt x="43" y="59"/>
                </a:lnTo>
                <a:close/>
                <a:moveTo>
                  <a:pt x="0" y="61"/>
                </a:moveTo>
                <a:lnTo>
                  <a:pt x="16" y="61"/>
                </a:lnTo>
                <a:lnTo>
                  <a:pt x="16" y="63"/>
                </a:lnTo>
                <a:lnTo>
                  <a:pt x="0" y="63"/>
                </a:lnTo>
                <a:lnTo>
                  <a:pt x="0" y="61"/>
                </a:lnTo>
                <a:close/>
                <a:moveTo>
                  <a:pt x="43" y="61"/>
                </a:moveTo>
                <a:lnTo>
                  <a:pt x="57" y="61"/>
                </a:lnTo>
                <a:lnTo>
                  <a:pt x="57" y="63"/>
                </a:lnTo>
                <a:lnTo>
                  <a:pt x="43" y="63"/>
                </a:lnTo>
                <a:lnTo>
                  <a:pt x="43" y="61"/>
                </a:lnTo>
                <a:close/>
                <a:moveTo>
                  <a:pt x="0" y="63"/>
                </a:moveTo>
                <a:lnTo>
                  <a:pt x="18" y="63"/>
                </a:lnTo>
                <a:lnTo>
                  <a:pt x="18" y="65"/>
                </a:lnTo>
                <a:lnTo>
                  <a:pt x="0" y="65"/>
                </a:lnTo>
                <a:lnTo>
                  <a:pt x="0" y="63"/>
                </a:lnTo>
                <a:close/>
                <a:moveTo>
                  <a:pt x="41" y="63"/>
                </a:moveTo>
                <a:lnTo>
                  <a:pt x="57" y="63"/>
                </a:lnTo>
                <a:lnTo>
                  <a:pt x="57" y="65"/>
                </a:lnTo>
                <a:lnTo>
                  <a:pt x="41" y="65"/>
                </a:lnTo>
                <a:lnTo>
                  <a:pt x="41" y="63"/>
                </a:lnTo>
                <a:close/>
                <a:moveTo>
                  <a:pt x="0" y="65"/>
                </a:moveTo>
                <a:lnTo>
                  <a:pt x="18" y="65"/>
                </a:lnTo>
                <a:lnTo>
                  <a:pt x="18" y="67"/>
                </a:lnTo>
                <a:lnTo>
                  <a:pt x="0" y="67"/>
                </a:lnTo>
                <a:lnTo>
                  <a:pt x="0" y="65"/>
                </a:lnTo>
                <a:close/>
                <a:moveTo>
                  <a:pt x="39" y="65"/>
                </a:moveTo>
                <a:lnTo>
                  <a:pt x="57" y="65"/>
                </a:lnTo>
                <a:lnTo>
                  <a:pt x="57" y="67"/>
                </a:lnTo>
                <a:lnTo>
                  <a:pt x="39" y="67"/>
                </a:lnTo>
                <a:lnTo>
                  <a:pt x="39" y="65"/>
                </a:lnTo>
                <a:close/>
                <a:moveTo>
                  <a:pt x="0" y="67"/>
                </a:moveTo>
                <a:lnTo>
                  <a:pt x="20" y="67"/>
                </a:lnTo>
                <a:lnTo>
                  <a:pt x="20" y="69"/>
                </a:lnTo>
                <a:lnTo>
                  <a:pt x="0" y="69"/>
                </a:lnTo>
                <a:lnTo>
                  <a:pt x="0" y="67"/>
                </a:lnTo>
                <a:close/>
                <a:moveTo>
                  <a:pt x="37" y="67"/>
                </a:moveTo>
                <a:lnTo>
                  <a:pt x="57" y="67"/>
                </a:lnTo>
                <a:lnTo>
                  <a:pt x="57" y="69"/>
                </a:lnTo>
                <a:lnTo>
                  <a:pt x="37" y="69"/>
                </a:lnTo>
                <a:lnTo>
                  <a:pt x="37" y="67"/>
                </a:lnTo>
                <a:close/>
                <a:moveTo>
                  <a:pt x="65" y="67"/>
                </a:moveTo>
                <a:lnTo>
                  <a:pt x="69" y="67"/>
                </a:lnTo>
                <a:lnTo>
                  <a:pt x="69" y="69"/>
                </a:lnTo>
                <a:lnTo>
                  <a:pt x="65" y="69"/>
                </a:lnTo>
                <a:lnTo>
                  <a:pt x="65" y="67"/>
                </a:lnTo>
                <a:close/>
                <a:moveTo>
                  <a:pt x="2" y="69"/>
                </a:moveTo>
                <a:lnTo>
                  <a:pt x="41" y="69"/>
                </a:lnTo>
                <a:lnTo>
                  <a:pt x="41" y="71"/>
                </a:lnTo>
                <a:lnTo>
                  <a:pt x="2" y="71"/>
                </a:lnTo>
                <a:lnTo>
                  <a:pt x="2" y="69"/>
                </a:lnTo>
                <a:close/>
                <a:moveTo>
                  <a:pt x="43" y="69"/>
                </a:moveTo>
                <a:lnTo>
                  <a:pt x="69" y="69"/>
                </a:lnTo>
                <a:lnTo>
                  <a:pt x="69" y="71"/>
                </a:lnTo>
                <a:lnTo>
                  <a:pt x="43" y="71"/>
                </a:lnTo>
                <a:lnTo>
                  <a:pt x="43" y="69"/>
                </a:lnTo>
                <a:close/>
                <a:moveTo>
                  <a:pt x="2" y="71"/>
                </a:moveTo>
                <a:lnTo>
                  <a:pt x="39" y="71"/>
                </a:lnTo>
                <a:lnTo>
                  <a:pt x="39" y="73"/>
                </a:lnTo>
                <a:lnTo>
                  <a:pt x="2" y="73"/>
                </a:lnTo>
                <a:lnTo>
                  <a:pt x="2" y="71"/>
                </a:lnTo>
                <a:close/>
                <a:moveTo>
                  <a:pt x="43" y="71"/>
                </a:moveTo>
                <a:lnTo>
                  <a:pt x="67" y="71"/>
                </a:lnTo>
                <a:lnTo>
                  <a:pt x="67" y="73"/>
                </a:lnTo>
                <a:lnTo>
                  <a:pt x="43" y="73"/>
                </a:lnTo>
                <a:lnTo>
                  <a:pt x="43" y="71"/>
                </a:lnTo>
                <a:close/>
                <a:moveTo>
                  <a:pt x="4" y="73"/>
                </a:moveTo>
                <a:lnTo>
                  <a:pt x="35" y="73"/>
                </a:lnTo>
                <a:lnTo>
                  <a:pt x="35" y="75"/>
                </a:lnTo>
                <a:lnTo>
                  <a:pt x="4" y="75"/>
                </a:lnTo>
                <a:lnTo>
                  <a:pt x="4" y="73"/>
                </a:lnTo>
                <a:close/>
                <a:moveTo>
                  <a:pt x="43" y="73"/>
                </a:moveTo>
                <a:lnTo>
                  <a:pt x="65" y="73"/>
                </a:lnTo>
                <a:lnTo>
                  <a:pt x="65" y="75"/>
                </a:lnTo>
                <a:lnTo>
                  <a:pt x="43" y="75"/>
                </a:lnTo>
                <a:lnTo>
                  <a:pt x="43" y="73"/>
                </a:lnTo>
                <a:close/>
                <a:moveTo>
                  <a:pt x="6" y="75"/>
                </a:moveTo>
                <a:lnTo>
                  <a:pt x="33" y="75"/>
                </a:lnTo>
                <a:lnTo>
                  <a:pt x="33" y="77"/>
                </a:lnTo>
                <a:lnTo>
                  <a:pt x="6" y="77"/>
                </a:lnTo>
                <a:lnTo>
                  <a:pt x="6" y="75"/>
                </a:lnTo>
                <a:close/>
                <a:moveTo>
                  <a:pt x="45" y="75"/>
                </a:moveTo>
                <a:lnTo>
                  <a:pt x="63" y="75"/>
                </a:lnTo>
                <a:lnTo>
                  <a:pt x="63" y="77"/>
                </a:lnTo>
                <a:lnTo>
                  <a:pt x="45" y="77"/>
                </a:lnTo>
                <a:lnTo>
                  <a:pt x="45" y="75"/>
                </a:lnTo>
                <a:close/>
                <a:moveTo>
                  <a:pt x="8" y="77"/>
                </a:moveTo>
                <a:lnTo>
                  <a:pt x="31" y="77"/>
                </a:lnTo>
                <a:lnTo>
                  <a:pt x="31" y="79"/>
                </a:lnTo>
                <a:lnTo>
                  <a:pt x="8" y="79"/>
                </a:lnTo>
                <a:lnTo>
                  <a:pt x="8" y="77"/>
                </a:lnTo>
                <a:close/>
                <a:moveTo>
                  <a:pt x="45" y="77"/>
                </a:moveTo>
                <a:lnTo>
                  <a:pt x="61" y="77"/>
                </a:lnTo>
                <a:lnTo>
                  <a:pt x="61" y="79"/>
                </a:lnTo>
                <a:lnTo>
                  <a:pt x="45" y="79"/>
                </a:lnTo>
                <a:lnTo>
                  <a:pt x="45" y="7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82" name="Freeform 22"/>
          <p:cNvSpPr>
            <a:spLocks/>
          </p:cNvSpPr>
          <p:nvPr/>
        </p:nvSpPr>
        <p:spPr bwMode="auto">
          <a:xfrm>
            <a:off x="6361113" y="6313488"/>
            <a:ext cx="79375" cy="163512"/>
          </a:xfrm>
          <a:custGeom>
            <a:avLst/>
            <a:gdLst>
              <a:gd name="T0" fmla="*/ 28 w 50"/>
              <a:gd name="T1" fmla="*/ 0 h 103"/>
              <a:gd name="T2" fmla="*/ 28 w 50"/>
              <a:gd name="T3" fmla="*/ 24 h 103"/>
              <a:gd name="T4" fmla="*/ 46 w 50"/>
              <a:gd name="T5" fmla="*/ 24 h 103"/>
              <a:gd name="T6" fmla="*/ 46 w 50"/>
              <a:gd name="T7" fmla="*/ 30 h 103"/>
              <a:gd name="T8" fmla="*/ 28 w 50"/>
              <a:gd name="T9" fmla="*/ 30 h 103"/>
              <a:gd name="T10" fmla="*/ 28 w 50"/>
              <a:gd name="T11" fmla="*/ 81 h 103"/>
              <a:gd name="T12" fmla="*/ 28 w 50"/>
              <a:gd name="T13" fmla="*/ 87 h 103"/>
              <a:gd name="T14" fmla="*/ 30 w 50"/>
              <a:gd name="T15" fmla="*/ 91 h 103"/>
              <a:gd name="T16" fmla="*/ 32 w 50"/>
              <a:gd name="T17" fmla="*/ 93 h 103"/>
              <a:gd name="T18" fmla="*/ 36 w 50"/>
              <a:gd name="T19" fmla="*/ 93 h 103"/>
              <a:gd name="T20" fmla="*/ 38 w 50"/>
              <a:gd name="T21" fmla="*/ 93 h 103"/>
              <a:gd name="T22" fmla="*/ 42 w 50"/>
              <a:gd name="T23" fmla="*/ 93 h 103"/>
              <a:gd name="T24" fmla="*/ 44 w 50"/>
              <a:gd name="T25" fmla="*/ 91 h 103"/>
              <a:gd name="T26" fmla="*/ 46 w 50"/>
              <a:gd name="T27" fmla="*/ 89 h 103"/>
              <a:gd name="T28" fmla="*/ 50 w 50"/>
              <a:gd name="T29" fmla="*/ 89 h 103"/>
              <a:gd name="T30" fmla="*/ 46 w 50"/>
              <a:gd name="T31" fmla="*/ 95 h 103"/>
              <a:gd name="T32" fmla="*/ 40 w 50"/>
              <a:gd name="T33" fmla="*/ 101 h 103"/>
              <a:gd name="T34" fmla="*/ 36 w 50"/>
              <a:gd name="T35" fmla="*/ 103 h 103"/>
              <a:gd name="T36" fmla="*/ 22 w 50"/>
              <a:gd name="T37" fmla="*/ 103 h 103"/>
              <a:gd name="T38" fmla="*/ 20 w 50"/>
              <a:gd name="T39" fmla="*/ 103 h 103"/>
              <a:gd name="T40" fmla="*/ 18 w 50"/>
              <a:gd name="T41" fmla="*/ 99 h 103"/>
              <a:gd name="T42" fmla="*/ 14 w 50"/>
              <a:gd name="T43" fmla="*/ 97 h 103"/>
              <a:gd name="T44" fmla="*/ 14 w 50"/>
              <a:gd name="T45" fmla="*/ 91 h 103"/>
              <a:gd name="T46" fmla="*/ 14 w 50"/>
              <a:gd name="T47" fmla="*/ 83 h 103"/>
              <a:gd name="T48" fmla="*/ 14 w 50"/>
              <a:gd name="T49" fmla="*/ 30 h 103"/>
              <a:gd name="T50" fmla="*/ 0 w 50"/>
              <a:gd name="T51" fmla="*/ 30 h 103"/>
              <a:gd name="T52" fmla="*/ 0 w 50"/>
              <a:gd name="T53" fmla="*/ 28 h 103"/>
              <a:gd name="T54" fmla="*/ 6 w 50"/>
              <a:gd name="T55" fmla="*/ 24 h 103"/>
              <a:gd name="T56" fmla="*/ 10 w 50"/>
              <a:gd name="T57" fmla="*/ 22 h 103"/>
              <a:gd name="T58" fmla="*/ 16 w 50"/>
              <a:gd name="T59" fmla="*/ 16 h 103"/>
              <a:gd name="T60" fmla="*/ 20 w 50"/>
              <a:gd name="T61" fmla="*/ 10 h 103"/>
              <a:gd name="T62" fmla="*/ 22 w 50"/>
              <a:gd name="T63" fmla="*/ 6 h 103"/>
              <a:gd name="T64" fmla="*/ 26 w 50"/>
              <a:gd name="T65" fmla="*/ 0 h 103"/>
              <a:gd name="T66" fmla="*/ 28 w 50"/>
              <a:gd name="T67" fmla="*/ 0 h 103"/>
              <a:gd name="T68" fmla="*/ 28 w 50"/>
              <a:gd name="T69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0" h="103">
                <a:moveTo>
                  <a:pt x="28" y="0"/>
                </a:moveTo>
                <a:lnTo>
                  <a:pt x="28" y="24"/>
                </a:lnTo>
                <a:lnTo>
                  <a:pt x="46" y="24"/>
                </a:lnTo>
                <a:lnTo>
                  <a:pt x="46" y="30"/>
                </a:lnTo>
                <a:lnTo>
                  <a:pt x="28" y="30"/>
                </a:lnTo>
                <a:lnTo>
                  <a:pt x="28" y="81"/>
                </a:lnTo>
                <a:lnTo>
                  <a:pt x="28" y="87"/>
                </a:lnTo>
                <a:lnTo>
                  <a:pt x="30" y="91"/>
                </a:lnTo>
                <a:lnTo>
                  <a:pt x="32" y="93"/>
                </a:lnTo>
                <a:lnTo>
                  <a:pt x="36" y="93"/>
                </a:lnTo>
                <a:lnTo>
                  <a:pt x="38" y="93"/>
                </a:lnTo>
                <a:lnTo>
                  <a:pt x="42" y="93"/>
                </a:lnTo>
                <a:lnTo>
                  <a:pt x="44" y="91"/>
                </a:lnTo>
                <a:lnTo>
                  <a:pt x="46" y="89"/>
                </a:lnTo>
                <a:lnTo>
                  <a:pt x="50" y="89"/>
                </a:lnTo>
                <a:lnTo>
                  <a:pt x="46" y="95"/>
                </a:lnTo>
                <a:lnTo>
                  <a:pt x="40" y="101"/>
                </a:lnTo>
                <a:lnTo>
                  <a:pt x="36" y="103"/>
                </a:lnTo>
                <a:lnTo>
                  <a:pt x="22" y="103"/>
                </a:lnTo>
                <a:lnTo>
                  <a:pt x="20" y="103"/>
                </a:lnTo>
                <a:lnTo>
                  <a:pt x="18" y="99"/>
                </a:lnTo>
                <a:lnTo>
                  <a:pt x="14" y="97"/>
                </a:lnTo>
                <a:lnTo>
                  <a:pt x="14" y="91"/>
                </a:lnTo>
                <a:lnTo>
                  <a:pt x="14" y="83"/>
                </a:lnTo>
                <a:lnTo>
                  <a:pt x="14" y="30"/>
                </a:lnTo>
                <a:lnTo>
                  <a:pt x="0" y="30"/>
                </a:lnTo>
                <a:lnTo>
                  <a:pt x="0" y="28"/>
                </a:lnTo>
                <a:lnTo>
                  <a:pt x="6" y="24"/>
                </a:lnTo>
                <a:lnTo>
                  <a:pt x="10" y="22"/>
                </a:lnTo>
                <a:lnTo>
                  <a:pt x="16" y="16"/>
                </a:lnTo>
                <a:lnTo>
                  <a:pt x="20" y="10"/>
                </a:lnTo>
                <a:lnTo>
                  <a:pt x="22" y="6"/>
                </a:lnTo>
                <a:lnTo>
                  <a:pt x="26" y="0"/>
                </a:lnTo>
                <a:lnTo>
                  <a:pt x="28" y="0"/>
                </a:lnTo>
                <a:lnTo>
                  <a:pt x="28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83" name="Freeform 23"/>
          <p:cNvSpPr>
            <a:spLocks noEditPoints="1"/>
          </p:cNvSpPr>
          <p:nvPr/>
        </p:nvSpPr>
        <p:spPr bwMode="auto">
          <a:xfrm>
            <a:off x="6446838" y="6351588"/>
            <a:ext cx="103187" cy="125412"/>
          </a:xfrm>
          <a:custGeom>
            <a:avLst/>
            <a:gdLst>
              <a:gd name="T0" fmla="*/ 25 w 65"/>
              <a:gd name="T1" fmla="*/ 2 h 79"/>
              <a:gd name="T2" fmla="*/ 49 w 65"/>
              <a:gd name="T3" fmla="*/ 4 h 79"/>
              <a:gd name="T4" fmla="*/ 31 w 65"/>
              <a:gd name="T5" fmla="*/ 4 h 79"/>
              <a:gd name="T6" fmla="*/ 35 w 65"/>
              <a:gd name="T7" fmla="*/ 4 h 79"/>
              <a:gd name="T8" fmla="*/ 35 w 65"/>
              <a:gd name="T9" fmla="*/ 4 h 79"/>
              <a:gd name="T10" fmla="*/ 15 w 65"/>
              <a:gd name="T11" fmla="*/ 8 h 79"/>
              <a:gd name="T12" fmla="*/ 55 w 65"/>
              <a:gd name="T13" fmla="*/ 8 h 79"/>
              <a:gd name="T14" fmla="*/ 21 w 65"/>
              <a:gd name="T15" fmla="*/ 8 h 79"/>
              <a:gd name="T16" fmla="*/ 41 w 65"/>
              <a:gd name="T17" fmla="*/ 8 h 79"/>
              <a:gd name="T18" fmla="*/ 41 w 65"/>
              <a:gd name="T19" fmla="*/ 8 h 79"/>
              <a:gd name="T20" fmla="*/ 9 w 65"/>
              <a:gd name="T21" fmla="*/ 12 h 79"/>
              <a:gd name="T22" fmla="*/ 59 w 65"/>
              <a:gd name="T23" fmla="*/ 12 h 79"/>
              <a:gd name="T24" fmla="*/ 17 w 65"/>
              <a:gd name="T25" fmla="*/ 12 h 79"/>
              <a:gd name="T26" fmla="*/ 43 w 65"/>
              <a:gd name="T27" fmla="*/ 12 h 79"/>
              <a:gd name="T28" fmla="*/ 43 w 65"/>
              <a:gd name="T29" fmla="*/ 12 h 79"/>
              <a:gd name="T30" fmla="*/ 7 w 65"/>
              <a:gd name="T31" fmla="*/ 16 h 79"/>
              <a:gd name="T32" fmla="*/ 63 w 65"/>
              <a:gd name="T33" fmla="*/ 16 h 79"/>
              <a:gd name="T34" fmla="*/ 15 w 65"/>
              <a:gd name="T35" fmla="*/ 16 h 79"/>
              <a:gd name="T36" fmla="*/ 45 w 65"/>
              <a:gd name="T37" fmla="*/ 16 h 79"/>
              <a:gd name="T38" fmla="*/ 45 w 65"/>
              <a:gd name="T39" fmla="*/ 16 h 79"/>
              <a:gd name="T40" fmla="*/ 5 w 65"/>
              <a:gd name="T41" fmla="*/ 20 h 79"/>
              <a:gd name="T42" fmla="*/ 63 w 65"/>
              <a:gd name="T43" fmla="*/ 20 h 79"/>
              <a:gd name="T44" fmla="*/ 13 w 65"/>
              <a:gd name="T45" fmla="*/ 20 h 79"/>
              <a:gd name="T46" fmla="*/ 47 w 65"/>
              <a:gd name="T47" fmla="*/ 20 h 79"/>
              <a:gd name="T48" fmla="*/ 47 w 65"/>
              <a:gd name="T49" fmla="*/ 20 h 79"/>
              <a:gd name="T50" fmla="*/ 1 w 65"/>
              <a:gd name="T51" fmla="*/ 24 h 79"/>
              <a:gd name="T52" fmla="*/ 65 w 65"/>
              <a:gd name="T53" fmla="*/ 24 h 79"/>
              <a:gd name="T54" fmla="*/ 65 w 65"/>
              <a:gd name="T55" fmla="*/ 24 h 79"/>
              <a:gd name="T56" fmla="*/ 1 w 65"/>
              <a:gd name="T57" fmla="*/ 30 h 79"/>
              <a:gd name="T58" fmla="*/ 1 w 65"/>
              <a:gd name="T59" fmla="*/ 30 h 79"/>
              <a:gd name="T60" fmla="*/ 0 w 65"/>
              <a:gd name="T61" fmla="*/ 42 h 79"/>
              <a:gd name="T62" fmla="*/ 15 w 65"/>
              <a:gd name="T63" fmla="*/ 49 h 79"/>
              <a:gd name="T64" fmla="*/ 15 w 65"/>
              <a:gd name="T65" fmla="*/ 49 h 79"/>
              <a:gd name="T66" fmla="*/ 63 w 65"/>
              <a:gd name="T67" fmla="*/ 49 h 79"/>
              <a:gd name="T68" fmla="*/ 63 w 65"/>
              <a:gd name="T69" fmla="*/ 49 h 79"/>
              <a:gd name="T70" fmla="*/ 1 w 65"/>
              <a:gd name="T71" fmla="*/ 53 h 79"/>
              <a:gd name="T72" fmla="*/ 65 w 65"/>
              <a:gd name="T73" fmla="*/ 53 h 79"/>
              <a:gd name="T74" fmla="*/ 19 w 65"/>
              <a:gd name="T75" fmla="*/ 53 h 79"/>
              <a:gd name="T76" fmla="*/ 61 w 65"/>
              <a:gd name="T77" fmla="*/ 53 h 79"/>
              <a:gd name="T78" fmla="*/ 61 w 65"/>
              <a:gd name="T79" fmla="*/ 53 h 79"/>
              <a:gd name="T80" fmla="*/ 3 w 65"/>
              <a:gd name="T81" fmla="*/ 57 h 79"/>
              <a:gd name="T82" fmla="*/ 65 w 65"/>
              <a:gd name="T83" fmla="*/ 57 h 79"/>
              <a:gd name="T84" fmla="*/ 21 w 65"/>
              <a:gd name="T85" fmla="*/ 57 h 79"/>
              <a:gd name="T86" fmla="*/ 59 w 65"/>
              <a:gd name="T87" fmla="*/ 57 h 79"/>
              <a:gd name="T88" fmla="*/ 59 w 65"/>
              <a:gd name="T89" fmla="*/ 57 h 79"/>
              <a:gd name="T90" fmla="*/ 3 w 65"/>
              <a:gd name="T91" fmla="*/ 61 h 79"/>
              <a:gd name="T92" fmla="*/ 63 w 65"/>
              <a:gd name="T93" fmla="*/ 61 h 79"/>
              <a:gd name="T94" fmla="*/ 27 w 65"/>
              <a:gd name="T95" fmla="*/ 61 h 79"/>
              <a:gd name="T96" fmla="*/ 55 w 65"/>
              <a:gd name="T97" fmla="*/ 61 h 79"/>
              <a:gd name="T98" fmla="*/ 55 w 65"/>
              <a:gd name="T99" fmla="*/ 61 h 79"/>
              <a:gd name="T100" fmla="*/ 5 w 65"/>
              <a:gd name="T101" fmla="*/ 65 h 79"/>
              <a:gd name="T102" fmla="*/ 61 w 65"/>
              <a:gd name="T103" fmla="*/ 65 h 79"/>
              <a:gd name="T104" fmla="*/ 33 w 65"/>
              <a:gd name="T105" fmla="*/ 65 h 79"/>
              <a:gd name="T106" fmla="*/ 47 w 65"/>
              <a:gd name="T107" fmla="*/ 65 h 79"/>
              <a:gd name="T108" fmla="*/ 47 w 65"/>
              <a:gd name="T109" fmla="*/ 65 h 79"/>
              <a:gd name="T110" fmla="*/ 9 w 65"/>
              <a:gd name="T111" fmla="*/ 69 h 79"/>
              <a:gd name="T112" fmla="*/ 57 w 65"/>
              <a:gd name="T113" fmla="*/ 71 h 79"/>
              <a:gd name="T114" fmla="*/ 55 w 65"/>
              <a:gd name="T115" fmla="*/ 71 h 79"/>
              <a:gd name="T116" fmla="*/ 15 w 65"/>
              <a:gd name="T117" fmla="*/ 73 h 79"/>
              <a:gd name="T118" fmla="*/ 15 w 65"/>
              <a:gd name="T119" fmla="*/ 73 h 79"/>
              <a:gd name="T120" fmla="*/ 17 w 65"/>
              <a:gd name="T121" fmla="*/ 77 h 79"/>
              <a:gd name="T122" fmla="*/ 47 w 65"/>
              <a:gd name="T123" fmla="*/ 7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" h="79">
                <a:moveTo>
                  <a:pt x="25" y="0"/>
                </a:moveTo>
                <a:lnTo>
                  <a:pt x="43" y="0"/>
                </a:lnTo>
                <a:lnTo>
                  <a:pt x="43" y="2"/>
                </a:lnTo>
                <a:lnTo>
                  <a:pt x="25" y="2"/>
                </a:lnTo>
                <a:lnTo>
                  <a:pt x="25" y="0"/>
                </a:lnTo>
                <a:close/>
                <a:moveTo>
                  <a:pt x="21" y="2"/>
                </a:moveTo>
                <a:lnTo>
                  <a:pt x="49" y="2"/>
                </a:lnTo>
                <a:lnTo>
                  <a:pt x="49" y="4"/>
                </a:lnTo>
                <a:lnTo>
                  <a:pt x="21" y="4"/>
                </a:lnTo>
                <a:lnTo>
                  <a:pt x="21" y="2"/>
                </a:lnTo>
                <a:close/>
                <a:moveTo>
                  <a:pt x="17" y="4"/>
                </a:moveTo>
                <a:lnTo>
                  <a:pt x="31" y="4"/>
                </a:lnTo>
                <a:lnTo>
                  <a:pt x="31" y="6"/>
                </a:lnTo>
                <a:lnTo>
                  <a:pt x="17" y="6"/>
                </a:lnTo>
                <a:lnTo>
                  <a:pt x="17" y="4"/>
                </a:lnTo>
                <a:close/>
                <a:moveTo>
                  <a:pt x="35" y="4"/>
                </a:moveTo>
                <a:lnTo>
                  <a:pt x="53" y="4"/>
                </a:lnTo>
                <a:lnTo>
                  <a:pt x="53" y="6"/>
                </a:lnTo>
                <a:lnTo>
                  <a:pt x="35" y="6"/>
                </a:lnTo>
                <a:lnTo>
                  <a:pt x="35" y="4"/>
                </a:lnTo>
                <a:close/>
                <a:moveTo>
                  <a:pt x="15" y="6"/>
                </a:moveTo>
                <a:lnTo>
                  <a:pt x="23" y="6"/>
                </a:lnTo>
                <a:lnTo>
                  <a:pt x="23" y="8"/>
                </a:lnTo>
                <a:lnTo>
                  <a:pt x="15" y="8"/>
                </a:lnTo>
                <a:lnTo>
                  <a:pt x="15" y="6"/>
                </a:lnTo>
                <a:close/>
                <a:moveTo>
                  <a:pt x="39" y="6"/>
                </a:moveTo>
                <a:lnTo>
                  <a:pt x="55" y="6"/>
                </a:lnTo>
                <a:lnTo>
                  <a:pt x="55" y="8"/>
                </a:lnTo>
                <a:lnTo>
                  <a:pt x="39" y="8"/>
                </a:lnTo>
                <a:lnTo>
                  <a:pt x="39" y="6"/>
                </a:lnTo>
                <a:close/>
                <a:moveTo>
                  <a:pt x="13" y="8"/>
                </a:moveTo>
                <a:lnTo>
                  <a:pt x="21" y="8"/>
                </a:lnTo>
                <a:lnTo>
                  <a:pt x="21" y="10"/>
                </a:lnTo>
                <a:lnTo>
                  <a:pt x="13" y="10"/>
                </a:lnTo>
                <a:lnTo>
                  <a:pt x="13" y="8"/>
                </a:lnTo>
                <a:close/>
                <a:moveTo>
                  <a:pt x="41" y="8"/>
                </a:moveTo>
                <a:lnTo>
                  <a:pt x="57" y="8"/>
                </a:lnTo>
                <a:lnTo>
                  <a:pt x="57" y="10"/>
                </a:lnTo>
                <a:lnTo>
                  <a:pt x="41" y="10"/>
                </a:lnTo>
                <a:lnTo>
                  <a:pt x="41" y="8"/>
                </a:lnTo>
                <a:close/>
                <a:moveTo>
                  <a:pt x="9" y="10"/>
                </a:moveTo>
                <a:lnTo>
                  <a:pt x="19" y="10"/>
                </a:lnTo>
                <a:lnTo>
                  <a:pt x="19" y="12"/>
                </a:lnTo>
                <a:lnTo>
                  <a:pt x="9" y="12"/>
                </a:lnTo>
                <a:lnTo>
                  <a:pt x="9" y="10"/>
                </a:lnTo>
                <a:close/>
                <a:moveTo>
                  <a:pt x="41" y="10"/>
                </a:moveTo>
                <a:lnTo>
                  <a:pt x="59" y="10"/>
                </a:lnTo>
                <a:lnTo>
                  <a:pt x="59" y="12"/>
                </a:lnTo>
                <a:lnTo>
                  <a:pt x="41" y="12"/>
                </a:lnTo>
                <a:lnTo>
                  <a:pt x="41" y="10"/>
                </a:lnTo>
                <a:close/>
                <a:moveTo>
                  <a:pt x="9" y="12"/>
                </a:moveTo>
                <a:lnTo>
                  <a:pt x="17" y="12"/>
                </a:lnTo>
                <a:lnTo>
                  <a:pt x="17" y="14"/>
                </a:lnTo>
                <a:lnTo>
                  <a:pt x="9" y="14"/>
                </a:lnTo>
                <a:lnTo>
                  <a:pt x="9" y="12"/>
                </a:lnTo>
                <a:close/>
                <a:moveTo>
                  <a:pt x="43" y="12"/>
                </a:moveTo>
                <a:lnTo>
                  <a:pt x="61" y="12"/>
                </a:lnTo>
                <a:lnTo>
                  <a:pt x="61" y="14"/>
                </a:lnTo>
                <a:lnTo>
                  <a:pt x="43" y="14"/>
                </a:lnTo>
                <a:lnTo>
                  <a:pt x="43" y="12"/>
                </a:lnTo>
                <a:close/>
                <a:moveTo>
                  <a:pt x="7" y="14"/>
                </a:moveTo>
                <a:lnTo>
                  <a:pt x="15" y="14"/>
                </a:lnTo>
                <a:lnTo>
                  <a:pt x="15" y="16"/>
                </a:lnTo>
                <a:lnTo>
                  <a:pt x="7" y="16"/>
                </a:lnTo>
                <a:lnTo>
                  <a:pt x="7" y="14"/>
                </a:lnTo>
                <a:close/>
                <a:moveTo>
                  <a:pt x="45" y="14"/>
                </a:moveTo>
                <a:lnTo>
                  <a:pt x="63" y="14"/>
                </a:lnTo>
                <a:lnTo>
                  <a:pt x="63" y="16"/>
                </a:lnTo>
                <a:lnTo>
                  <a:pt x="45" y="16"/>
                </a:lnTo>
                <a:lnTo>
                  <a:pt x="45" y="14"/>
                </a:lnTo>
                <a:close/>
                <a:moveTo>
                  <a:pt x="5" y="16"/>
                </a:moveTo>
                <a:lnTo>
                  <a:pt x="15" y="16"/>
                </a:lnTo>
                <a:lnTo>
                  <a:pt x="15" y="18"/>
                </a:lnTo>
                <a:lnTo>
                  <a:pt x="5" y="18"/>
                </a:lnTo>
                <a:lnTo>
                  <a:pt x="5" y="16"/>
                </a:lnTo>
                <a:close/>
                <a:moveTo>
                  <a:pt x="45" y="16"/>
                </a:moveTo>
                <a:lnTo>
                  <a:pt x="63" y="16"/>
                </a:lnTo>
                <a:lnTo>
                  <a:pt x="63" y="18"/>
                </a:lnTo>
                <a:lnTo>
                  <a:pt x="45" y="18"/>
                </a:lnTo>
                <a:lnTo>
                  <a:pt x="45" y="16"/>
                </a:lnTo>
                <a:close/>
                <a:moveTo>
                  <a:pt x="5" y="18"/>
                </a:moveTo>
                <a:lnTo>
                  <a:pt x="13" y="18"/>
                </a:lnTo>
                <a:lnTo>
                  <a:pt x="13" y="20"/>
                </a:lnTo>
                <a:lnTo>
                  <a:pt x="5" y="20"/>
                </a:lnTo>
                <a:lnTo>
                  <a:pt x="5" y="18"/>
                </a:lnTo>
                <a:close/>
                <a:moveTo>
                  <a:pt x="45" y="18"/>
                </a:moveTo>
                <a:lnTo>
                  <a:pt x="63" y="18"/>
                </a:lnTo>
                <a:lnTo>
                  <a:pt x="63" y="20"/>
                </a:lnTo>
                <a:lnTo>
                  <a:pt x="45" y="20"/>
                </a:lnTo>
                <a:lnTo>
                  <a:pt x="45" y="18"/>
                </a:lnTo>
                <a:close/>
                <a:moveTo>
                  <a:pt x="3" y="20"/>
                </a:moveTo>
                <a:lnTo>
                  <a:pt x="13" y="20"/>
                </a:lnTo>
                <a:lnTo>
                  <a:pt x="13" y="22"/>
                </a:lnTo>
                <a:lnTo>
                  <a:pt x="3" y="22"/>
                </a:lnTo>
                <a:lnTo>
                  <a:pt x="3" y="20"/>
                </a:lnTo>
                <a:close/>
                <a:moveTo>
                  <a:pt x="47" y="20"/>
                </a:moveTo>
                <a:lnTo>
                  <a:pt x="63" y="20"/>
                </a:lnTo>
                <a:lnTo>
                  <a:pt x="63" y="22"/>
                </a:lnTo>
                <a:lnTo>
                  <a:pt x="47" y="22"/>
                </a:lnTo>
                <a:lnTo>
                  <a:pt x="47" y="20"/>
                </a:lnTo>
                <a:close/>
                <a:moveTo>
                  <a:pt x="1" y="22"/>
                </a:moveTo>
                <a:lnTo>
                  <a:pt x="13" y="22"/>
                </a:lnTo>
                <a:lnTo>
                  <a:pt x="13" y="24"/>
                </a:lnTo>
                <a:lnTo>
                  <a:pt x="1" y="24"/>
                </a:lnTo>
                <a:lnTo>
                  <a:pt x="1" y="22"/>
                </a:lnTo>
                <a:close/>
                <a:moveTo>
                  <a:pt x="47" y="22"/>
                </a:moveTo>
                <a:lnTo>
                  <a:pt x="65" y="22"/>
                </a:lnTo>
                <a:lnTo>
                  <a:pt x="65" y="24"/>
                </a:lnTo>
                <a:lnTo>
                  <a:pt x="47" y="24"/>
                </a:lnTo>
                <a:lnTo>
                  <a:pt x="47" y="22"/>
                </a:lnTo>
                <a:close/>
                <a:moveTo>
                  <a:pt x="1" y="24"/>
                </a:moveTo>
                <a:lnTo>
                  <a:pt x="65" y="24"/>
                </a:lnTo>
                <a:lnTo>
                  <a:pt x="65" y="30"/>
                </a:lnTo>
                <a:lnTo>
                  <a:pt x="1" y="30"/>
                </a:lnTo>
                <a:lnTo>
                  <a:pt x="1" y="24"/>
                </a:lnTo>
                <a:close/>
                <a:moveTo>
                  <a:pt x="1" y="30"/>
                </a:moveTo>
                <a:lnTo>
                  <a:pt x="13" y="30"/>
                </a:lnTo>
                <a:lnTo>
                  <a:pt x="13" y="40"/>
                </a:lnTo>
                <a:lnTo>
                  <a:pt x="1" y="40"/>
                </a:lnTo>
                <a:lnTo>
                  <a:pt x="1" y="30"/>
                </a:lnTo>
                <a:close/>
                <a:moveTo>
                  <a:pt x="0" y="40"/>
                </a:moveTo>
                <a:lnTo>
                  <a:pt x="13" y="40"/>
                </a:lnTo>
                <a:lnTo>
                  <a:pt x="13" y="42"/>
                </a:lnTo>
                <a:lnTo>
                  <a:pt x="0" y="42"/>
                </a:lnTo>
                <a:lnTo>
                  <a:pt x="0" y="40"/>
                </a:lnTo>
                <a:close/>
                <a:moveTo>
                  <a:pt x="1" y="42"/>
                </a:moveTo>
                <a:lnTo>
                  <a:pt x="15" y="42"/>
                </a:lnTo>
                <a:lnTo>
                  <a:pt x="15" y="49"/>
                </a:lnTo>
                <a:lnTo>
                  <a:pt x="1" y="49"/>
                </a:lnTo>
                <a:lnTo>
                  <a:pt x="1" y="42"/>
                </a:lnTo>
                <a:close/>
                <a:moveTo>
                  <a:pt x="1" y="49"/>
                </a:moveTo>
                <a:lnTo>
                  <a:pt x="15" y="49"/>
                </a:lnTo>
                <a:lnTo>
                  <a:pt x="15" y="51"/>
                </a:lnTo>
                <a:lnTo>
                  <a:pt x="1" y="51"/>
                </a:lnTo>
                <a:lnTo>
                  <a:pt x="1" y="49"/>
                </a:lnTo>
                <a:close/>
                <a:moveTo>
                  <a:pt x="63" y="49"/>
                </a:moveTo>
                <a:lnTo>
                  <a:pt x="65" y="49"/>
                </a:lnTo>
                <a:lnTo>
                  <a:pt x="65" y="51"/>
                </a:lnTo>
                <a:lnTo>
                  <a:pt x="63" y="51"/>
                </a:lnTo>
                <a:lnTo>
                  <a:pt x="63" y="49"/>
                </a:lnTo>
                <a:close/>
                <a:moveTo>
                  <a:pt x="1" y="51"/>
                </a:moveTo>
                <a:lnTo>
                  <a:pt x="17" y="51"/>
                </a:lnTo>
                <a:lnTo>
                  <a:pt x="17" y="53"/>
                </a:lnTo>
                <a:lnTo>
                  <a:pt x="1" y="53"/>
                </a:lnTo>
                <a:lnTo>
                  <a:pt x="1" y="51"/>
                </a:lnTo>
                <a:close/>
                <a:moveTo>
                  <a:pt x="63" y="51"/>
                </a:moveTo>
                <a:lnTo>
                  <a:pt x="65" y="51"/>
                </a:lnTo>
                <a:lnTo>
                  <a:pt x="65" y="53"/>
                </a:lnTo>
                <a:lnTo>
                  <a:pt x="63" y="53"/>
                </a:lnTo>
                <a:lnTo>
                  <a:pt x="63" y="51"/>
                </a:lnTo>
                <a:close/>
                <a:moveTo>
                  <a:pt x="1" y="53"/>
                </a:moveTo>
                <a:lnTo>
                  <a:pt x="19" y="53"/>
                </a:lnTo>
                <a:lnTo>
                  <a:pt x="19" y="55"/>
                </a:lnTo>
                <a:lnTo>
                  <a:pt x="1" y="55"/>
                </a:lnTo>
                <a:lnTo>
                  <a:pt x="1" y="53"/>
                </a:lnTo>
                <a:close/>
                <a:moveTo>
                  <a:pt x="61" y="53"/>
                </a:moveTo>
                <a:lnTo>
                  <a:pt x="65" y="53"/>
                </a:lnTo>
                <a:lnTo>
                  <a:pt x="65" y="55"/>
                </a:lnTo>
                <a:lnTo>
                  <a:pt x="61" y="55"/>
                </a:lnTo>
                <a:lnTo>
                  <a:pt x="61" y="53"/>
                </a:lnTo>
                <a:close/>
                <a:moveTo>
                  <a:pt x="3" y="55"/>
                </a:moveTo>
                <a:lnTo>
                  <a:pt x="21" y="55"/>
                </a:lnTo>
                <a:lnTo>
                  <a:pt x="21" y="57"/>
                </a:lnTo>
                <a:lnTo>
                  <a:pt x="3" y="57"/>
                </a:lnTo>
                <a:lnTo>
                  <a:pt x="3" y="55"/>
                </a:lnTo>
                <a:close/>
                <a:moveTo>
                  <a:pt x="59" y="55"/>
                </a:moveTo>
                <a:lnTo>
                  <a:pt x="65" y="55"/>
                </a:lnTo>
                <a:lnTo>
                  <a:pt x="65" y="57"/>
                </a:lnTo>
                <a:lnTo>
                  <a:pt x="59" y="57"/>
                </a:lnTo>
                <a:lnTo>
                  <a:pt x="59" y="55"/>
                </a:lnTo>
                <a:close/>
                <a:moveTo>
                  <a:pt x="3" y="57"/>
                </a:moveTo>
                <a:lnTo>
                  <a:pt x="21" y="57"/>
                </a:lnTo>
                <a:lnTo>
                  <a:pt x="21" y="59"/>
                </a:lnTo>
                <a:lnTo>
                  <a:pt x="3" y="59"/>
                </a:lnTo>
                <a:lnTo>
                  <a:pt x="3" y="57"/>
                </a:lnTo>
                <a:close/>
                <a:moveTo>
                  <a:pt x="59" y="57"/>
                </a:moveTo>
                <a:lnTo>
                  <a:pt x="63" y="57"/>
                </a:lnTo>
                <a:lnTo>
                  <a:pt x="63" y="59"/>
                </a:lnTo>
                <a:lnTo>
                  <a:pt x="59" y="59"/>
                </a:lnTo>
                <a:lnTo>
                  <a:pt x="59" y="57"/>
                </a:lnTo>
                <a:close/>
                <a:moveTo>
                  <a:pt x="3" y="59"/>
                </a:moveTo>
                <a:lnTo>
                  <a:pt x="25" y="59"/>
                </a:lnTo>
                <a:lnTo>
                  <a:pt x="25" y="61"/>
                </a:lnTo>
                <a:lnTo>
                  <a:pt x="3" y="61"/>
                </a:lnTo>
                <a:lnTo>
                  <a:pt x="3" y="59"/>
                </a:lnTo>
                <a:close/>
                <a:moveTo>
                  <a:pt x="57" y="59"/>
                </a:moveTo>
                <a:lnTo>
                  <a:pt x="63" y="59"/>
                </a:lnTo>
                <a:lnTo>
                  <a:pt x="63" y="61"/>
                </a:lnTo>
                <a:lnTo>
                  <a:pt x="57" y="61"/>
                </a:lnTo>
                <a:lnTo>
                  <a:pt x="57" y="59"/>
                </a:lnTo>
                <a:close/>
                <a:moveTo>
                  <a:pt x="3" y="61"/>
                </a:moveTo>
                <a:lnTo>
                  <a:pt x="27" y="61"/>
                </a:lnTo>
                <a:lnTo>
                  <a:pt x="27" y="63"/>
                </a:lnTo>
                <a:lnTo>
                  <a:pt x="3" y="63"/>
                </a:lnTo>
                <a:lnTo>
                  <a:pt x="3" y="61"/>
                </a:lnTo>
                <a:close/>
                <a:moveTo>
                  <a:pt x="55" y="61"/>
                </a:moveTo>
                <a:lnTo>
                  <a:pt x="61" y="61"/>
                </a:lnTo>
                <a:lnTo>
                  <a:pt x="61" y="63"/>
                </a:lnTo>
                <a:lnTo>
                  <a:pt x="55" y="63"/>
                </a:lnTo>
                <a:lnTo>
                  <a:pt x="55" y="61"/>
                </a:lnTo>
                <a:close/>
                <a:moveTo>
                  <a:pt x="5" y="63"/>
                </a:moveTo>
                <a:lnTo>
                  <a:pt x="31" y="63"/>
                </a:lnTo>
                <a:lnTo>
                  <a:pt x="31" y="65"/>
                </a:lnTo>
                <a:lnTo>
                  <a:pt x="5" y="65"/>
                </a:lnTo>
                <a:lnTo>
                  <a:pt x="5" y="63"/>
                </a:lnTo>
                <a:close/>
                <a:moveTo>
                  <a:pt x="53" y="63"/>
                </a:moveTo>
                <a:lnTo>
                  <a:pt x="61" y="63"/>
                </a:lnTo>
                <a:lnTo>
                  <a:pt x="61" y="65"/>
                </a:lnTo>
                <a:lnTo>
                  <a:pt x="53" y="65"/>
                </a:lnTo>
                <a:lnTo>
                  <a:pt x="53" y="63"/>
                </a:lnTo>
                <a:close/>
                <a:moveTo>
                  <a:pt x="7" y="65"/>
                </a:moveTo>
                <a:lnTo>
                  <a:pt x="33" y="65"/>
                </a:lnTo>
                <a:lnTo>
                  <a:pt x="33" y="67"/>
                </a:lnTo>
                <a:lnTo>
                  <a:pt x="7" y="67"/>
                </a:lnTo>
                <a:lnTo>
                  <a:pt x="7" y="65"/>
                </a:lnTo>
                <a:close/>
                <a:moveTo>
                  <a:pt x="47" y="65"/>
                </a:moveTo>
                <a:lnTo>
                  <a:pt x="59" y="65"/>
                </a:lnTo>
                <a:lnTo>
                  <a:pt x="59" y="67"/>
                </a:lnTo>
                <a:lnTo>
                  <a:pt x="47" y="67"/>
                </a:lnTo>
                <a:lnTo>
                  <a:pt x="47" y="65"/>
                </a:lnTo>
                <a:close/>
                <a:moveTo>
                  <a:pt x="9" y="67"/>
                </a:moveTo>
                <a:lnTo>
                  <a:pt x="59" y="67"/>
                </a:lnTo>
                <a:lnTo>
                  <a:pt x="59" y="69"/>
                </a:lnTo>
                <a:lnTo>
                  <a:pt x="9" y="69"/>
                </a:lnTo>
                <a:lnTo>
                  <a:pt x="9" y="67"/>
                </a:lnTo>
                <a:close/>
                <a:moveTo>
                  <a:pt x="9" y="69"/>
                </a:moveTo>
                <a:lnTo>
                  <a:pt x="57" y="69"/>
                </a:lnTo>
                <a:lnTo>
                  <a:pt x="57" y="71"/>
                </a:lnTo>
                <a:lnTo>
                  <a:pt x="9" y="71"/>
                </a:lnTo>
                <a:lnTo>
                  <a:pt x="9" y="69"/>
                </a:lnTo>
                <a:close/>
                <a:moveTo>
                  <a:pt x="13" y="71"/>
                </a:moveTo>
                <a:lnTo>
                  <a:pt x="55" y="71"/>
                </a:lnTo>
                <a:lnTo>
                  <a:pt x="55" y="73"/>
                </a:lnTo>
                <a:lnTo>
                  <a:pt x="13" y="73"/>
                </a:lnTo>
                <a:lnTo>
                  <a:pt x="13" y="71"/>
                </a:lnTo>
                <a:close/>
                <a:moveTo>
                  <a:pt x="15" y="73"/>
                </a:moveTo>
                <a:lnTo>
                  <a:pt x="53" y="73"/>
                </a:lnTo>
                <a:lnTo>
                  <a:pt x="53" y="75"/>
                </a:lnTo>
                <a:lnTo>
                  <a:pt x="15" y="75"/>
                </a:lnTo>
                <a:lnTo>
                  <a:pt x="15" y="73"/>
                </a:lnTo>
                <a:close/>
                <a:moveTo>
                  <a:pt x="17" y="75"/>
                </a:moveTo>
                <a:lnTo>
                  <a:pt x="51" y="75"/>
                </a:lnTo>
                <a:lnTo>
                  <a:pt x="51" y="77"/>
                </a:lnTo>
                <a:lnTo>
                  <a:pt x="17" y="77"/>
                </a:lnTo>
                <a:lnTo>
                  <a:pt x="17" y="75"/>
                </a:lnTo>
                <a:close/>
                <a:moveTo>
                  <a:pt x="21" y="77"/>
                </a:moveTo>
                <a:lnTo>
                  <a:pt x="47" y="77"/>
                </a:lnTo>
                <a:lnTo>
                  <a:pt x="47" y="79"/>
                </a:lnTo>
                <a:lnTo>
                  <a:pt x="21" y="79"/>
                </a:lnTo>
                <a:lnTo>
                  <a:pt x="21" y="7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84" name="Rectangle 24"/>
          <p:cNvSpPr>
            <a:spLocks noChangeArrowheads="1"/>
          </p:cNvSpPr>
          <p:nvPr/>
        </p:nvSpPr>
        <p:spPr bwMode="auto">
          <a:xfrm>
            <a:off x="3122023" y="2050869"/>
            <a:ext cx="4245565" cy="3749856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85" name="Freeform 25"/>
          <p:cNvSpPr>
            <a:spLocks noEditPoints="1"/>
          </p:cNvSpPr>
          <p:nvPr/>
        </p:nvSpPr>
        <p:spPr bwMode="auto">
          <a:xfrm>
            <a:off x="2740025" y="5762625"/>
            <a:ext cx="63500" cy="100013"/>
          </a:xfrm>
          <a:custGeom>
            <a:avLst/>
            <a:gdLst>
              <a:gd name="T0" fmla="*/ 0 w 40"/>
              <a:gd name="T1" fmla="*/ 30 h 63"/>
              <a:gd name="T2" fmla="*/ 0 w 40"/>
              <a:gd name="T3" fmla="*/ 20 h 63"/>
              <a:gd name="T4" fmla="*/ 2 w 40"/>
              <a:gd name="T5" fmla="*/ 12 h 63"/>
              <a:gd name="T6" fmla="*/ 4 w 40"/>
              <a:gd name="T7" fmla="*/ 6 h 63"/>
              <a:gd name="T8" fmla="*/ 8 w 40"/>
              <a:gd name="T9" fmla="*/ 2 h 63"/>
              <a:gd name="T10" fmla="*/ 14 w 40"/>
              <a:gd name="T11" fmla="*/ 0 h 63"/>
              <a:gd name="T12" fmla="*/ 20 w 40"/>
              <a:gd name="T13" fmla="*/ 0 h 63"/>
              <a:gd name="T14" fmla="*/ 24 w 40"/>
              <a:gd name="T15" fmla="*/ 0 h 63"/>
              <a:gd name="T16" fmla="*/ 28 w 40"/>
              <a:gd name="T17" fmla="*/ 2 h 63"/>
              <a:gd name="T18" fmla="*/ 32 w 40"/>
              <a:gd name="T19" fmla="*/ 4 h 63"/>
              <a:gd name="T20" fmla="*/ 34 w 40"/>
              <a:gd name="T21" fmla="*/ 6 h 63"/>
              <a:gd name="T22" fmla="*/ 36 w 40"/>
              <a:gd name="T23" fmla="*/ 10 h 63"/>
              <a:gd name="T24" fmla="*/ 38 w 40"/>
              <a:gd name="T25" fmla="*/ 16 h 63"/>
              <a:gd name="T26" fmla="*/ 40 w 40"/>
              <a:gd name="T27" fmla="*/ 22 h 63"/>
              <a:gd name="T28" fmla="*/ 40 w 40"/>
              <a:gd name="T29" fmla="*/ 30 h 63"/>
              <a:gd name="T30" fmla="*/ 40 w 40"/>
              <a:gd name="T31" fmla="*/ 40 h 63"/>
              <a:gd name="T32" fmla="*/ 38 w 40"/>
              <a:gd name="T33" fmla="*/ 48 h 63"/>
              <a:gd name="T34" fmla="*/ 34 w 40"/>
              <a:gd name="T35" fmla="*/ 54 h 63"/>
              <a:gd name="T36" fmla="*/ 30 w 40"/>
              <a:gd name="T37" fmla="*/ 58 h 63"/>
              <a:gd name="T38" fmla="*/ 26 w 40"/>
              <a:gd name="T39" fmla="*/ 63 h 63"/>
              <a:gd name="T40" fmla="*/ 20 w 40"/>
              <a:gd name="T41" fmla="*/ 63 h 63"/>
              <a:gd name="T42" fmla="*/ 14 w 40"/>
              <a:gd name="T43" fmla="*/ 63 h 63"/>
              <a:gd name="T44" fmla="*/ 10 w 40"/>
              <a:gd name="T45" fmla="*/ 60 h 63"/>
              <a:gd name="T46" fmla="*/ 6 w 40"/>
              <a:gd name="T47" fmla="*/ 56 h 63"/>
              <a:gd name="T48" fmla="*/ 2 w 40"/>
              <a:gd name="T49" fmla="*/ 50 h 63"/>
              <a:gd name="T50" fmla="*/ 0 w 40"/>
              <a:gd name="T51" fmla="*/ 42 h 63"/>
              <a:gd name="T52" fmla="*/ 0 w 40"/>
              <a:gd name="T53" fmla="*/ 30 h 63"/>
              <a:gd name="T54" fmla="*/ 8 w 40"/>
              <a:gd name="T55" fmla="*/ 30 h 63"/>
              <a:gd name="T56" fmla="*/ 8 w 40"/>
              <a:gd name="T57" fmla="*/ 40 h 63"/>
              <a:gd name="T58" fmla="*/ 8 w 40"/>
              <a:gd name="T59" fmla="*/ 46 h 63"/>
              <a:gd name="T60" fmla="*/ 10 w 40"/>
              <a:gd name="T61" fmla="*/ 50 h 63"/>
              <a:gd name="T62" fmla="*/ 14 w 40"/>
              <a:gd name="T63" fmla="*/ 54 h 63"/>
              <a:gd name="T64" fmla="*/ 20 w 40"/>
              <a:gd name="T65" fmla="*/ 54 h 63"/>
              <a:gd name="T66" fmla="*/ 24 w 40"/>
              <a:gd name="T67" fmla="*/ 54 h 63"/>
              <a:gd name="T68" fmla="*/ 28 w 40"/>
              <a:gd name="T69" fmla="*/ 50 h 63"/>
              <a:gd name="T70" fmla="*/ 30 w 40"/>
              <a:gd name="T71" fmla="*/ 46 h 63"/>
              <a:gd name="T72" fmla="*/ 32 w 40"/>
              <a:gd name="T73" fmla="*/ 40 h 63"/>
              <a:gd name="T74" fmla="*/ 32 w 40"/>
              <a:gd name="T75" fmla="*/ 30 h 63"/>
              <a:gd name="T76" fmla="*/ 32 w 40"/>
              <a:gd name="T77" fmla="*/ 22 h 63"/>
              <a:gd name="T78" fmla="*/ 30 w 40"/>
              <a:gd name="T79" fmla="*/ 16 h 63"/>
              <a:gd name="T80" fmla="*/ 28 w 40"/>
              <a:gd name="T81" fmla="*/ 12 h 63"/>
              <a:gd name="T82" fmla="*/ 24 w 40"/>
              <a:gd name="T83" fmla="*/ 8 h 63"/>
              <a:gd name="T84" fmla="*/ 20 w 40"/>
              <a:gd name="T85" fmla="*/ 6 h 63"/>
              <a:gd name="T86" fmla="*/ 14 w 40"/>
              <a:gd name="T87" fmla="*/ 8 h 63"/>
              <a:gd name="T88" fmla="*/ 10 w 40"/>
              <a:gd name="T89" fmla="*/ 10 h 63"/>
              <a:gd name="T90" fmla="*/ 8 w 40"/>
              <a:gd name="T91" fmla="*/ 16 h 63"/>
              <a:gd name="T92" fmla="*/ 8 w 40"/>
              <a:gd name="T93" fmla="*/ 22 h 63"/>
              <a:gd name="T94" fmla="*/ 8 w 40"/>
              <a:gd name="T95" fmla="*/ 3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3">
                <a:moveTo>
                  <a:pt x="0" y="30"/>
                </a:moveTo>
                <a:lnTo>
                  <a:pt x="0" y="20"/>
                </a:lnTo>
                <a:lnTo>
                  <a:pt x="2" y="12"/>
                </a:lnTo>
                <a:lnTo>
                  <a:pt x="4" y="6"/>
                </a:lnTo>
                <a:lnTo>
                  <a:pt x="8" y="2"/>
                </a:lnTo>
                <a:lnTo>
                  <a:pt x="14" y="0"/>
                </a:lnTo>
                <a:lnTo>
                  <a:pt x="20" y="0"/>
                </a:lnTo>
                <a:lnTo>
                  <a:pt x="24" y="0"/>
                </a:lnTo>
                <a:lnTo>
                  <a:pt x="28" y="2"/>
                </a:lnTo>
                <a:lnTo>
                  <a:pt x="32" y="4"/>
                </a:lnTo>
                <a:lnTo>
                  <a:pt x="34" y="6"/>
                </a:lnTo>
                <a:lnTo>
                  <a:pt x="36" y="10"/>
                </a:lnTo>
                <a:lnTo>
                  <a:pt x="38" y="16"/>
                </a:lnTo>
                <a:lnTo>
                  <a:pt x="40" y="22"/>
                </a:lnTo>
                <a:lnTo>
                  <a:pt x="40" y="30"/>
                </a:lnTo>
                <a:lnTo>
                  <a:pt x="40" y="40"/>
                </a:lnTo>
                <a:lnTo>
                  <a:pt x="38" y="48"/>
                </a:lnTo>
                <a:lnTo>
                  <a:pt x="34" y="54"/>
                </a:lnTo>
                <a:lnTo>
                  <a:pt x="30" y="58"/>
                </a:lnTo>
                <a:lnTo>
                  <a:pt x="26" y="63"/>
                </a:lnTo>
                <a:lnTo>
                  <a:pt x="20" y="63"/>
                </a:lnTo>
                <a:lnTo>
                  <a:pt x="14" y="63"/>
                </a:lnTo>
                <a:lnTo>
                  <a:pt x="10" y="60"/>
                </a:lnTo>
                <a:lnTo>
                  <a:pt x="6" y="56"/>
                </a:lnTo>
                <a:lnTo>
                  <a:pt x="2" y="50"/>
                </a:lnTo>
                <a:lnTo>
                  <a:pt x="0" y="42"/>
                </a:lnTo>
                <a:lnTo>
                  <a:pt x="0" y="30"/>
                </a:lnTo>
                <a:close/>
                <a:moveTo>
                  <a:pt x="8" y="30"/>
                </a:moveTo>
                <a:lnTo>
                  <a:pt x="8" y="40"/>
                </a:lnTo>
                <a:lnTo>
                  <a:pt x="8" y="46"/>
                </a:lnTo>
                <a:lnTo>
                  <a:pt x="10" y="50"/>
                </a:lnTo>
                <a:lnTo>
                  <a:pt x="14" y="54"/>
                </a:lnTo>
                <a:lnTo>
                  <a:pt x="20" y="54"/>
                </a:lnTo>
                <a:lnTo>
                  <a:pt x="24" y="54"/>
                </a:lnTo>
                <a:lnTo>
                  <a:pt x="28" y="50"/>
                </a:lnTo>
                <a:lnTo>
                  <a:pt x="30" y="46"/>
                </a:lnTo>
                <a:lnTo>
                  <a:pt x="32" y="40"/>
                </a:lnTo>
                <a:lnTo>
                  <a:pt x="32" y="30"/>
                </a:lnTo>
                <a:lnTo>
                  <a:pt x="32" y="22"/>
                </a:lnTo>
                <a:lnTo>
                  <a:pt x="30" y="16"/>
                </a:lnTo>
                <a:lnTo>
                  <a:pt x="28" y="12"/>
                </a:lnTo>
                <a:lnTo>
                  <a:pt x="24" y="8"/>
                </a:lnTo>
                <a:lnTo>
                  <a:pt x="20" y="6"/>
                </a:lnTo>
                <a:lnTo>
                  <a:pt x="14" y="8"/>
                </a:lnTo>
                <a:lnTo>
                  <a:pt x="10" y="10"/>
                </a:lnTo>
                <a:lnTo>
                  <a:pt x="8" y="16"/>
                </a:lnTo>
                <a:lnTo>
                  <a:pt x="8" y="22"/>
                </a:lnTo>
                <a:lnTo>
                  <a:pt x="8" y="3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86" name="Rectangle 26"/>
          <p:cNvSpPr>
            <a:spLocks noChangeArrowheads="1"/>
          </p:cNvSpPr>
          <p:nvPr/>
        </p:nvSpPr>
        <p:spPr bwMode="auto">
          <a:xfrm>
            <a:off x="2822575" y="5848350"/>
            <a:ext cx="11113" cy="14288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87" name="Freeform 27"/>
          <p:cNvSpPr>
            <a:spLocks noEditPoints="1"/>
          </p:cNvSpPr>
          <p:nvPr/>
        </p:nvSpPr>
        <p:spPr bwMode="auto">
          <a:xfrm>
            <a:off x="2852738" y="5762625"/>
            <a:ext cx="63500" cy="100013"/>
          </a:xfrm>
          <a:custGeom>
            <a:avLst/>
            <a:gdLst>
              <a:gd name="T0" fmla="*/ 0 w 40"/>
              <a:gd name="T1" fmla="*/ 30 h 63"/>
              <a:gd name="T2" fmla="*/ 0 w 40"/>
              <a:gd name="T3" fmla="*/ 20 h 63"/>
              <a:gd name="T4" fmla="*/ 2 w 40"/>
              <a:gd name="T5" fmla="*/ 12 h 63"/>
              <a:gd name="T6" fmla="*/ 4 w 40"/>
              <a:gd name="T7" fmla="*/ 6 h 63"/>
              <a:gd name="T8" fmla="*/ 8 w 40"/>
              <a:gd name="T9" fmla="*/ 2 h 63"/>
              <a:gd name="T10" fmla="*/ 14 w 40"/>
              <a:gd name="T11" fmla="*/ 0 h 63"/>
              <a:gd name="T12" fmla="*/ 20 w 40"/>
              <a:gd name="T13" fmla="*/ 0 h 63"/>
              <a:gd name="T14" fmla="*/ 24 w 40"/>
              <a:gd name="T15" fmla="*/ 0 h 63"/>
              <a:gd name="T16" fmla="*/ 28 w 40"/>
              <a:gd name="T17" fmla="*/ 2 h 63"/>
              <a:gd name="T18" fmla="*/ 32 w 40"/>
              <a:gd name="T19" fmla="*/ 4 h 63"/>
              <a:gd name="T20" fmla="*/ 34 w 40"/>
              <a:gd name="T21" fmla="*/ 6 h 63"/>
              <a:gd name="T22" fmla="*/ 36 w 40"/>
              <a:gd name="T23" fmla="*/ 10 h 63"/>
              <a:gd name="T24" fmla="*/ 38 w 40"/>
              <a:gd name="T25" fmla="*/ 16 h 63"/>
              <a:gd name="T26" fmla="*/ 40 w 40"/>
              <a:gd name="T27" fmla="*/ 22 h 63"/>
              <a:gd name="T28" fmla="*/ 40 w 40"/>
              <a:gd name="T29" fmla="*/ 30 h 63"/>
              <a:gd name="T30" fmla="*/ 40 w 40"/>
              <a:gd name="T31" fmla="*/ 40 h 63"/>
              <a:gd name="T32" fmla="*/ 38 w 40"/>
              <a:gd name="T33" fmla="*/ 48 h 63"/>
              <a:gd name="T34" fmla="*/ 34 w 40"/>
              <a:gd name="T35" fmla="*/ 54 h 63"/>
              <a:gd name="T36" fmla="*/ 30 w 40"/>
              <a:gd name="T37" fmla="*/ 58 h 63"/>
              <a:gd name="T38" fmla="*/ 26 w 40"/>
              <a:gd name="T39" fmla="*/ 63 h 63"/>
              <a:gd name="T40" fmla="*/ 20 w 40"/>
              <a:gd name="T41" fmla="*/ 63 h 63"/>
              <a:gd name="T42" fmla="*/ 14 w 40"/>
              <a:gd name="T43" fmla="*/ 63 h 63"/>
              <a:gd name="T44" fmla="*/ 10 w 40"/>
              <a:gd name="T45" fmla="*/ 60 h 63"/>
              <a:gd name="T46" fmla="*/ 6 w 40"/>
              <a:gd name="T47" fmla="*/ 56 h 63"/>
              <a:gd name="T48" fmla="*/ 2 w 40"/>
              <a:gd name="T49" fmla="*/ 50 h 63"/>
              <a:gd name="T50" fmla="*/ 0 w 40"/>
              <a:gd name="T51" fmla="*/ 42 h 63"/>
              <a:gd name="T52" fmla="*/ 0 w 40"/>
              <a:gd name="T53" fmla="*/ 30 h 63"/>
              <a:gd name="T54" fmla="*/ 8 w 40"/>
              <a:gd name="T55" fmla="*/ 30 h 63"/>
              <a:gd name="T56" fmla="*/ 8 w 40"/>
              <a:gd name="T57" fmla="*/ 40 h 63"/>
              <a:gd name="T58" fmla="*/ 8 w 40"/>
              <a:gd name="T59" fmla="*/ 46 h 63"/>
              <a:gd name="T60" fmla="*/ 10 w 40"/>
              <a:gd name="T61" fmla="*/ 50 h 63"/>
              <a:gd name="T62" fmla="*/ 14 w 40"/>
              <a:gd name="T63" fmla="*/ 54 h 63"/>
              <a:gd name="T64" fmla="*/ 20 w 40"/>
              <a:gd name="T65" fmla="*/ 54 h 63"/>
              <a:gd name="T66" fmla="*/ 24 w 40"/>
              <a:gd name="T67" fmla="*/ 54 h 63"/>
              <a:gd name="T68" fmla="*/ 28 w 40"/>
              <a:gd name="T69" fmla="*/ 50 h 63"/>
              <a:gd name="T70" fmla="*/ 30 w 40"/>
              <a:gd name="T71" fmla="*/ 46 h 63"/>
              <a:gd name="T72" fmla="*/ 32 w 40"/>
              <a:gd name="T73" fmla="*/ 40 h 63"/>
              <a:gd name="T74" fmla="*/ 32 w 40"/>
              <a:gd name="T75" fmla="*/ 30 h 63"/>
              <a:gd name="T76" fmla="*/ 32 w 40"/>
              <a:gd name="T77" fmla="*/ 22 h 63"/>
              <a:gd name="T78" fmla="*/ 30 w 40"/>
              <a:gd name="T79" fmla="*/ 16 h 63"/>
              <a:gd name="T80" fmla="*/ 28 w 40"/>
              <a:gd name="T81" fmla="*/ 12 h 63"/>
              <a:gd name="T82" fmla="*/ 24 w 40"/>
              <a:gd name="T83" fmla="*/ 8 h 63"/>
              <a:gd name="T84" fmla="*/ 20 w 40"/>
              <a:gd name="T85" fmla="*/ 6 h 63"/>
              <a:gd name="T86" fmla="*/ 14 w 40"/>
              <a:gd name="T87" fmla="*/ 8 h 63"/>
              <a:gd name="T88" fmla="*/ 10 w 40"/>
              <a:gd name="T89" fmla="*/ 10 h 63"/>
              <a:gd name="T90" fmla="*/ 8 w 40"/>
              <a:gd name="T91" fmla="*/ 16 h 63"/>
              <a:gd name="T92" fmla="*/ 8 w 40"/>
              <a:gd name="T93" fmla="*/ 22 h 63"/>
              <a:gd name="T94" fmla="*/ 8 w 40"/>
              <a:gd name="T95" fmla="*/ 3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3">
                <a:moveTo>
                  <a:pt x="0" y="30"/>
                </a:moveTo>
                <a:lnTo>
                  <a:pt x="0" y="20"/>
                </a:lnTo>
                <a:lnTo>
                  <a:pt x="2" y="12"/>
                </a:lnTo>
                <a:lnTo>
                  <a:pt x="4" y="6"/>
                </a:lnTo>
                <a:lnTo>
                  <a:pt x="8" y="2"/>
                </a:lnTo>
                <a:lnTo>
                  <a:pt x="14" y="0"/>
                </a:lnTo>
                <a:lnTo>
                  <a:pt x="20" y="0"/>
                </a:lnTo>
                <a:lnTo>
                  <a:pt x="24" y="0"/>
                </a:lnTo>
                <a:lnTo>
                  <a:pt x="28" y="2"/>
                </a:lnTo>
                <a:lnTo>
                  <a:pt x="32" y="4"/>
                </a:lnTo>
                <a:lnTo>
                  <a:pt x="34" y="6"/>
                </a:lnTo>
                <a:lnTo>
                  <a:pt x="36" y="10"/>
                </a:lnTo>
                <a:lnTo>
                  <a:pt x="38" y="16"/>
                </a:lnTo>
                <a:lnTo>
                  <a:pt x="40" y="22"/>
                </a:lnTo>
                <a:lnTo>
                  <a:pt x="40" y="30"/>
                </a:lnTo>
                <a:lnTo>
                  <a:pt x="40" y="40"/>
                </a:lnTo>
                <a:lnTo>
                  <a:pt x="38" y="48"/>
                </a:lnTo>
                <a:lnTo>
                  <a:pt x="34" y="54"/>
                </a:lnTo>
                <a:lnTo>
                  <a:pt x="30" y="58"/>
                </a:lnTo>
                <a:lnTo>
                  <a:pt x="26" y="63"/>
                </a:lnTo>
                <a:lnTo>
                  <a:pt x="20" y="63"/>
                </a:lnTo>
                <a:lnTo>
                  <a:pt x="14" y="63"/>
                </a:lnTo>
                <a:lnTo>
                  <a:pt x="10" y="60"/>
                </a:lnTo>
                <a:lnTo>
                  <a:pt x="6" y="56"/>
                </a:lnTo>
                <a:lnTo>
                  <a:pt x="2" y="50"/>
                </a:lnTo>
                <a:lnTo>
                  <a:pt x="0" y="42"/>
                </a:lnTo>
                <a:lnTo>
                  <a:pt x="0" y="30"/>
                </a:lnTo>
                <a:close/>
                <a:moveTo>
                  <a:pt x="8" y="30"/>
                </a:moveTo>
                <a:lnTo>
                  <a:pt x="8" y="40"/>
                </a:lnTo>
                <a:lnTo>
                  <a:pt x="8" y="46"/>
                </a:lnTo>
                <a:lnTo>
                  <a:pt x="10" y="50"/>
                </a:lnTo>
                <a:lnTo>
                  <a:pt x="14" y="54"/>
                </a:lnTo>
                <a:lnTo>
                  <a:pt x="20" y="54"/>
                </a:lnTo>
                <a:lnTo>
                  <a:pt x="24" y="54"/>
                </a:lnTo>
                <a:lnTo>
                  <a:pt x="28" y="50"/>
                </a:lnTo>
                <a:lnTo>
                  <a:pt x="30" y="46"/>
                </a:lnTo>
                <a:lnTo>
                  <a:pt x="32" y="40"/>
                </a:lnTo>
                <a:lnTo>
                  <a:pt x="32" y="30"/>
                </a:lnTo>
                <a:lnTo>
                  <a:pt x="32" y="22"/>
                </a:lnTo>
                <a:lnTo>
                  <a:pt x="30" y="16"/>
                </a:lnTo>
                <a:lnTo>
                  <a:pt x="28" y="12"/>
                </a:lnTo>
                <a:lnTo>
                  <a:pt x="24" y="8"/>
                </a:lnTo>
                <a:lnTo>
                  <a:pt x="20" y="6"/>
                </a:lnTo>
                <a:lnTo>
                  <a:pt x="14" y="8"/>
                </a:lnTo>
                <a:lnTo>
                  <a:pt x="10" y="10"/>
                </a:lnTo>
                <a:lnTo>
                  <a:pt x="8" y="16"/>
                </a:lnTo>
                <a:lnTo>
                  <a:pt x="8" y="22"/>
                </a:lnTo>
                <a:lnTo>
                  <a:pt x="8" y="3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88" name="Freeform 28"/>
          <p:cNvSpPr>
            <a:spLocks noEditPoints="1"/>
          </p:cNvSpPr>
          <p:nvPr/>
        </p:nvSpPr>
        <p:spPr bwMode="auto">
          <a:xfrm>
            <a:off x="2740025" y="5018088"/>
            <a:ext cx="63500" cy="103187"/>
          </a:xfrm>
          <a:custGeom>
            <a:avLst/>
            <a:gdLst>
              <a:gd name="T0" fmla="*/ 0 w 40"/>
              <a:gd name="T1" fmla="*/ 32 h 65"/>
              <a:gd name="T2" fmla="*/ 0 w 40"/>
              <a:gd name="T3" fmla="*/ 22 h 65"/>
              <a:gd name="T4" fmla="*/ 2 w 40"/>
              <a:gd name="T5" fmla="*/ 14 h 65"/>
              <a:gd name="T6" fmla="*/ 4 w 40"/>
              <a:gd name="T7" fmla="*/ 8 h 65"/>
              <a:gd name="T8" fmla="*/ 8 w 40"/>
              <a:gd name="T9" fmla="*/ 4 h 65"/>
              <a:gd name="T10" fmla="*/ 14 w 40"/>
              <a:gd name="T11" fmla="*/ 2 h 65"/>
              <a:gd name="T12" fmla="*/ 20 w 40"/>
              <a:gd name="T13" fmla="*/ 0 h 65"/>
              <a:gd name="T14" fmla="*/ 24 w 40"/>
              <a:gd name="T15" fmla="*/ 0 h 65"/>
              <a:gd name="T16" fmla="*/ 28 w 40"/>
              <a:gd name="T17" fmla="*/ 2 h 65"/>
              <a:gd name="T18" fmla="*/ 32 w 40"/>
              <a:gd name="T19" fmla="*/ 4 h 65"/>
              <a:gd name="T20" fmla="*/ 34 w 40"/>
              <a:gd name="T21" fmla="*/ 8 h 65"/>
              <a:gd name="T22" fmla="*/ 36 w 40"/>
              <a:gd name="T23" fmla="*/ 12 h 65"/>
              <a:gd name="T24" fmla="*/ 38 w 40"/>
              <a:gd name="T25" fmla="*/ 18 h 65"/>
              <a:gd name="T26" fmla="*/ 40 w 40"/>
              <a:gd name="T27" fmla="*/ 24 h 65"/>
              <a:gd name="T28" fmla="*/ 40 w 40"/>
              <a:gd name="T29" fmla="*/ 32 h 65"/>
              <a:gd name="T30" fmla="*/ 40 w 40"/>
              <a:gd name="T31" fmla="*/ 43 h 65"/>
              <a:gd name="T32" fmla="*/ 38 w 40"/>
              <a:gd name="T33" fmla="*/ 51 h 65"/>
              <a:gd name="T34" fmla="*/ 34 w 40"/>
              <a:gd name="T35" fmla="*/ 57 h 65"/>
              <a:gd name="T36" fmla="*/ 30 w 40"/>
              <a:gd name="T37" fmla="*/ 61 h 65"/>
              <a:gd name="T38" fmla="*/ 26 w 40"/>
              <a:gd name="T39" fmla="*/ 63 h 65"/>
              <a:gd name="T40" fmla="*/ 20 w 40"/>
              <a:gd name="T41" fmla="*/ 65 h 65"/>
              <a:gd name="T42" fmla="*/ 14 w 40"/>
              <a:gd name="T43" fmla="*/ 63 h 65"/>
              <a:gd name="T44" fmla="*/ 10 w 40"/>
              <a:gd name="T45" fmla="*/ 61 h 65"/>
              <a:gd name="T46" fmla="*/ 6 w 40"/>
              <a:gd name="T47" fmla="*/ 59 h 65"/>
              <a:gd name="T48" fmla="*/ 2 w 40"/>
              <a:gd name="T49" fmla="*/ 51 h 65"/>
              <a:gd name="T50" fmla="*/ 0 w 40"/>
              <a:gd name="T51" fmla="*/ 43 h 65"/>
              <a:gd name="T52" fmla="*/ 0 w 40"/>
              <a:gd name="T53" fmla="*/ 32 h 65"/>
              <a:gd name="T54" fmla="*/ 8 w 40"/>
              <a:gd name="T55" fmla="*/ 32 h 65"/>
              <a:gd name="T56" fmla="*/ 8 w 40"/>
              <a:gd name="T57" fmla="*/ 41 h 65"/>
              <a:gd name="T58" fmla="*/ 8 w 40"/>
              <a:gd name="T59" fmla="*/ 49 h 65"/>
              <a:gd name="T60" fmla="*/ 10 w 40"/>
              <a:gd name="T61" fmla="*/ 53 h 65"/>
              <a:gd name="T62" fmla="*/ 14 w 40"/>
              <a:gd name="T63" fmla="*/ 55 h 65"/>
              <a:gd name="T64" fmla="*/ 20 w 40"/>
              <a:gd name="T65" fmla="*/ 57 h 65"/>
              <a:gd name="T66" fmla="*/ 24 w 40"/>
              <a:gd name="T67" fmla="*/ 55 h 65"/>
              <a:gd name="T68" fmla="*/ 28 w 40"/>
              <a:gd name="T69" fmla="*/ 53 h 65"/>
              <a:gd name="T70" fmla="*/ 30 w 40"/>
              <a:gd name="T71" fmla="*/ 49 h 65"/>
              <a:gd name="T72" fmla="*/ 32 w 40"/>
              <a:gd name="T73" fmla="*/ 41 h 65"/>
              <a:gd name="T74" fmla="*/ 32 w 40"/>
              <a:gd name="T75" fmla="*/ 32 h 65"/>
              <a:gd name="T76" fmla="*/ 32 w 40"/>
              <a:gd name="T77" fmla="*/ 24 h 65"/>
              <a:gd name="T78" fmla="*/ 30 w 40"/>
              <a:gd name="T79" fmla="*/ 16 h 65"/>
              <a:gd name="T80" fmla="*/ 28 w 40"/>
              <a:gd name="T81" fmla="*/ 12 h 65"/>
              <a:gd name="T82" fmla="*/ 24 w 40"/>
              <a:gd name="T83" fmla="*/ 8 h 65"/>
              <a:gd name="T84" fmla="*/ 20 w 40"/>
              <a:gd name="T85" fmla="*/ 8 h 65"/>
              <a:gd name="T86" fmla="*/ 14 w 40"/>
              <a:gd name="T87" fmla="*/ 8 h 65"/>
              <a:gd name="T88" fmla="*/ 10 w 40"/>
              <a:gd name="T89" fmla="*/ 12 h 65"/>
              <a:gd name="T90" fmla="*/ 8 w 40"/>
              <a:gd name="T91" fmla="*/ 16 h 65"/>
              <a:gd name="T92" fmla="*/ 8 w 40"/>
              <a:gd name="T93" fmla="*/ 22 h 65"/>
              <a:gd name="T94" fmla="*/ 8 w 40"/>
              <a:gd name="T95" fmla="*/ 32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5">
                <a:moveTo>
                  <a:pt x="0" y="32"/>
                </a:moveTo>
                <a:lnTo>
                  <a:pt x="0" y="22"/>
                </a:lnTo>
                <a:lnTo>
                  <a:pt x="2" y="14"/>
                </a:lnTo>
                <a:lnTo>
                  <a:pt x="4" y="8"/>
                </a:lnTo>
                <a:lnTo>
                  <a:pt x="8" y="4"/>
                </a:lnTo>
                <a:lnTo>
                  <a:pt x="14" y="2"/>
                </a:lnTo>
                <a:lnTo>
                  <a:pt x="20" y="0"/>
                </a:lnTo>
                <a:lnTo>
                  <a:pt x="24" y="0"/>
                </a:lnTo>
                <a:lnTo>
                  <a:pt x="28" y="2"/>
                </a:lnTo>
                <a:lnTo>
                  <a:pt x="32" y="4"/>
                </a:lnTo>
                <a:lnTo>
                  <a:pt x="34" y="8"/>
                </a:lnTo>
                <a:lnTo>
                  <a:pt x="36" y="12"/>
                </a:lnTo>
                <a:lnTo>
                  <a:pt x="38" y="18"/>
                </a:lnTo>
                <a:lnTo>
                  <a:pt x="40" y="24"/>
                </a:lnTo>
                <a:lnTo>
                  <a:pt x="40" y="32"/>
                </a:lnTo>
                <a:lnTo>
                  <a:pt x="40" y="43"/>
                </a:lnTo>
                <a:lnTo>
                  <a:pt x="38" y="51"/>
                </a:lnTo>
                <a:lnTo>
                  <a:pt x="34" y="57"/>
                </a:lnTo>
                <a:lnTo>
                  <a:pt x="30" y="61"/>
                </a:lnTo>
                <a:lnTo>
                  <a:pt x="26" y="63"/>
                </a:lnTo>
                <a:lnTo>
                  <a:pt x="20" y="65"/>
                </a:lnTo>
                <a:lnTo>
                  <a:pt x="14" y="63"/>
                </a:lnTo>
                <a:lnTo>
                  <a:pt x="10" y="61"/>
                </a:lnTo>
                <a:lnTo>
                  <a:pt x="6" y="59"/>
                </a:lnTo>
                <a:lnTo>
                  <a:pt x="2" y="51"/>
                </a:lnTo>
                <a:lnTo>
                  <a:pt x="0" y="43"/>
                </a:lnTo>
                <a:lnTo>
                  <a:pt x="0" y="32"/>
                </a:lnTo>
                <a:close/>
                <a:moveTo>
                  <a:pt x="8" y="32"/>
                </a:moveTo>
                <a:lnTo>
                  <a:pt x="8" y="41"/>
                </a:lnTo>
                <a:lnTo>
                  <a:pt x="8" y="49"/>
                </a:lnTo>
                <a:lnTo>
                  <a:pt x="10" y="53"/>
                </a:lnTo>
                <a:lnTo>
                  <a:pt x="14" y="55"/>
                </a:lnTo>
                <a:lnTo>
                  <a:pt x="20" y="57"/>
                </a:lnTo>
                <a:lnTo>
                  <a:pt x="24" y="55"/>
                </a:lnTo>
                <a:lnTo>
                  <a:pt x="28" y="53"/>
                </a:lnTo>
                <a:lnTo>
                  <a:pt x="30" y="49"/>
                </a:lnTo>
                <a:lnTo>
                  <a:pt x="32" y="41"/>
                </a:lnTo>
                <a:lnTo>
                  <a:pt x="32" y="32"/>
                </a:lnTo>
                <a:lnTo>
                  <a:pt x="32" y="24"/>
                </a:lnTo>
                <a:lnTo>
                  <a:pt x="30" y="16"/>
                </a:lnTo>
                <a:lnTo>
                  <a:pt x="28" y="12"/>
                </a:lnTo>
                <a:lnTo>
                  <a:pt x="24" y="8"/>
                </a:lnTo>
                <a:lnTo>
                  <a:pt x="20" y="8"/>
                </a:lnTo>
                <a:lnTo>
                  <a:pt x="14" y="8"/>
                </a:lnTo>
                <a:lnTo>
                  <a:pt x="10" y="12"/>
                </a:lnTo>
                <a:lnTo>
                  <a:pt x="8" y="16"/>
                </a:lnTo>
                <a:lnTo>
                  <a:pt x="8" y="22"/>
                </a:lnTo>
                <a:lnTo>
                  <a:pt x="8" y="3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89" name="Rectangle 29"/>
          <p:cNvSpPr>
            <a:spLocks noChangeArrowheads="1"/>
          </p:cNvSpPr>
          <p:nvPr/>
        </p:nvSpPr>
        <p:spPr bwMode="auto">
          <a:xfrm>
            <a:off x="2822575" y="5105400"/>
            <a:ext cx="11113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90" name="Freeform 30"/>
          <p:cNvSpPr>
            <a:spLocks/>
          </p:cNvSpPr>
          <p:nvPr/>
        </p:nvSpPr>
        <p:spPr bwMode="auto">
          <a:xfrm>
            <a:off x="2849563" y="5018088"/>
            <a:ext cx="63500" cy="100012"/>
          </a:xfrm>
          <a:custGeom>
            <a:avLst/>
            <a:gdLst>
              <a:gd name="T0" fmla="*/ 40 w 40"/>
              <a:gd name="T1" fmla="*/ 55 h 63"/>
              <a:gd name="T2" fmla="*/ 40 w 40"/>
              <a:gd name="T3" fmla="*/ 63 h 63"/>
              <a:gd name="T4" fmla="*/ 0 w 40"/>
              <a:gd name="T5" fmla="*/ 63 h 63"/>
              <a:gd name="T6" fmla="*/ 0 w 40"/>
              <a:gd name="T7" fmla="*/ 61 h 63"/>
              <a:gd name="T8" fmla="*/ 2 w 40"/>
              <a:gd name="T9" fmla="*/ 57 h 63"/>
              <a:gd name="T10" fmla="*/ 2 w 40"/>
              <a:gd name="T11" fmla="*/ 53 h 63"/>
              <a:gd name="T12" fmla="*/ 6 w 40"/>
              <a:gd name="T13" fmla="*/ 49 h 63"/>
              <a:gd name="T14" fmla="*/ 10 w 40"/>
              <a:gd name="T15" fmla="*/ 45 h 63"/>
              <a:gd name="T16" fmla="*/ 16 w 40"/>
              <a:gd name="T17" fmla="*/ 41 h 63"/>
              <a:gd name="T18" fmla="*/ 22 w 40"/>
              <a:gd name="T19" fmla="*/ 35 h 63"/>
              <a:gd name="T20" fmla="*/ 26 w 40"/>
              <a:gd name="T21" fmla="*/ 30 h 63"/>
              <a:gd name="T22" fmla="*/ 28 w 40"/>
              <a:gd name="T23" fmla="*/ 26 h 63"/>
              <a:gd name="T24" fmla="*/ 30 w 40"/>
              <a:gd name="T25" fmla="*/ 22 h 63"/>
              <a:gd name="T26" fmla="*/ 32 w 40"/>
              <a:gd name="T27" fmla="*/ 18 h 63"/>
              <a:gd name="T28" fmla="*/ 30 w 40"/>
              <a:gd name="T29" fmla="*/ 14 h 63"/>
              <a:gd name="T30" fmla="*/ 28 w 40"/>
              <a:gd name="T31" fmla="*/ 10 h 63"/>
              <a:gd name="T32" fmla="*/ 26 w 40"/>
              <a:gd name="T33" fmla="*/ 8 h 63"/>
              <a:gd name="T34" fmla="*/ 20 w 40"/>
              <a:gd name="T35" fmla="*/ 8 h 63"/>
              <a:gd name="T36" fmla="*/ 16 w 40"/>
              <a:gd name="T37" fmla="*/ 8 h 63"/>
              <a:gd name="T38" fmla="*/ 12 w 40"/>
              <a:gd name="T39" fmla="*/ 10 h 63"/>
              <a:gd name="T40" fmla="*/ 10 w 40"/>
              <a:gd name="T41" fmla="*/ 14 h 63"/>
              <a:gd name="T42" fmla="*/ 10 w 40"/>
              <a:gd name="T43" fmla="*/ 18 h 63"/>
              <a:gd name="T44" fmla="*/ 2 w 40"/>
              <a:gd name="T45" fmla="*/ 18 h 63"/>
              <a:gd name="T46" fmla="*/ 2 w 40"/>
              <a:gd name="T47" fmla="*/ 12 h 63"/>
              <a:gd name="T48" fmla="*/ 4 w 40"/>
              <a:gd name="T49" fmla="*/ 8 h 63"/>
              <a:gd name="T50" fmla="*/ 8 w 40"/>
              <a:gd name="T51" fmla="*/ 4 h 63"/>
              <a:gd name="T52" fmla="*/ 14 w 40"/>
              <a:gd name="T53" fmla="*/ 2 h 63"/>
              <a:gd name="T54" fmla="*/ 20 w 40"/>
              <a:gd name="T55" fmla="*/ 0 h 63"/>
              <a:gd name="T56" fmla="*/ 26 w 40"/>
              <a:gd name="T57" fmla="*/ 0 h 63"/>
              <a:gd name="T58" fmla="*/ 30 w 40"/>
              <a:gd name="T59" fmla="*/ 2 h 63"/>
              <a:gd name="T60" fmla="*/ 34 w 40"/>
              <a:gd name="T61" fmla="*/ 6 h 63"/>
              <a:gd name="T62" fmla="*/ 38 w 40"/>
              <a:gd name="T63" fmla="*/ 10 h 63"/>
              <a:gd name="T64" fmla="*/ 40 w 40"/>
              <a:gd name="T65" fmla="*/ 18 h 63"/>
              <a:gd name="T66" fmla="*/ 40 w 40"/>
              <a:gd name="T67" fmla="*/ 20 h 63"/>
              <a:gd name="T68" fmla="*/ 38 w 40"/>
              <a:gd name="T69" fmla="*/ 24 h 63"/>
              <a:gd name="T70" fmla="*/ 36 w 40"/>
              <a:gd name="T71" fmla="*/ 28 h 63"/>
              <a:gd name="T72" fmla="*/ 34 w 40"/>
              <a:gd name="T73" fmla="*/ 32 h 63"/>
              <a:gd name="T74" fmla="*/ 30 w 40"/>
              <a:gd name="T75" fmla="*/ 37 h 63"/>
              <a:gd name="T76" fmla="*/ 22 w 40"/>
              <a:gd name="T77" fmla="*/ 43 h 63"/>
              <a:gd name="T78" fmla="*/ 18 w 40"/>
              <a:gd name="T79" fmla="*/ 47 h 63"/>
              <a:gd name="T80" fmla="*/ 16 w 40"/>
              <a:gd name="T81" fmla="*/ 49 h 63"/>
              <a:gd name="T82" fmla="*/ 14 w 40"/>
              <a:gd name="T83" fmla="*/ 51 h 63"/>
              <a:gd name="T84" fmla="*/ 12 w 40"/>
              <a:gd name="T85" fmla="*/ 53 h 63"/>
              <a:gd name="T86" fmla="*/ 10 w 40"/>
              <a:gd name="T87" fmla="*/ 55 h 63"/>
              <a:gd name="T88" fmla="*/ 40 w 40"/>
              <a:gd name="T89" fmla="*/ 5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0" h="63">
                <a:moveTo>
                  <a:pt x="40" y="55"/>
                </a:moveTo>
                <a:lnTo>
                  <a:pt x="40" y="63"/>
                </a:lnTo>
                <a:lnTo>
                  <a:pt x="0" y="63"/>
                </a:lnTo>
                <a:lnTo>
                  <a:pt x="0" y="61"/>
                </a:lnTo>
                <a:lnTo>
                  <a:pt x="2" y="57"/>
                </a:lnTo>
                <a:lnTo>
                  <a:pt x="2" y="53"/>
                </a:lnTo>
                <a:lnTo>
                  <a:pt x="6" y="49"/>
                </a:lnTo>
                <a:lnTo>
                  <a:pt x="10" y="45"/>
                </a:lnTo>
                <a:lnTo>
                  <a:pt x="16" y="41"/>
                </a:lnTo>
                <a:lnTo>
                  <a:pt x="22" y="35"/>
                </a:lnTo>
                <a:lnTo>
                  <a:pt x="26" y="30"/>
                </a:lnTo>
                <a:lnTo>
                  <a:pt x="28" y="26"/>
                </a:lnTo>
                <a:lnTo>
                  <a:pt x="30" y="22"/>
                </a:lnTo>
                <a:lnTo>
                  <a:pt x="32" y="18"/>
                </a:lnTo>
                <a:lnTo>
                  <a:pt x="30" y="14"/>
                </a:lnTo>
                <a:lnTo>
                  <a:pt x="28" y="10"/>
                </a:lnTo>
                <a:lnTo>
                  <a:pt x="26" y="8"/>
                </a:lnTo>
                <a:lnTo>
                  <a:pt x="20" y="8"/>
                </a:lnTo>
                <a:lnTo>
                  <a:pt x="16" y="8"/>
                </a:lnTo>
                <a:lnTo>
                  <a:pt x="12" y="10"/>
                </a:lnTo>
                <a:lnTo>
                  <a:pt x="10" y="14"/>
                </a:lnTo>
                <a:lnTo>
                  <a:pt x="10" y="18"/>
                </a:lnTo>
                <a:lnTo>
                  <a:pt x="2" y="18"/>
                </a:lnTo>
                <a:lnTo>
                  <a:pt x="2" y="12"/>
                </a:lnTo>
                <a:lnTo>
                  <a:pt x="4" y="8"/>
                </a:lnTo>
                <a:lnTo>
                  <a:pt x="8" y="4"/>
                </a:lnTo>
                <a:lnTo>
                  <a:pt x="14" y="2"/>
                </a:lnTo>
                <a:lnTo>
                  <a:pt x="20" y="0"/>
                </a:lnTo>
                <a:lnTo>
                  <a:pt x="26" y="0"/>
                </a:lnTo>
                <a:lnTo>
                  <a:pt x="30" y="2"/>
                </a:lnTo>
                <a:lnTo>
                  <a:pt x="34" y="6"/>
                </a:lnTo>
                <a:lnTo>
                  <a:pt x="38" y="10"/>
                </a:lnTo>
                <a:lnTo>
                  <a:pt x="40" y="18"/>
                </a:lnTo>
                <a:lnTo>
                  <a:pt x="40" y="20"/>
                </a:lnTo>
                <a:lnTo>
                  <a:pt x="38" y="24"/>
                </a:lnTo>
                <a:lnTo>
                  <a:pt x="36" y="28"/>
                </a:lnTo>
                <a:lnTo>
                  <a:pt x="34" y="32"/>
                </a:lnTo>
                <a:lnTo>
                  <a:pt x="30" y="37"/>
                </a:lnTo>
                <a:lnTo>
                  <a:pt x="22" y="43"/>
                </a:lnTo>
                <a:lnTo>
                  <a:pt x="18" y="47"/>
                </a:lnTo>
                <a:lnTo>
                  <a:pt x="16" y="49"/>
                </a:lnTo>
                <a:lnTo>
                  <a:pt x="14" y="51"/>
                </a:lnTo>
                <a:lnTo>
                  <a:pt x="12" y="53"/>
                </a:lnTo>
                <a:lnTo>
                  <a:pt x="10" y="55"/>
                </a:lnTo>
                <a:lnTo>
                  <a:pt x="40" y="55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91" name="Freeform 31"/>
          <p:cNvSpPr>
            <a:spLocks noEditPoints="1"/>
          </p:cNvSpPr>
          <p:nvPr/>
        </p:nvSpPr>
        <p:spPr bwMode="auto">
          <a:xfrm>
            <a:off x="2740025" y="4267200"/>
            <a:ext cx="63500" cy="103188"/>
          </a:xfrm>
          <a:custGeom>
            <a:avLst/>
            <a:gdLst>
              <a:gd name="T0" fmla="*/ 0 w 40"/>
              <a:gd name="T1" fmla="*/ 33 h 65"/>
              <a:gd name="T2" fmla="*/ 0 w 40"/>
              <a:gd name="T3" fmla="*/ 23 h 65"/>
              <a:gd name="T4" fmla="*/ 2 w 40"/>
              <a:gd name="T5" fmla="*/ 15 h 65"/>
              <a:gd name="T6" fmla="*/ 4 w 40"/>
              <a:gd name="T7" fmla="*/ 8 h 65"/>
              <a:gd name="T8" fmla="*/ 8 w 40"/>
              <a:gd name="T9" fmla="*/ 4 h 65"/>
              <a:gd name="T10" fmla="*/ 14 w 40"/>
              <a:gd name="T11" fmla="*/ 2 h 65"/>
              <a:gd name="T12" fmla="*/ 20 w 40"/>
              <a:gd name="T13" fmla="*/ 0 h 65"/>
              <a:gd name="T14" fmla="*/ 24 w 40"/>
              <a:gd name="T15" fmla="*/ 2 h 65"/>
              <a:gd name="T16" fmla="*/ 28 w 40"/>
              <a:gd name="T17" fmla="*/ 2 h 65"/>
              <a:gd name="T18" fmla="*/ 32 w 40"/>
              <a:gd name="T19" fmla="*/ 6 h 65"/>
              <a:gd name="T20" fmla="*/ 34 w 40"/>
              <a:gd name="T21" fmla="*/ 8 h 65"/>
              <a:gd name="T22" fmla="*/ 36 w 40"/>
              <a:gd name="T23" fmla="*/ 13 h 65"/>
              <a:gd name="T24" fmla="*/ 38 w 40"/>
              <a:gd name="T25" fmla="*/ 19 h 65"/>
              <a:gd name="T26" fmla="*/ 40 w 40"/>
              <a:gd name="T27" fmla="*/ 25 h 65"/>
              <a:gd name="T28" fmla="*/ 40 w 40"/>
              <a:gd name="T29" fmla="*/ 33 h 65"/>
              <a:gd name="T30" fmla="*/ 40 w 40"/>
              <a:gd name="T31" fmla="*/ 43 h 65"/>
              <a:gd name="T32" fmla="*/ 38 w 40"/>
              <a:gd name="T33" fmla="*/ 51 h 65"/>
              <a:gd name="T34" fmla="*/ 34 w 40"/>
              <a:gd name="T35" fmla="*/ 57 h 65"/>
              <a:gd name="T36" fmla="*/ 30 w 40"/>
              <a:gd name="T37" fmla="*/ 61 h 65"/>
              <a:gd name="T38" fmla="*/ 26 w 40"/>
              <a:gd name="T39" fmla="*/ 63 h 65"/>
              <a:gd name="T40" fmla="*/ 20 w 40"/>
              <a:gd name="T41" fmla="*/ 65 h 65"/>
              <a:gd name="T42" fmla="*/ 14 w 40"/>
              <a:gd name="T43" fmla="*/ 63 h 65"/>
              <a:gd name="T44" fmla="*/ 10 w 40"/>
              <a:gd name="T45" fmla="*/ 61 h 65"/>
              <a:gd name="T46" fmla="*/ 6 w 40"/>
              <a:gd name="T47" fmla="*/ 59 h 65"/>
              <a:gd name="T48" fmla="*/ 2 w 40"/>
              <a:gd name="T49" fmla="*/ 53 h 65"/>
              <a:gd name="T50" fmla="*/ 0 w 40"/>
              <a:gd name="T51" fmla="*/ 43 h 65"/>
              <a:gd name="T52" fmla="*/ 0 w 40"/>
              <a:gd name="T53" fmla="*/ 33 h 65"/>
              <a:gd name="T54" fmla="*/ 8 w 40"/>
              <a:gd name="T55" fmla="*/ 33 h 65"/>
              <a:gd name="T56" fmla="*/ 8 w 40"/>
              <a:gd name="T57" fmla="*/ 43 h 65"/>
              <a:gd name="T58" fmla="*/ 8 w 40"/>
              <a:gd name="T59" fmla="*/ 49 h 65"/>
              <a:gd name="T60" fmla="*/ 10 w 40"/>
              <a:gd name="T61" fmla="*/ 53 h 65"/>
              <a:gd name="T62" fmla="*/ 14 w 40"/>
              <a:gd name="T63" fmla="*/ 57 h 65"/>
              <a:gd name="T64" fmla="*/ 20 w 40"/>
              <a:gd name="T65" fmla="*/ 57 h 65"/>
              <a:gd name="T66" fmla="*/ 24 w 40"/>
              <a:gd name="T67" fmla="*/ 57 h 65"/>
              <a:gd name="T68" fmla="*/ 28 w 40"/>
              <a:gd name="T69" fmla="*/ 53 h 65"/>
              <a:gd name="T70" fmla="*/ 30 w 40"/>
              <a:gd name="T71" fmla="*/ 49 h 65"/>
              <a:gd name="T72" fmla="*/ 32 w 40"/>
              <a:gd name="T73" fmla="*/ 41 h 65"/>
              <a:gd name="T74" fmla="*/ 32 w 40"/>
              <a:gd name="T75" fmla="*/ 33 h 65"/>
              <a:gd name="T76" fmla="*/ 32 w 40"/>
              <a:gd name="T77" fmla="*/ 25 h 65"/>
              <a:gd name="T78" fmla="*/ 30 w 40"/>
              <a:gd name="T79" fmla="*/ 17 h 65"/>
              <a:gd name="T80" fmla="*/ 28 w 40"/>
              <a:gd name="T81" fmla="*/ 13 h 65"/>
              <a:gd name="T82" fmla="*/ 24 w 40"/>
              <a:gd name="T83" fmla="*/ 10 h 65"/>
              <a:gd name="T84" fmla="*/ 20 w 40"/>
              <a:gd name="T85" fmla="*/ 8 h 65"/>
              <a:gd name="T86" fmla="*/ 14 w 40"/>
              <a:gd name="T87" fmla="*/ 8 h 65"/>
              <a:gd name="T88" fmla="*/ 10 w 40"/>
              <a:gd name="T89" fmla="*/ 13 h 65"/>
              <a:gd name="T90" fmla="*/ 8 w 40"/>
              <a:gd name="T91" fmla="*/ 17 h 65"/>
              <a:gd name="T92" fmla="*/ 8 w 40"/>
              <a:gd name="T93" fmla="*/ 25 h 65"/>
              <a:gd name="T94" fmla="*/ 8 w 40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5">
                <a:moveTo>
                  <a:pt x="0" y="33"/>
                </a:moveTo>
                <a:lnTo>
                  <a:pt x="0" y="23"/>
                </a:lnTo>
                <a:lnTo>
                  <a:pt x="2" y="15"/>
                </a:lnTo>
                <a:lnTo>
                  <a:pt x="4" y="8"/>
                </a:lnTo>
                <a:lnTo>
                  <a:pt x="8" y="4"/>
                </a:lnTo>
                <a:lnTo>
                  <a:pt x="14" y="2"/>
                </a:lnTo>
                <a:lnTo>
                  <a:pt x="20" y="0"/>
                </a:lnTo>
                <a:lnTo>
                  <a:pt x="24" y="2"/>
                </a:lnTo>
                <a:lnTo>
                  <a:pt x="28" y="2"/>
                </a:lnTo>
                <a:lnTo>
                  <a:pt x="32" y="6"/>
                </a:lnTo>
                <a:lnTo>
                  <a:pt x="34" y="8"/>
                </a:lnTo>
                <a:lnTo>
                  <a:pt x="36" y="13"/>
                </a:lnTo>
                <a:lnTo>
                  <a:pt x="38" y="19"/>
                </a:lnTo>
                <a:lnTo>
                  <a:pt x="40" y="25"/>
                </a:lnTo>
                <a:lnTo>
                  <a:pt x="40" y="33"/>
                </a:lnTo>
                <a:lnTo>
                  <a:pt x="40" y="43"/>
                </a:lnTo>
                <a:lnTo>
                  <a:pt x="38" y="51"/>
                </a:lnTo>
                <a:lnTo>
                  <a:pt x="34" y="57"/>
                </a:lnTo>
                <a:lnTo>
                  <a:pt x="30" y="61"/>
                </a:lnTo>
                <a:lnTo>
                  <a:pt x="26" y="63"/>
                </a:lnTo>
                <a:lnTo>
                  <a:pt x="20" y="65"/>
                </a:lnTo>
                <a:lnTo>
                  <a:pt x="14" y="63"/>
                </a:lnTo>
                <a:lnTo>
                  <a:pt x="10" y="61"/>
                </a:lnTo>
                <a:lnTo>
                  <a:pt x="6" y="59"/>
                </a:lnTo>
                <a:lnTo>
                  <a:pt x="2" y="53"/>
                </a:lnTo>
                <a:lnTo>
                  <a:pt x="0" y="43"/>
                </a:lnTo>
                <a:lnTo>
                  <a:pt x="0" y="33"/>
                </a:lnTo>
                <a:close/>
                <a:moveTo>
                  <a:pt x="8" y="33"/>
                </a:moveTo>
                <a:lnTo>
                  <a:pt x="8" y="43"/>
                </a:lnTo>
                <a:lnTo>
                  <a:pt x="8" y="49"/>
                </a:lnTo>
                <a:lnTo>
                  <a:pt x="10" y="53"/>
                </a:lnTo>
                <a:lnTo>
                  <a:pt x="14" y="57"/>
                </a:lnTo>
                <a:lnTo>
                  <a:pt x="20" y="57"/>
                </a:lnTo>
                <a:lnTo>
                  <a:pt x="24" y="57"/>
                </a:lnTo>
                <a:lnTo>
                  <a:pt x="28" y="53"/>
                </a:lnTo>
                <a:lnTo>
                  <a:pt x="30" y="49"/>
                </a:lnTo>
                <a:lnTo>
                  <a:pt x="32" y="41"/>
                </a:lnTo>
                <a:lnTo>
                  <a:pt x="32" y="33"/>
                </a:lnTo>
                <a:lnTo>
                  <a:pt x="32" y="25"/>
                </a:lnTo>
                <a:lnTo>
                  <a:pt x="30" y="17"/>
                </a:lnTo>
                <a:lnTo>
                  <a:pt x="28" y="13"/>
                </a:lnTo>
                <a:lnTo>
                  <a:pt x="24" y="10"/>
                </a:lnTo>
                <a:lnTo>
                  <a:pt x="20" y="8"/>
                </a:lnTo>
                <a:lnTo>
                  <a:pt x="14" y="8"/>
                </a:lnTo>
                <a:lnTo>
                  <a:pt x="10" y="13"/>
                </a:lnTo>
                <a:lnTo>
                  <a:pt x="8" y="17"/>
                </a:lnTo>
                <a:lnTo>
                  <a:pt x="8" y="25"/>
                </a:lnTo>
                <a:lnTo>
                  <a:pt x="8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92" name="Rectangle 32"/>
          <p:cNvSpPr>
            <a:spLocks noChangeArrowheads="1"/>
          </p:cNvSpPr>
          <p:nvPr/>
        </p:nvSpPr>
        <p:spPr bwMode="auto">
          <a:xfrm>
            <a:off x="2822575" y="4354513"/>
            <a:ext cx="11113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93" name="Freeform 33"/>
          <p:cNvSpPr>
            <a:spLocks noEditPoints="1"/>
          </p:cNvSpPr>
          <p:nvPr/>
        </p:nvSpPr>
        <p:spPr bwMode="auto">
          <a:xfrm>
            <a:off x="2846388" y="4270375"/>
            <a:ext cx="69850" cy="96838"/>
          </a:xfrm>
          <a:custGeom>
            <a:avLst/>
            <a:gdLst>
              <a:gd name="T0" fmla="*/ 28 w 44"/>
              <a:gd name="T1" fmla="*/ 61 h 61"/>
              <a:gd name="T2" fmla="*/ 28 w 44"/>
              <a:gd name="T3" fmla="*/ 47 h 61"/>
              <a:gd name="T4" fmla="*/ 0 w 44"/>
              <a:gd name="T5" fmla="*/ 47 h 61"/>
              <a:gd name="T6" fmla="*/ 0 w 44"/>
              <a:gd name="T7" fmla="*/ 39 h 61"/>
              <a:gd name="T8" fmla="*/ 30 w 44"/>
              <a:gd name="T9" fmla="*/ 0 h 61"/>
              <a:gd name="T10" fmla="*/ 36 w 44"/>
              <a:gd name="T11" fmla="*/ 0 h 61"/>
              <a:gd name="T12" fmla="*/ 36 w 44"/>
              <a:gd name="T13" fmla="*/ 39 h 61"/>
              <a:gd name="T14" fmla="*/ 44 w 44"/>
              <a:gd name="T15" fmla="*/ 39 h 61"/>
              <a:gd name="T16" fmla="*/ 44 w 44"/>
              <a:gd name="T17" fmla="*/ 47 h 61"/>
              <a:gd name="T18" fmla="*/ 36 w 44"/>
              <a:gd name="T19" fmla="*/ 47 h 61"/>
              <a:gd name="T20" fmla="*/ 36 w 44"/>
              <a:gd name="T21" fmla="*/ 61 h 61"/>
              <a:gd name="T22" fmla="*/ 28 w 44"/>
              <a:gd name="T23" fmla="*/ 61 h 61"/>
              <a:gd name="T24" fmla="*/ 28 w 44"/>
              <a:gd name="T25" fmla="*/ 39 h 61"/>
              <a:gd name="T26" fmla="*/ 28 w 44"/>
              <a:gd name="T27" fmla="*/ 15 h 61"/>
              <a:gd name="T28" fmla="*/ 10 w 44"/>
              <a:gd name="T29" fmla="*/ 39 h 61"/>
              <a:gd name="T30" fmla="*/ 28 w 44"/>
              <a:gd name="T31" fmla="*/ 39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4" h="61">
                <a:moveTo>
                  <a:pt x="28" y="61"/>
                </a:moveTo>
                <a:lnTo>
                  <a:pt x="28" y="47"/>
                </a:lnTo>
                <a:lnTo>
                  <a:pt x="0" y="47"/>
                </a:lnTo>
                <a:lnTo>
                  <a:pt x="0" y="39"/>
                </a:lnTo>
                <a:lnTo>
                  <a:pt x="30" y="0"/>
                </a:lnTo>
                <a:lnTo>
                  <a:pt x="36" y="0"/>
                </a:lnTo>
                <a:lnTo>
                  <a:pt x="36" y="39"/>
                </a:lnTo>
                <a:lnTo>
                  <a:pt x="44" y="39"/>
                </a:lnTo>
                <a:lnTo>
                  <a:pt x="44" y="47"/>
                </a:lnTo>
                <a:lnTo>
                  <a:pt x="36" y="47"/>
                </a:lnTo>
                <a:lnTo>
                  <a:pt x="36" y="61"/>
                </a:lnTo>
                <a:lnTo>
                  <a:pt x="28" y="61"/>
                </a:lnTo>
                <a:close/>
                <a:moveTo>
                  <a:pt x="28" y="39"/>
                </a:moveTo>
                <a:lnTo>
                  <a:pt x="28" y="15"/>
                </a:lnTo>
                <a:lnTo>
                  <a:pt x="10" y="39"/>
                </a:lnTo>
                <a:lnTo>
                  <a:pt x="28" y="3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94" name="Freeform 34"/>
          <p:cNvSpPr>
            <a:spLocks noEditPoints="1"/>
          </p:cNvSpPr>
          <p:nvPr/>
        </p:nvSpPr>
        <p:spPr bwMode="auto">
          <a:xfrm>
            <a:off x="2740025" y="3536950"/>
            <a:ext cx="63500" cy="100013"/>
          </a:xfrm>
          <a:custGeom>
            <a:avLst/>
            <a:gdLst>
              <a:gd name="T0" fmla="*/ 0 w 40"/>
              <a:gd name="T1" fmla="*/ 30 h 63"/>
              <a:gd name="T2" fmla="*/ 0 w 40"/>
              <a:gd name="T3" fmla="*/ 20 h 63"/>
              <a:gd name="T4" fmla="*/ 2 w 40"/>
              <a:gd name="T5" fmla="*/ 12 h 63"/>
              <a:gd name="T6" fmla="*/ 4 w 40"/>
              <a:gd name="T7" fmla="*/ 6 h 63"/>
              <a:gd name="T8" fmla="*/ 8 w 40"/>
              <a:gd name="T9" fmla="*/ 2 h 63"/>
              <a:gd name="T10" fmla="*/ 14 w 40"/>
              <a:gd name="T11" fmla="*/ 0 h 63"/>
              <a:gd name="T12" fmla="*/ 20 w 40"/>
              <a:gd name="T13" fmla="*/ 0 h 63"/>
              <a:gd name="T14" fmla="*/ 24 w 40"/>
              <a:gd name="T15" fmla="*/ 0 h 63"/>
              <a:gd name="T16" fmla="*/ 28 w 40"/>
              <a:gd name="T17" fmla="*/ 2 h 63"/>
              <a:gd name="T18" fmla="*/ 32 w 40"/>
              <a:gd name="T19" fmla="*/ 4 h 63"/>
              <a:gd name="T20" fmla="*/ 34 w 40"/>
              <a:gd name="T21" fmla="*/ 6 h 63"/>
              <a:gd name="T22" fmla="*/ 36 w 40"/>
              <a:gd name="T23" fmla="*/ 12 h 63"/>
              <a:gd name="T24" fmla="*/ 38 w 40"/>
              <a:gd name="T25" fmla="*/ 16 h 63"/>
              <a:gd name="T26" fmla="*/ 40 w 40"/>
              <a:gd name="T27" fmla="*/ 22 h 63"/>
              <a:gd name="T28" fmla="*/ 40 w 40"/>
              <a:gd name="T29" fmla="*/ 30 h 63"/>
              <a:gd name="T30" fmla="*/ 40 w 40"/>
              <a:gd name="T31" fmla="*/ 40 h 63"/>
              <a:gd name="T32" fmla="*/ 38 w 40"/>
              <a:gd name="T33" fmla="*/ 49 h 63"/>
              <a:gd name="T34" fmla="*/ 34 w 40"/>
              <a:gd name="T35" fmla="*/ 55 h 63"/>
              <a:gd name="T36" fmla="*/ 30 w 40"/>
              <a:gd name="T37" fmla="*/ 59 h 63"/>
              <a:gd name="T38" fmla="*/ 26 w 40"/>
              <a:gd name="T39" fmla="*/ 63 h 63"/>
              <a:gd name="T40" fmla="*/ 20 w 40"/>
              <a:gd name="T41" fmla="*/ 63 h 63"/>
              <a:gd name="T42" fmla="*/ 14 w 40"/>
              <a:gd name="T43" fmla="*/ 63 h 63"/>
              <a:gd name="T44" fmla="*/ 10 w 40"/>
              <a:gd name="T45" fmla="*/ 61 h 63"/>
              <a:gd name="T46" fmla="*/ 6 w 40"/>
              <a:gd name="T47" fmla="*/ 57 h 63"/>
              <a:gd name="T48" fmla="*/ 2 w 40"/>
              <a:gd name="T49" fmla="*/ 51 h 63"/>
              <a:gd name="T50" fmla="*/ 0 w 40"/>
              <a:gd name="T51" fmla="*/ 42 h 63"/>
              <a:gd name="T52" fmla="*/ 0 w 40"/>
              <a:gd name="T53" fmla="*/ 30 h 63"/>
              <a:gd name="T54" fmla="*/ 8 w 40"/>
              <a:gd name="T55" fmla="*/ 30 h 63"/>
              <a:gd name="T56" fmla="*/ 8 w 40"/>
              <a:gd name="T57" fmla="*/ 40 h 63"/>
              <a:gd name="T58" fmla="*/ 8 w 40"/>
              <a:gd name="T59" fmla="*/ 46 h 63"/>
              <a:gd name="T60" fmla="*/ 10 w 40"/>
              <a:gd name="T61" fmla="*/ 51 h 63"/>
              <a:gd name="T62" fmla="*/ 14 w 40"/>
              <a:gd name="T63" fmla="*/ 55 h 63"/>
              <a:gd name="T64" fmla="*/ 20 w 40"/>
              <a:gd name="T65" fmla="*/ 55 h 63"/>
              <a:gd name="T66" fmla="*/ 24 w 40"/>
              <a:gd name="T67" fmla="*/ 55 h 63"/>
              <a:gd name="T68" fmla="*/ 28 w 40"/>
              <a:gd name="T69" fmla="*/ 51 h 63"/>
              <a:gd name="T70" fmla="*/ 30 w 40"/>
              <a:gd name="T71" fmla="*/ 46 h 63"/>
              <a:gd name="T72" fmla="*/ 32 w 40"/>
              <a:gd name="T73" fmla="*/ 40 h 63"/>
              <a:gd name="T74" fmla="*/ 32 w 40"/>
              <a:gd name="T75" fmla="*/ 30 h 63"/>
              <a:gd name="T76" fmla="*/ 32 w 40"/>
              <a:gd name="T77" fmla="*/ 22 h 63"/>
              <a:gd name="T78" fmla="*/ 30 w 40"/>
              <a:gd name="T79" fmla="*/ 16 h 63"/>
              <a:gd name="T80" fmla="*/ 28 w 40"/>
              <a:gd name="T81" fmla="*/ 12 h 63"/>
              <a:gd name="T82" fmla="*/ 24 w 40"/>
              <a:gd name="T83" fmla="*/ 8 h 63"/>
              <a:gd name="T84" fmla="*/ 20 w 40"/>
              <a:gd name="T85" fmla="*/ 6 h 63"/>
              <a:gd name="T86" fmla="*/ 14 w 40"/>
              <a:gd name="T87" fmla="*/ 8 h 63"/>
              <a:gd name="T88" fmla="*/ 10 w 40"/>
              <a:gd name="T89" fmla="*/ 10 h 63"/>
              <a:gd name="T90" fmla="*/ 8 w 40"/>
              <a:gd name="T91" fmla="*/ 16 h 63"/>
              <a:gd name="T92" fmla="*/ 8 w 40"/>
              <a:gd name="T93" fmla="*/ 22 h 63"/>
              <a:gd name="T94" fmla="*/ 8 w 40"/>
              <a:gd name="T95" fmla="*/ 3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3">
                <a:moveTo>
                  <a:pt x="0" y="30"/>
                </a:moveTo>
                <a:lnTo>
                  <a:pt x="0" y="20"/>
                </a:lnTo>
                <a:lnTo>
                  <a:pt x="2" y="12"/>
                </a:lnTo>
                <a:lnTo>
                  <a:pt x="4" y="6"/>
                </a:lnTo>
                <a:lnTo>
                  <a:pt x="8" y="2"/>
                </a:lnTo>
                <a:lnTo>
                  <a:pt x="14" y="0"/>
                </a:lnTo>
                <a:lnTo>
                  <a:pt x="20" y="0"/>
                </a:lnTo>
                <a:lnTo>
                  <a:pt x="24" y="0"/>
                </a:lnTo>
                <a:lnTo>
                  <a:pt x="28" y="2"/>
                </a:lnTo>
                <a:lnTo>
                  <a:pt x="32" y="4"/>
                </a:lnTo>
                <a:lnTo>
                  <a:pt x="34" y="6"/>
                </a:lnTo>
                <a:lnTo>
                  <a:pt x="36" y="12"/>
                </a:lnTo>
                <a:lnTo>
                  <a:pt x="38" y="16"/>
                </a:lnTo>
                <a:lnTo>
                  <a:pt x="40" y="22"/>
                </a:lnTo>
                <a:lnTo>
                  <a:pt x="40" y="30"/>
                </a:lnTo>
                <a:lnTo>
                  <a:pt x="40" y="40"/>
                </a:lnTo>
                <a:lnTo>
                  <a:pt x="38" y="49"/>
                </a:lnTo>
                <a:lnTo>
                  <a:pt x="34" y="55"/>
                </a:lnTo>
                <a:lnTo>
                  <a:pt x="30" y="59"/>
                </a:lnTo>
                <a:lnTo>
                  <a:pt x="26" y="63"/>
                </a:lnTo>
                <a:lnTo>
                  <a:pt x="20" y="63"/>
                </a:lnTo>
                <a:lnTo>
                  <a:pt x="14" y="63"/>
                </a:lnTo>
                <a:lnTo>
                  <a:pt x="10" y="61"/>
                </a:lnTo>
                <a:lnTo>
                  <a:pt x="6" y="57"/>
                </a:lnTo>
                <a:lnTo>
                  <a:pt x="2" y="51"/>
                </a:lnTo>
                <a:lnTo>
                  <a:pt x="0" y="42"/>
                </a:lnTo>
                <a:lnTo>
                  <a:pt x="0" y="30"/>
                </a:lnTo>
                <a:close/>
                <a:moveTo>
                  <a:pt x="8" y="30"/>
                </a:moveTo>
                <a:lnTo>
                  <a:pt x="8" y="40"/>
                </a:lnTo>
                <a:lnTo>
                  <a:pt x="8" y="46"/>
                </a:lnTo>
                <a:lnTo>
                  <a:pt x="10" y="51"/>
                </a:lnTo>
                <a:lnTo>
                  <a:pt x="14" y="55"/>
                </a:lnTo>
                <a:lnTo>
                  <a:pt x="20" y="55"/>
                </a:lnTo>
                <a:lnTo>
                  <a:pt x="24" y="55"/>
                </a:lnTo>
                <a:lnTo>
                  <a:pt x="28" y="51"/>
                </a:lnTo>
                <a:lnTo>
                  <a:pt x="30" y="46"/>
                </a:lnTo>
                <a:lnTo>
                  <a:pt x="32" y="40"/>
                </a:lnTo>
                <a:lnTo>
                  <a:pt x="32" y="30"/>
                </a:lnTo>
                <a:lnTo>
                  <a:pt x="32" y="22"/>
                </a:lnTo>
                <a:lnTo>
                  <a:pt x="30" y="16"/>
                </a:lnTo>
                <a:lnTo>
                  <a:pt x="28" y="12"/>
                </a:lnTo>
                <a:lnTo>
                  <a:pt x="24" y="8"/>
                </a:lnTo>
                <a:lnTo>
                  <a:pt x="20" y="6"/>
                </a:lnTo>
                <a:lnTo>
                  <a:pt x="14" y="8"/>
                </a:lnTo>
                <a:lnTo>
                  <a:pt x="10" y="10"/>
                </a:lnTo>
                <a:lnTo>
                  <a:pt x="8" y="16"/>
                </a:lnTo>
                <a:lnTo>
                  <a:pt x="8" y="22"/>
                </a:lnTo>
                <a:lnTo>
                  <a:pt x="8" y="3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95" name="Rectangle 35"/>
          <p:cNvSpPr>
            <a:spLocks noChangeArrowheads="1"/>
          </p:cNvSpPr>
          <p:nvPr/>
        </p:nvSpPr>
        <p:spPr bwMode="auto">
          <a:xfrm>
            <a:off x="2822575" y="3624263"/>
            <a:ext cx="11113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96" name="Freeform 36"/>
          <p:cNvSpPr>
            <a:spLocks noEditPoints="1"/>
          </p:cNvSpPr>
          <p:nvPr/>
        </p:nvSpPr>
        <p:spPr bwMode="auto">
          <a:xfrm>
            <a:off x="2849563" y="3536950"/>
            <a:ext cx="66675" cy="100013"/>
          </a:xfrm>
          <a:custGeom>
            <a:avLst/>
            <a:gdLst>
              <a:gd name="T0" fmla="*/ 40 w 42"/>
              <a:gd name="T1" fmla="*/ 16 h 63"/>
              <a:gd name="T2" fmla="*/ 32 w 42"/>
              <a:gd name="T3" fmla="*/ 16 h 63"/>
              <a:gd name="T4" fmla="*/ 32 w 42"/>
              <a:gd name="T5" fmla="*/ 12 h 63"/>
              <a:gd name="T6" fmla="*/ 30 w 42"/>
              <a:gd name="T7" fmla="*/ 10 h 63"/>
              <a:gd name="T8" fmla="*/ 26 w 42"/>
              <a:gd name="T9" fmla="*/ 8 h 63"/>
              <a:gd name="T10" fmla="*/ 22 w 42"/>
              <a:gd name="T11" fmla="*/ 6 h 63"/>
              <a:gd name="T12" fmla="*/ 18 w 42"/>
              <a:gd name="T13" fmla="*/ 6 h 63"/>
              <a:gd name="T14" fmla="*/ 16 w 42"/>
              <a:gd name="T15" fmla="*/ 8 h 63"/>
              <a:gd name="T16" fmla="*/ 12 w 42"/>
              <a:gd name="T17" fmla="*/ 12 h 63"/>
              <a:gd name="T18" fmla="*/ 10 w 42"/>
              <a:gd name="T19" fmla="*/ 16 h 63"/>
              <a:gd name="T20" fmla="*/ 8 w 42"/>
              <a:gd name="T21" fmla="*/ 20 h 63"/>
              <a:gd name="T22" fmla="*/ 8 w 42"/>
              <a:gd name="T23" fmla="*/ 28 h 63"/>
              <a:gd name="T24" fmla="*/ 12 w 42"/>
              <a:gd name="T25" fmla="*/ 26 h 63"/>
              <a:gd name="T26" fmla="*/ 16 w 42"/>
              <a:gd name="T27" fmla="*/ 22 h 63"/>
              <a:gd name="T28" fmla="*/ 20 w 42"/>
              <a:gd name="T29" fmla="*/ 22 h 63"/>
              <a:gd name="T30" fmla="*/ 24 w 42"/>
              <a:gd name="T31" fmla="*/ 20 h 63"/>
              <a:gd name="T32" fmla="*/ 30 w 42"/>
              <a:gd name="T33" fmla="*/ 22 h 63"/>
              <a:gd name="T34" fmla="*/ 36 w 42"/>
              <a:gd name="T35" fmla="*/ 26 h 63"/>
              <a:gd name="T36" fmla="*/ 40 w 42"/>
              <a:gd name="T37" fmla="*/ 30 h 63"/>
              <a:gd name="T38" fmla="*/ 42 w 42"/>
              <a:gd name="T39" fmla="*/ 36 h 63"/>
              <a:gd name="T40" fmla="*/ 42 w 42"/>
              <a:gd name="T41" fmla="*/ 40 h 63"/>
              <a:gd name="T42" fmla="*/ 40 w 42"/>
              <a:gd name="T43" fmla="*/ 46 h 63"/>
              <a:gd name="T44" fmla="*/ 40 w 42"/>
              <a:gd name="T45" fmla="*/ 53 h 63"/>
              <a:gd name="T46" fmla="*/ 36 w 42"/>
              <a:gd name="T47" fmla="*/ 57 h 63"/>
              <a:gd name="T48" fmla="*/ 32 w 42"/>
              <a:gd name="T49" fmla="*/ 61 h 63"/>
              <a:gd name="T50" fmla="*/ 28 w 42"/>
              <a:gd name="T51" fmla="*/ 63 h 63"/>
              <a:gd name="T52" fmla="*/ 22 w 42"/>
              <a:gd name="T53" fmla="*/ 63 h 63"/>
              <a:gd name="T54" fmla="*/ 16 w 42"/>
              <a:gd name="T55" fmla="*/ 63 h 63"/>
              <a:gd name="T56" fmla="*/ 10 w 42"/>
              <a:gd name="T57" fmla="*/ 61 h 63"/>
              <a:gd name="T58" fmla="*/ 6 w 42"/>
              <a:gd name="T59" fmla="*/ 57 h 63"/>
              <a:gd name="T60" fmla="*/ 2 w 42"/>
              <a:gd name="T61" fmla="*/ 51 h 63"/>
              <a:gd name="T62" fmla="*/ 0 w 42"/>
              <a:gd name="T63" fmla="*/ 42 h 63"/>
              <a:gd name="T64" fmla="*/ 0 w 42"/>
              <a:gd name="T65" fmla="*/ 32 h 63"/>
              <a:gd name="T66" fmla="*/ 0 w 42"/>
              <a:gd name="T67" fmla="*/ 22 h 63"/>
              <a:gd name="T68" fmla="*/ 4 w 42"/>
              <a:gd name="T69" fmla="*/ 12 h 63"/>
              <a:gd name="T70" fmla="*/ 6 w 42"/>
              <a:gd name="T71" fmla="*/ 6 h 63"/>
              <a:gd name="T72" fmla="*/ 12 w 42"/>
              <a:gd name="T73" fmla="*/ 2 h 63"/>
              <a:gd name="T74" fmla="*/ 16 w 42"/>
              <a:gd name="T75" fmla="*/ 0 h 63"/>
              <a:gd name="T76" fmla="*/ 22 w 42"/>
              <a:gd name="T77" fmla="*/ 0 h 63"/>
              <a:gd name="T78" fmla="*/ 30 w 42"/>
              <a:gd name="T79" fmla="*/ 0 h 63"/>
              <a:gd name="T80" fmla="*/ 36 w 42"/>
              <a:gd name="T81" fmla="*/ 4 h 63"/>
              <a:gd name="T82" fmla="*/ 38 w 42"/>
              <a:gd name="T83" fmla="*/ 8 h 63"/>
              <a:gd name="T84" fmla="*/ 40 w 42"/>
              <a:gd name="T85" fmla="*/ 16 h 63"/>
              <a:gd name="T86" fmla="*/ 8 w 42"/>
              <a:gd name="T87" fmla="*/ 40 h 63"/>
              <a:gd name="T88" fmla="*/ 8 w 42"/>
              <a:gd name="T89" fmla="*/ 44 h 63"/>
              <a:gd name="T90" fmla="*/ 10 w 42"/>
              <a:gd name="T91" fmla="*/ 49 h 63"/>
              <a:gd name="T92" fmla="*/ 12 w 42"/>
              <a:gd name="T93" fmla="*/ 51 h 63"/>
              <a:gd name="T94" fmla="*/ 14 w 42"/>
              <a:gd name="T95" fmla="*/ 55 h 63"/>
              <a:gd name="T96" fmla="*/ 18 w 42"/>
              <a:gd name="T97" fmla="*/ 55 h 63"/>
              <a:gd name="T98" fmla="*/ 22 w 42"/>
              <a:gd name="T99" fmla="*/ 55 h 63"/>
              <a:gd name="T100" fmla="*/ 26 w 42"/>
              <a:gd name="T101" fmla="*/ 55 h 63"/>
              <a:gd name="T102" fmla="*/ 30 w 42"/>
              <a:gd name="T103" fmla="*/ 53 h 63"/>
              <a:gd name="T104" fmla="*/ 32 w 42"/>
              <a:gd name="T105" fmla="*/ 46 h 63"/>
              <a:gd name="T106" fmla="*/ 34 w 42"/>
              <a:gd name="T107" fmla="*/ 42 h 63"/>
              <a:gd name="T108" fmla="*/ 32 w 42"/>
              <a:gd name="T109" fmla="*/ 36 h 63"/>
              <a:gd name="T110" fmla="*/ 30 w 42"/>
              <a:gd name="T111" fmla="*/ 32 h 63"/>
              <a:gd name="T112" fmla="*/ 26 w 42"/>
              <a:gd name="T113" fmla="*/ 28 h 63"/>
              <a:gd name="T114" fmla="*/ 22 w 42"/>
              <a:gd name="T115" fmla="*/ 28 h 63"/>
              <a:gd name="T116" fmla="*/ 16 w 42"/>
              <a:gd name="T117" fmla="*/ 28 h 63"/>
              <a:gd name="T118" fmla="*/ 12 w 42"/>
              <a:gd name="T119" fmla="*/ 32 h 63"/>
              <a:gd name="T120" fmla="*/ 10 w 42"/>
              <a:gd name="T121" fmla="*/ 36 h 63"/>
              <a:gd name="T122" fmla="*/ 8 w 42"/>
              <a:gd name="T123" fmla="*/ 4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" h="63">
                <a:moveTo>
                  <a:pt x="40" y="16"/>
                </a:moveTo>
                <a:lnTo>
                  <a:pt x="32" y="16"/>
                </a:lnTo>
                <a:lnTo>
                  <a:pt x="32" y="12"/>
                </a:lnTo>
                <a:lnTo>
                  <a:pt x="30" y="10"/>
                </a:lnTo>
                <a:lnTo>
                  <a:pt x="26" y="8"/>
                </a:lnTo>
                <a:lnTo>
                  <a:pt x="22" y="6"/>
                </a:lnTo>
                <a:lnTo>
                  <a:pt x="18" y="6"/>
                </a:lnTo>
                <a:lnTo>
                  <a:pt x="16" y="8"/>
                </a:lnTo>
                <a:lnTo>
                  <a:pt x="12" y="12"/>
                </a:lnTo>
                <a:lnTo>
                  <a:pt x="10" y="16"/>
                </a:lnTo>
                <a:lnTo>
                  <a:pt x="8" y="20"/>
                </a:lnTo>
                <a:lnTo>
                  <a:pt x="8" y="28"/>
                </a:lnTo>
                <a:lnTo>
                  <a:pt x="12" y="26"/>
                </a:lnTo>
                <a:lnTo>
                  <a:pt x="16" y="22"/>
                </a:lnTo>
                <a:lnTo>
                  <a:pt x="20" y="22"/>
                </a:lnTo>
                <a:lnTo>
                  <a:pt x="24" y="20"/>
                </a:lnTo>
                <a:lnTo>
                  <a:pt x="30" y="22"/>
                </a:lnTo>
                <a:lnTo>
                  <a:pt x="36" y="26"/>
                </a:lnTo>
                <a:lnTo>
                  <a:pt x="40" y="30"/>
                </a:lnTo>
                <a:lnTo>
                  <a:pt x="42" y="36"/>
                </a:lnTo>
                <a:lnTo>
                  <a:pt x="42" y="40"/>
                </a:lnTo>
                <a:lnTo>
                  <a:pt x="40" y="46"/>
                </a:lnTo>
                <a:lnTo>
                  <a:pt x="40" y="53"/>
                </a:lnTo>
                <a:lnTo>
                  <a:pt x="36" y="57"/>
                </a:lnTo>
                <a:lnTo>
                  <a:pt x="32" y="61"/>
                </a:lnTo>
                <a:lnTo>
                  <a:pt x="28" y="63"/>
                </a:lnTo>
                <a:lnTo>
                  <a:pt x="22" y="63"/>
                </a:lnTo>
                <a:lnTo>
                  <a:pt x="16" y="63"/>
                </a:lnTo>
                <a:lnTo>
                  <a:pt x="10" y="61"/>
                </a:lnTo>
                <a:lnTo>
                  <a:pt x="6" y="57"/>
                </a:lnTo>
                <a:lnTo>
                  <a:pt x="2" y="51"/>
                </a:lnTo>
                <a:lnTo>
                  <a:pt x="0" y="42"/>
                </a:lnTo>
                <a:lnTo>
                  <a:pt x="0" y="32"/>
                </a:lnTo>
                <a:lnTo>
                  <a:pt x="0" y="22"/>
                </a:lnTo>
                <a:lnTo>
                  <a:pt x="4" y="12"/>
                </a:lnTo>
                <a:lnTo>
                  <a:pt x="6" y="6"/>
                </a:lnTo>
                <a:lnTo>
                  <a:pt x="12" y="2"/>
                </a:lnTo>
                <a:lnTo>
                  <a:pt x="16" y="0"/>
                </a:lnTo>
                <a:lnTo>
                  <a:pt x="22" y="0"/>
                </a:lnTo>
                <a:lnTo>
                  <a:pt x="30" y="0"/>
                </a:lnTo>
                <a:lnTo>
                  <a:pt x="36" y="4"/>
                </a:lnTo>
                <a:lnTo>
                  <a:pt x="38" y="8"/>
                </a:lnTo>
                <a:lnTo>
                  <a:pt x="40" y="16"/>
                </a:lnTo>
                <a:close/>
                <a:moveTo>
                  <a:pt x="8" y="40"/>
                </a:moveTo>
                <a:lnTo>
                  <a:pt x="8" y="44"/>
                </a:lnTo>
                <a:lnTo>
                  <a:pt x="10" y="49"/>
                </a:lnTo>
                <a:lnTo>
                  <a:pt x="12" y="51"/>
                </a:lnTo>
                <a:lnTo>
                  <a:pt x="14" y="55"/>
                </a:lnTo>
                <a:lnTo>
                  <a:pt x="18" y="55"/>
                </a:lnTo>
                <a:lnTo>
                  <a:pt x="22" y="55"/>
                </a:lnTo>
                <a:lnTo>
                  <a:pt x="26" y="55"/>
                </a:lnTo>
                <a:lnTo>
                  <a:pt x="30" y="53"/>
                </a:lnTo>
                <a:lnTo>
                  <a:pt x="32" y="46"/>
                </a:lnTo>
                <a:lnTo>
                  <a:pt x="34" y="42"/>
                </a:lnTo>
                <a:lnTo>
                  <a:pt x="32" y="36"/>
                </a:lnTo>
                <a:lnTo>
                  <a:pt x="30" y="32"/>
                </a:lnTo>
                <a:lnTo>
                  <a:pt x="26" y="28"/>
                </a:lnTo>
                <a:lnTo>
                  <a:pt x="22" y="28"/>
                </a:lnTo>
                <a:lnTo>
                  <a:pt x="16" y="28"/>
                </a:lnTo>
                <a:lnTo>
                  <a:pt x="12" y="32"/>
                </a:lnTo>
                <a:lnTo>
                  <a:pt x="10" y="36"/>
                </a:lnTo>
                <a:lnTo>
                  <a:pt x="8" y="4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97" name="Freeform 37"/>
          <p:cNvSpPr>
            <a:spLocks noEditPoints="1"/>
          </p:cNvSpPr>
          <p:nvPr/>
        </p:nvSpPr>
        <p:spPr bwMode="auto">
          <a:xfrm>
            <a:off x="2740025" y="2725738"/>
            <a:ext cx="63500" cy="103187"/>
          </a:xfrm>
          <a:custGeom>
            <a:avLst/>
            <a:gdLst>
              <a:gd name="T0" fmla="*/ 0 w 40"/>
              <a:gd name="T1" fmla="*/ 32 h 65"/>
              <a:gd name="T2" fmla="*/ 0 w 40"/>
              <a:gd name="T3" fmla="*/ 22 h 65"/>
              <a:gd name="T4" fmla="*/ 2 w 40"/>
              <a:gd name="T5" fmla="*/ 14 h 65"/>
              <a:gd name="T6" fmla="*/ 4 w 40"/>
              <a:gd name="T7" fmla="*/ 8 h 65"/>
              <a:gd name="T8" fmla="*/ 8 w 40"/>
              <a:gd name="T9" fmla="*/ 4 h 65"/>
              <a:gd name="T10" fmla="*/ 14 w 40"/>
              <a:gd name="T11" fmla="*/ 2 h 65"/>
              <a:gd name="T12" fmla="*/ 20 w 40"/>
              <a:gd name="T13" fmla="*/ 0 h 65"/>
              <a:gd name="T14" fmla="*/ 24 w 40"/>
              <a:gd name="T15" fmla="*/ 2 h 65"/>
              <a:gd name="T16" fmla="*/ 28 w 40"/>
              <a:gd name="T17" fmla="*/ 2 h 65"/>
              <a:gd name="T18" fmla="*/ 32 w 40"/>
              <a:gd name="T19" fmla="*/ 4 h 65"/>
              <a:gd name="T20" fmla="*/ 34 w 40"/>
              <a:gd name="T21" fmla="*/ 8 h 65"/>
              <a:gd name="T22" fmla="*/ 36 w 40"/>
              <a:gd name="T23" fmla="*/ 12 h 65"/>
              <a:gd name="T24" fmla="*/ 38 w 40"/>
              <a:gd name="T25" fmla="*/ 18 h 65"/>
              <a:gd name="T26" fmla="*/ 40 w 40"/>
              <a:gd name="T27" fmla="*/ 24 h 65"/>
              <a:gd name="T28" fmla="*/ 40 w 40"/>
              <a:gd name="T29" fmla="*/ 32 h 65"/>
              <a:gd name="T30" fmla="*/ 40 w 40"/>
              <a:gd name="T31" fmla="*/ 42 h 65"/>
              <a:gd name="T32" fmla="*/ 38 w 40"/>
              <a:gd name="T33" fmla="*/ 50 h 65"/>
              <a:gd name="T34" fmla="*/ 34 w 40"/>
              <a:gd name="T35" fmla="*/ 56 h 65"/>
              <a:gd name="T36" fmla="*/ 30 w 40"/>
              <a:gd name="T37" fmla="*/ 60 h 65"/>
              <a:gd name="T38" fmla="*/ 26 w 40"/>
              <a:gd name="T39" fmla="*/ 63 h 65"/>
              <a:gd name="T40" fmla="*/ 20 w 40"/>
              <a:gd name="T41" fmla="*/ 65 h 65"/>
              <a:gd name="T42" fmla="*/ 14 w 40"/>
              <a:gd name="T43" fmla="*/ 63 h 65"/>
              <a:gd name="T44" fmla="*/ 10 w 40"/>
              <a:gd name="T45" fmla="*/ 60 h 65"/>
              <a:gd name="T46" fmla="*/ 6 w 40"/>
              <a:gd name="T47" fmla="*/ 58 h 65"/>
              <a:gd name="T48" fmla="*/ 2 w 40"/>
              <a:gd name="T49" fmla="*/ 52 h 65"/>
              <a:gd name="T50" fmla="*/ 0 w 40"/>
              <a:gd name="T51" fmla="*/ 42 h 65"/>
              <a:gd name="T52" fmla="*/ 0 w 40"/>
              <a:gd name="T53" fmla="*/ 32 h 65"/>
              <a:gd name="T54" fmla="*/ 8 w 40"/>
              <a:gd name="T55" fmla="*/ 32 h 65"/>
              <a:gd name="T56" fmla="*/ 8 w 40"/>
              <a:gd name="T57" fmla="*/ 40 h 65"/>
              <a:gd name="T58" fmla="*/ 8 w 40"/>
              <a:gd name="T59" fmla="*/ 48 h 65"/>
              <a:gd name="T60" fmla="*/ 10 w 40"/>
              <a:gd name="T61" fmla="*/ 52 h 65"/>
              <a:gd name="T62" fmla="*/ 14 w 40"/>
              <a:gd name="T63" fmla="*/ 56 h 65"/>
              <a:gd name="T64" fmla="*/ 20 w 40"/>
              <a:gd name="T65" fmla="*/ 56 h 65"/>
              <a:gd name="T66" fmla="*/ 24 w 40"/>
              <a:gd name="T67" fmla="*/ 56 h 65"/>
              <a:gd name="T68" fmla="*/ 28 w 40"/>
              <a:gd name="T69" fmla="*/ 52 h 65"/>
              <a:gd name="T70" fmla="*/ 30 w 40"/>
              <a:gd name="T71" fmla="*/ 48 h 65"/>
              <a:gd name="T72" fmla="*/ 32 w 40"/>
              <a:gd name="T73" fmla="*/ 40 h 65"/>
              <a:gd name="T74" fmla="*/ 32 w 40"/>
              <a:gd name="T75" fmla="*/ 32 h 65"/>
              <a:gd name="T76" fmla="*/ 32 w 40"/>
              <a:gd name="T77" fmla="*/ 24 h 65"/>
              <a:gd name="T78" fmla="*/ 30 w 40"/>
              <a:gd name="T79" fmla="*/ 16 h 65"/>
              <a:gd name="T80" fmla="*/ 28 w 40"/>
              <a:gd name="T81" fmla="*/ 12 h 65"/>
              <a:gd name="T82" fmla="*/ 24 w 40"/>
              <a:gd name="T83" fmla="*/ 8 h 65"/>
              <a:gd name="T84" fmla="*/ 20 w 40"/>
              <a:gd name="T85" fmla="*/ 8 h 65"/>
              <a:gd name="T86" fmla="*/ 14 w 40"/>
              <a:gd name="T87" fmla="*/ 8 h 65"/>
              <a:gd name="T88" fmla="*/ 10 w 40"/>
              <a:gd name="T89" fmla="*/ 12 h 65"/>
              <a:gd name="T90" fmla="*/ 8 w 40"/>
              <a:gd name="T91" fmla="*/ 16 h 65"/>
              <a:gd name="T92" fmla="*/ 8 w 40"/>
              <a:gd name="T93" fmla="*/ 24 h 65"/>
              <a:gd name="T94" fmla="*/ 8 w 40"/>
              <a:gd name="T95" fmla="*/ 32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5">
                <a:moveTo>
                  <a:pt x="0" y="32"/>
                </a:moveTo>
                <a:lnTo>
                  <a:pt x="0" y="22"/>
                </a:lnTo>
                <a:lnTo>
                  <a:pt x="2" y="14"/>
                </a:lnTo>
                <a:lnTo>
                  <a:pt x="4" y="8"/>
                </a:lnTo>
                <a:lnTo>
                  <a:pt x="8" y="4"/>
                </a:lnTo>
                <a:lnTo>
                  <a:pt x="14" y="2"/>
                </a:lnTo>
                <a:lnTo>
                  <a:pt x="20" y="0"/>
                </a:lnTo>
                <a:lnTo>
                  <a:pt x="24" y="2"/>
                </a:lnTo>
                <a:lnTo>
                  <a:pt x="28" y="2"/>
                </a:lnTo>
                <a:lnTo>
                  <a:pt x="32" y="4"/>
                </a:lnTo>
                <a:lnTo>
                  <a:pt x="34" y="8"/>
                </a:lnTo>
                <a:lnTo>
                  <a:pt x="36" y="12"/>
                </a:lnTo>
                <a:lnTo>
                  <a:pt x="38" y="18"/>
                </a:lnTo>
                <a:lnTo>
                  <a:pt x="40" y="24"/>
                </a:lnTo>
                <a:lnTo>
                  <a:pt x="40" y="32"/>
                </a:lnTo>
                <a:lnTo>
                  <a:pt x="40" y="42"/>
                </a:lnTo>
                <a:lnTo>
                  <a:pt x="38" y="50"/>
                </a:lnTo>
                <a:lnTo>
                  <a:pt x="34" y="56"/>
                </a:lnTo>
                <a:lnTo>
                  <a:pt x="30" y="60"/>
                </a:lnTo>
                <a:lnTo>
                  <a:pt x="26" y="63"/>
                </a:lnTo>
                <a:lnTo>
                  <a:pt x="20" y="65"/>
                </a:lnTo>
                <a:lnTo>
                  <a:pt x="14" y="63"/>
                </a:lnTo>
                <a:lnTo>
                  <a:pt x="10" y="60"/>
                </a:lnTo>
                <a:lnTo>
                  <a:pt x="6" y="58"/>
                </a:lnTo>
                <a:lnTo>
                  <a:pt x="2" y="52"/>
                </a:lnTo>
                <a:lnTo>
                  <a:pt x="0" y="42"/>
                </a:lnTo>
                <a:lnTo>
                  <a:pt x="0" y="32"/>
                </a:lnTo>
                <a:close/>
                <a:moveTo>
                  <a:pt x="8" y="32"/>
                </a:moveTo>
                <a:lnTo>
                  <a:pt x="8" y="40"/>
                </a:lnTo>
                <a:lnTo>
                  <a:pt x="8" y="48"/>
                </a:lnTo>
                <a:lnTo>
                  <a:pt x="10" y="52"/>
                </a:lnTo>
                <a:lnTo>
                  <a:pt x="14" y="56"/>
                </a:lnTo>
                <a:lnTo>
                  <a:pt x="20" y="56"/>
                </a:lnTo>
                <a:lnTo>
                  <a:pt x="24" y="56"/>
                </a:lnTo>
                <a:lnTo>
                  <a:pt x="28" y="52"/>
                </a:lnTo>
                <a:lnTo>
                  <a:pt x="30" y="48"/>
                </a:lnTo>
                <a:lnTo>
                  <a:pt x="32" y="40"/>
                </a:lnTo>
                <a:lnTo>
                  <a:pt x="32" y="32"/>
                </a:lnTo>
                <a:lnTo>
                  <a:pt x="32" y="24"/>
                </a:lnTo>
                <a:lnTo>
                  <a:pt x="30" y="16"/>
                </a:lnTo>
                <a:lnTo>
                  <a:pt x="28" y="12"/>
                </a:lnTo>
                <a:lnTo>
                  <a:pt x="24" y="8"/>
                </a:lnTo>
                <a:lnTo>
                  <a:pt x="20" y="8"/>
                </a:lnTo>
                <a:lnTo>
                  <a:pt x="14" y="8"/>
                </a:lnTo>
                <a:lnTo>
                  <a:pt x="10" y="12"/>
                </a:lnTo>
                <a:lnTo>
                  <a:pt x="8" y="16"/>
                </a:lnTo>
                <a:lnTo>
                  <a:pt x="8" y="24"/>
                </a:lnTo>
                <a:lnTo>
                  <a:pt x="8" y="3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98" name="Rectangle 38"/>
          <p:cNvSpPr>
            <a:spLocks noChangeArrowheads="1"/>
          </p:cNvSpPr>
          <p:nvPr/>
        </p:nvSpPr>
        <p:spPr bwMode="auto">
          <a:xfrm>
            <a:off x="2822575" y="2811463"/>
            <a:ext cx="11113" cy="14287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599" name="Freeform 39"/>
          <p:cNvSpPr>
            <a:spLocks noEditPoints="1"/>
          </p:cNvSpPr>
          <p:nvPr/>
        </p:nvSpPr>
        <p:spPr bwMode="auto">
          <a:xfrm>
            <a:off x="2852738" y="2725738"/>
            <a:ext cx="60325" cy="103187"/>
          </a:xfrm>
          <a:custGeom>
            <a:avLst/>
            <a:gdLst>
              <a:gd name="T0" fmla="*/ 6 w 38"/>
              <a:gd name="T1" fmla="*/ 26 h 65"/>
              <a:gd name="T2" fmla="*/ 2 w 38"/>
              <a:gd name="T3" fmla="*/ 20 h 65"/>
              <a:gd name="T4" fmla="*/ 2 w 38"/>
              <a:gd name="T5" fmla="*/ 10 h 65"/>
              <a:gd name="T6" fmla="*/ 12 w 38"/>
              <a:gd name="T7" fmla="*/ 2 h 65"/>
              <a:gd name="T8" fmla="*/ 26 w 38"/>
              <a:gd name="T9" fmla="*/ 2 h 65"/>
              <a:gd name="T10" fmla="*/ 36 w 38"/>
              <a:gd name="T11" fmla="*/ 10 h 65"/>
              <a:gd name="T12" fmla="*/ 36 w 38"/>
              <a:gd name="T13" fmla="*/ 20 h 65"/>
              <a:gd name="T14" fmla="*/ 32 w 38"/>
              <a:gd name="T15" fmla="*/ 26 h 65"/>
              <a:gd name="T16" fmla="*/ 32 w 38"/>
              <a:gd name="T17" fmla="*/ 30 h 65"/>
              <a:gd name="T18" fmla="*/ 38 w 38"/>
              <a:gd name="T19" fmla="*/ 38 h 65"/>
              <a:gd name="T20" fmla="*/ 38 w 38"/>
              <a:gd name="T21" fmla="*/ 50 h 65"/>
              <a:gd name="T22" fmla="*/ 34 w 38"/>
              <a:gd name="T23" fmla="*/ 58 h 65"/>
              <a:gd name="T24" fmla="*/ 24 w 38"/>
              <a:gd name="T25" fmla="*/ 63 h 65"/>
              <a:gd name="T26" fmla="*/ 14 w 38"/>
              <a:gd name="T27" fmla="*/ 63 h 65"/>
              <a:gd name="T28" fmla="*/ 4 w 38"/>
              <a:gd name="T29" fmla="*/ 58 h 65"/>
              <a:gd name="T30" fmla="*/ 0 w 38"/>
              <a:gd name="T31" fmla="*/ 50 h 65"/>
              <a:gd name="T32" fmla="*/ 0 w 38"/>
              <a:gd name="T33" fmla="*/ 38 h 65"/>
              <a:gd name="T34" fmla="*/ 6 w 38"/>
              <a:gd name="T35" fmla="*/ 30 h 65"/>
              <a:gd name="T36" fmla="*/ 10 w 38"/>
              <a:gd name="T37" fmla="*/ 16 h 65"/>
              <a:gd name="T38" fmla="*/ 12 w 38"/>
              <a:gd name="T39" fmla="*/ 22 h 65"/>
              <a:gd name="T40" fmla="*/ 18 w 38"/>
              <a:gd name="T41" fmla="*/ 24 h 65"/>
              <a:gd name="T42" fmla="*/ 26 w 38"/>
              <a:gd name="T43" fmla="*/ 22 h 65"/>
              <a:gd name="T44" fmla="*/ 28 w 38"/>
              <a:gd name="T45" fmla="*/ 16 h 65"/>
              <a:gd name="T46" fmla="*/ 26 w 38"/>
              <a:gd name="T47" fmla="*/ 10 h 65"/>
              <a:gd name="T48" fmla="*/ 18 w 38"/>
              <a:gd name="T49" fmla="*/ 8 h 65"/>
              <a:gd name="T50" fmla="*/ 12 w 38"/>
              <a:gd name="T51" fmla="*/ 10 h 65"/>
              <a:gd name="T52" fmla="*/ 10 w 38"/>
              <a:gd name="T53" fmla="*/ 16 h 65"/>
              <a:gd name="T54" fmla="*/ 8 w 38"/>
              <a:gd name="T55" fmla="*/ 48 h 65"/>
              <a:gd name="T56" fmla="*/ 10 w 38"/>
              <a:gd name="T57" fmla="*/ 52 h 65"/>
              <a:gd name="T58" fmla="*/ 16 w 38"/>
              <a:gd name="T59" fmla="*/ 56 h 65"/>
              <a:gd name="T60" fmla="*/ 24 w 38"/>
              <a:gd name="T61" fmla="*/ 56 h 65"/>
              <a:gd name="T62" fmla="*/ 30 w 38"/>
              <a:gd name="T63" fmla="*/ 50 h 65"/>
              <a:gd name="T64" fmla="*/ 30 w 38"/>
              <a:gd name="T65" fmla="*/ 40 h 65"/>
              <a:gd name="T66" fmla="*/ 24 w 38"/>
              <a:gd name="T67" fmla="*/ 32 h 65"/>
              <a:gd name="T68" fmla="*/ 14 w 38"/>
              <a:gd name="T69" fmla="*/ 32 h 65"/>
              <a:gd name="T70" fmla="*/ 8 w 38"/>
              <a:gd name="T7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8" h="65">
                <a:moveTo>
                  <a:pt x="10" y="28"/>
                </a:moveTo>
                <a:lnTo>
                  <a:pt x="6" y="26"/>
                </a:lnTo>
                <a:lnTo>
                  <a:pt x="4" y="24"/>
                </a:lnTo>
                <a:lnTo>
                  <a:pt x="2" y="20"/>
                </a:lnTo>
                <a:lnTo>
                  <a:pt x="0" y="16"/>
                </a:lnTo>
                <a:lnTo>
                  <a:pt x="2" y="10"/>
                </a:lnTo>
                <a:lnTo>
                  <a:pt x="6" y="4"/>
                </a:lnTo>
                <a:lnTo>
                  <a:pt x="12" y="2"/>
                </a:lnTo>
                <a:lnTo>
                  <a:pt x="18" y="0"/>
                </a:lnTo>
                <a:lnTo>
                  <a:pt x="26" y="2"/>
                </a:lnTo>
                <a:lnTo>
                  <a:pt x="32" y="6"/>
                </a:lnTo>
                <a:lnTo>
                  <a:pt x="36" y="10"/>
                </a:lnTo>
                <a:lnTo>
                  <a:pt x="36" y="16"/>
                </a:lnTo>
                <a:lnTo>
                  <a:pt x="36" y="20"/>
                </a:lnTo>
                <a:lnTo>
                  <a:pt x="34" y="24"/>
                </a:lnTo>
                <a:lnTo>
                  <a:pt x="32" y="26"/>
                </a:lnTo>
                <a:lnTo>
                  <a:pt x="28" y="28"/>
                </a:lnTo>
                <a:lnTo>
                  <a:pt x="32" y="30"/>
                </a:lnTo>
                <a:lnTo>
                  <a:pt x="36" y="34"/>
                </a:lnTo>
                <a:lnTo>
                  <a:pt x="38" y="38"/>
                </a:lnTo>
                <a:lnTo>
                  <a:pt x="38" y="44"/>
                </a:lnTo>
                <a:lnTo>
                  <a:pt x="38" y="50"/>
                </a:lnTo>
                <a:lnTo>
                  <a:pt x="36" y="54"/>
                </a:lnTo>
                <a:lnTo>
                  <a:pt x="34" y="58"/>
                </a:lnTo>
                <a:lnTo>
                  <a:pt x="30" y="63"/>
                </a:lnTo>
                <a:lnTo>
                  <a:pt x="24" y="63"/>
                </a:lnTo>
                <a:lnTo>
                  <a:pt x="18" y="65"/>
                </a:lnTo>
                <a:lnTo>
                  <a:pt x="14" y="63"/>
                </a:lnTo>
                <a:lnTo>
                  <a:pt x="8" y="63"/>
                </a:lnTo>
                <a:lnTo>
                  <a:pt x="4" y="58"/>
                </a:lnTo>
                <a:lnTo>
                  <a:pt x="2" y="54"/>
                </a:lnTo>
                <a:lnTo>
                  <a:pt x="0" y="50"/>
                </a:lnTo>
                <a:lnTo>
                  <a:pt x="0" y="44"/>
                </a:lnTo>
                <a:lnTo>
                  <a:pt x="0" y="38"/>
                </a:lnTo>
                <a:lnTo>
                  <a:pt x="2" y="34"/>
                </a:lnTo>
                <a:lnTo>
                  <a:pt x="6" y="30"/>
                </a:lnTo>
                <a:lnTo>
                  <a:pt x="10" y="28"/>
                </a:lnTo>
                <a:close/>
                <a:moveTo>
                  <a:pt x="10" y="16"/>
                </a:moveTo>
                <a:lnTo>
                  <a:pt x="10" y="20"/>
                </a:lnTo>
                <a:lnTo>
                  <a:pt x="12" y="22"/>
                </a:lnTo>
                <a:lnTo>
                  <a:pt x="14" y="24"/>
                </a:lnTo>
                <a:lnTo>
                  <a:pt x="18" y="24"/>
                </a:lnTo>
                <a:lnTo>
                  <a:pt x="24" y="24"/>
                </a:lnTo>
                <a:lnTo>
                  <a:pt x="26" y="22"/>
                </a:lnTo>
                <a:lnTo>
                  <a:pt x="28" y="20"/>
                </a:lnTo>
                <a:lnTo>
                  <a:pt x="28" y="16"/>
                </a:lnTo>
                <a:lnTo>
                  <a:pt x="28" y="14"/>
                </a:lnTo>
                <a:lnTo>
                  <a:pt x="26" y="10"/>
                </a:lnTo>
                <a:lnTo>
                  <a:pt x="24" y="8"/>
                </a:lnTo>
                <a:lnTo>
                  <a:pt x="18" y="8"/>
                </a:lnTo>
                <a:lnTo>
                  <a:pt x="14" y="8"/>
                </a:lnTo>
                <a:lnTo>
                  <a:pt x="12" y="10"/>
                </a:lnTo>
                <a:lnTo>
                  <a:pt x="10" y="12"/>
                </a:lnTo>
                <a:lnTo>
                  <a:pt x="10" y="16"/>
                </a:lnTo>
                <a:close/>
                <a:moveTo>
                  <a:pt x="8" y="44"/>
                </a:moveTo>
                <a:lnTo>
                  <a:pt x="8" y="48"/>
                </a:lnTo>
                <a:lnTo>
                  <a:pt x="8" y="50"/>
                </a:lnTo>
                <a:lnTo>
                  <a:pt x="10" y="52"/>
                </a:lnTo>
                <a:lnTo>
                  <a:pt x="12" y="54"/>
                </a:lnTo>
                <a:lnTo>
                  <a:pt x="16" y="56"/>
                </a:lnTo>
                <a:lnTo>
                  <a:pt x="18" y="56"/>
                </a:lnTo>
                <a:lnTo>
                  <a:pt x="24" y="56"/>
                </a:lnTo>
                <a:lnTo>
                  <a:pt x="28" y="52"/>
                </a:lnTo>
                <a:lnTo>
                  <a:pt x="30" y="50"/>
                </a:lnTo>
                <a:lnTo>
                  <a:pt x="30" y="44"/>
                </a:lnTo>
                <a:lnTo>
                  <a:pt x="30" y="40"/>
                </a:lnTo>
                <a:lnTo>
                  <a:pt x="28" y="36"/>
                </a:lnTo>
                <a:lnTo>
                  <a:pt x="24" y="32"/>
                </a:lnTo>
                <a:lnTo>
                  <a:pt x="18" y="32"/>
                </a:lnTo>
                <a:lnTo>
                  <a:pt x="14" y="32"/>
                </a:lnTo>
                <a:lnTo>
                  <a:pt x="10" y="36"/>
                </a:lnTo>
                <a:lnTo>
                  <a:pt x="8" y="40"/>
                </a:lnTo>
                <a:lnTo>
                  <a:pt x="8" y="44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00" name="Freeform 40"/>
          <p:cNvSpPr>
            <a:spLocks/>
          </p:cNvSpPr>
          <p:nvPr/>
        </p:nvSpPr>
        <p:spPr bwMode="auto">
          <a:xfrm>
            <a:off x="2746375" y="1993900"/>
            <a:ext cx="38100" cy="100013"/>
          </a:xfrm>
          <a:custGeom>
            <a:avLst/>
            <a:gdLst>
              <a:gd name="T0" fmla="*/ 24 w 24"/>
              <a:gd name="T1" fmla="*/ 63 h 63"/>
              <a:gd name="T2" fmla="*/ 14 w 24"/>
              <a:gd name="T3" fmla="*/ 63 h 63"/>
              <a:gd name="T4" fmla="*/ 14 w 24"/>
              <a:gd name="T5" fmla="*/ 12 h 63"/>
              <a:gd name="T6" fmla="*/ 12 w 24"/>
              <a:gd name="T7" fmla="*/ 16 h 63"/>
              <a:gd name="T8" fmla="*/ 8 w 24"/>
              <a:gd name="T9" fmla="*/ 18 h 63"/>
              <a:gd name="T10" fmla="*/ 4 w 24"/>
              <a:gd name="T11" fmla="*/ 20 h 63"/>
              <a:gd name="T12" fmla="*/ 0 w 24"/>
              <a:gd name="T13" fmla="*/ 22 h 63"/>
              <a:gd name="T14" fmla="*/ 0 w 24"/>
              <a:gd name="T15" fmla="*/ 14 h 63"/>
              <a:gd name="T16" fmla="*/ 6 w 24"/>
              <a:gd name="T17" fmla="*/ 12 h 63"/>
              <a:gd name="T18" fmla="*/ 12 w 24"/>
              <a:gd name="T19" fmla="*/ 8 h 63"/>
              <a:gd name="T20" fmla="*/ 16 w 24"/>
              <a:gd name="T21" fmla="*/ 4 h 63"/>
              <a:gd name="T22" fmla="*/ 18 w 24"/>
              <a:gd name="T23" fmla="*/ 0 h 63"/>
              <a:gd name="T24" fmla="*/ 24 w 24"/>
              <a:gd name="T25" fmla="*/ 0 h 63"/>
              <a:gd name="T26" fmla="*/ 24 w 24"/>
              <a:gd name="T27" fmla="*/ 6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" h="63">
                <a:moveTo>
                  <a:pt x="24" y="63"/>
                </a:moveTo>
                <a:lnTo>
                  <a:pt x="14" y="63"/>
                </a:lnTo>
                <a:lnTo>
                  <a:pt x="14" y="12"/>
                </a:lnTo>
                <a:lnTo>
                  <a:pt x="12" y="16"/>
                </a:lnTo>
                <a:lnTo>
                  <a:pt x="8" y="18"/>
                </a:lnTo>
                <a:lnTo>
                  <a:pt x="4" y="20"/>
                </a:lnTo>
                <a:lnTo>
                  <a:pt x="0" y="22"/>
                </a:lnTo>
                <a:lnTo>
                  <a:pt x="0" y="14"/>
                </a:lnTo>
                <a:lnTo>
                  <a:pt x="6" y="12"/>
                </a:lnTo>
                <a:lnTo>
                  <a:pt x="12" y="8"/>
                </a:lnTo>
                <a:lnTo>
                  <a:pt x="16" y="4"/>
                </a:lnTo>
                <a:lnTo>
                  <a:pt x="18" y="0"/>
                </a:lnTo>
                <a:lnTo>
                  <a:pt x="24" y="0"/>
                </a:lnTo>
                <a:lnTo>
                  <a:pt x="24" y="6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01" name="Rectangle 41"/>
          <p:cNvSpPr>
            <a:spLocks noChangeArrowheads="1"/>
          </p:cNvSpPr>
          <p:nvPr/>
        </p:nvSpPr>
        <p:spPr bwMode="auto">
          <a:xfrm>
            <a:off x="2822575" y="2081213"/>
            <a:ext cx="11113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02" name="Freeform 42"/>
          <p:cNvSpPr>
            <a:spLocks noEditPoints="1"/>
          </p:cNvSpPr>
          <p:nvPr/>
        </p:nvSpPr>
        <p:spPr bwMode="auto">
          <a:xfrm>
            <a:off x="2852738" y="1993900"/>
            <a:ext cx="63500" cy="100013"/>
          </a:xfrm>
          <a:custGeom>
            <a:avLst/>
            <a:gdLst>
              <a:gd name="T0" fmla="*/ 0 w 40"/>
              <a:gd name="T1" fmla="*/ 31 h 63"/>
              <a:gd name="T2" fmla="*/ 0 w 40"/>
              <a:gd name="T3" fmla="*/ 20 h 63"/>
              <a:gd name="T4" fmla="*/ 2 w 40"/>
              <a:gd name="T5" fmla="*/ 12 h 63"/>
              <a:gd name="T6" fmla="*/ 4 w 40"/>
              <a:gd name="T7" fmla="*/ 6 h 63"/>
              <a:gd name="T8" fmla="*/ 8 w 40"/>
              <a:gd name="T9" fmla="*/ 2 h 63"/>
              <a:gd name="T10" fmla="*/ 14 w 40"/>
              <a:gd name="T11" fmla="*/ 0 h 63"/>
              <a:gd name="T12" fmla="*/ 20 w 40"/>
              <a:gd name="T13" fmla="*/ 0 h 63"/>
              <a:gd name="T14" fmla="*/ 24 w 40"/>
              <a:gd name="T15" fmla="*/ 0 h 63"/>
              <a:gd name="T16" fmla="*/ 28 w 40"/>
              <a:gd name="T17" fmla="*/ 2 h 63"/>
              <a:gd name="T18" fmla="*/ 32 w 40"/>
              <a:gd name="T19" fmla="*/ 4 h 63"/>
              <a:gd name="T20" fmla="*/ 34 w 40"/>
              <a:gd name="T21" fmla="*/ 6 h 63"/>
              <a:gd name="T22" fmla="*/ 36 w 40"/>
              <a:gd name="T23" fmla="*/ 10 h 63"/>
              <a:gd name="T24" fmla="*/ 38 w 40"/>
              <a:gd name="T25" fmla="*/ 16 h 63"/>
              <a:gd name="T26" fmla="*/ 40 w 40"/>
              <a:gd name="T27" fmla="*/ 22 h 63"/>
              <a:gd name="T28" fmla="*/ 40 w 40"/>
              <a:gd name="T29" fmla="*/ 31 h 63"/>
              <a:gd name="T30" fmla="*/ 40 w 40"/>
              <a:gd name="T31" fmla="*/ 41 h 63"/>
              <a:gd name="T32" fmla="*/ 38 w 40"/>
              <a:gd name="T33" fmla="*/ 49 h 63"/>
              <a:gd name="T34" fmla="*/ 34 w 40"/>
              <a:gd name="T35" fmla="*/ 55 h 63"/>
              <a:gd name="T36" fmla="*/ 30 w 40"/>
              <a:gd name="T37" fmla="*/ 59 h 63"/>
              <a:gd name="T38" fmla="*/ 26 w 40"/>
              <a:gd name="T39" fmla="*/ 63 h 63"/>
              <a:gd name="T40" fmla="*/ 20 w 40"/>
              <a:gd name="T41" fmla="*/ 63 h 63"/>
              <a:gd name="T42" fmla="*/ 14 w 40"/>
              <a:gd name="T43" fmla="*/ 63 h 63"/>
              <a:gd name="T44" fmla="*/ 10 w 40"/>
              <a:gd name="T45" fmla="*/ 61 h 63"/>
              <a:gd name="T46" fmla="*/ 6 w 40"/>
              <a:gd name="T47" fmla="*/ 57 h 63"/>
              <a:gd name="T48" fmla="*/ 2 w 40"/>
              <a:gd name="T49" fmla="*/ 51 h 63"/>
              <a:gd name="T50" fmla="*/ 0 w 40"/>
              <a:gd name="T51" fmla="*/ 43 h 63"/>
              <a:gd name="T52" fmla="*/ 0 w 40"/>
              <a:gd name="T53" fmla="*/ 31 h 63"/>
              <a:gd name="T54" fmla="*/ 8 w 40"/>
              <a:gd name="T55" fmla="*/ 31 h 63"/>
              <a:gd name="T56" fmla="*/ 8 w 40"/>
              <a:gd name="T57" fmla="*/ 41 h 63"/>
              <a:gd name="T58" fmla="*/ 8 w 40"/>
              <a:gd name="T59" fmla="*/ 47 h 63"/>
              <a:gd name="T60" fmla="*/ 10 w 40"/>
              <a:gd name="T61" fmla="*/ 51 h 63"/>
              <a:gd name="T62" fmla="*/ 14 w 40"/>
              <a:gd name="T63" fmla="*/ 55 h 63"/>
              <a:gd name="T64" fmla="*/ 20 w 40"/>
              <a:gd name="T65" fmla="*/ 55 h 63"/>
              <a:gd name="T66" fmla="*/ 24 w 40"/>
              <a:gd name="T67" fmla="*/ 55 h 63"/>
              <a:gd name="T68" fmla="*/ 28 w 40"/>
              <a:gd name="T69" fmla="*/ 51 h 63"/>
              <a:gd name="T70" fmla="*/ 30 w 40"/>
              <a:gd name="T71" fmla="*/ 47 h 63"/>
              <a:gd name="T72" fmla="*/ 32 w 40"/>
              <a:gd name="T73" fmla="*/ 41 h 63"/>
              <a:gd name="T74" fmla="*/ 32 w 40"/>
              <a:gd name="T75" fmla="*/ 31 h 63"/>
              <a:gd name="T76" fmla="*/ 32 w 40"/>
              <a:gd name="T77" fmla="*/ 22 h 63"/>
              <a:gd name="T78" fmla="*/ 30 w 40"/>
              <a:gd name="T79" fmla="*/ 16 h 63"/>
              <a:gd name="T80" fmla="*/ 28 w 40"/>
              <a:gd name="T81" fmla="*/ 12 h 63"/>
              <a:gd name="T82" fmla="*/ 24 w 40"/>
              <a:gd name="T83" fmla="*/ 8 h 63"/>
              <a:gd name="T84" fmla="*/ 20 w 40"/>
              <a:gd name="T85" fmla="*/ 6 h 63"/>
              <a:gd name="T86" fmla="*/ 14 w 40"/>
              <a:gd name="T87" fmla="*/ 8 h 63"/>
              <a:gd name="T88" fmla="*/ 10 w 40"/>
              <a:gd name="T89" fmla="*/ 10 h 63"/>
              <a:gd name="T90" fmla="*/ 8 w 40"/>
              <a:gd name="T91" fmla="*/ 16 h 63"/>
              <a:gd name="T92" fmla="*/ 8 w 40"/>
              <a:gd name="T93" fmla="*/ 22 h 63"/>
              <a:gd name="T94" fmla="*/ 8 w 40"/>
              <a:gd name="T95" fmla="*/ 31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3">
                <a:moveTo>
                  <a:pt x="0" y="31"/>
                </a:moveTo>
                <a:lnTo>
                  <a:pt x="0" y="20"/>
                </a:lnTo>
                <a:lnTo>
                  <a:pt x="2" y="12"/>
                </a:lnTo>
                <a:lnTo>
                  <a:pt x="4" y="6"/>
                </a:lnTo>
                <a:lnTo>
                  <a:pt x="8" y="2"/>
                </a:lnTo>
                <a:lnTo>
                  <a:pt x="14" y="0"/>
                </a:lnTo>
                <a:lnTo>
                  <a:pt x="20" y="0"/>
                </a:lnTo>
                <a:lnTo>
                  <a:pt x="24" y="0"/>
                </a:lnTo>
                <a:lnTo>
                  <a:pt x="28" y="2"/>
                </a:lnTo>
                <a:lnTo>
                  <a:pt x="32" y="4"/>
                </a:lnTo>
                <a:lnTo>
                  <a:pt x="34" y="6"/>
                </a:lnTo>
                <a:lnTo>
                  <a:pt x="36" y="10"/>
                </a:lnTo>
                <a:lnTo>
                  <a:pt x="38" y="16"/>
                </a:lnTo>
                <a:lnTo>
                  <a:pt x="40" y="22"/>
                </a:lnTo>
                <a:lnTo>
                  <a:pt x="40" y="31"/>
                </a:lnTo>
                <a:lnTo>
                  <a:pt x="40" y="41"/>
                </a:lnTo>
                <a:lnTo>
                  <a:pt x="38" y="49"/>
                </a:lnTo>
                <a:lnTo>
                  <a:pt x="34" y="55"/>
                </a:lnTo>
                <a:lnTo>
                  <a:pt x="30" y="59"/>
                </a:lnTo>
                <a:lnTo>
                  <a:pt x="26" y="63"/>
                </a:lnTo>
                <a:lnTo>
                  <a:pt x="20" y="63"/>
                </a:lnTo>
                <a:lnTo>
                  <a:pt x="14" y="63"/>
                </a:lnTo>
                <a:lnTo>
                  <a:pt x="10" y="61"/>
                </a:lnTo>
                <a:lnTo>
                  <a:pt x="6" y="57"/>
                </a:lnTo>
                <a:lnTo>
                  <a:pt x="2" y="51"/>
                </a:lnTo>
                <a:lnTo>
                  <a:pt x="0" y="43"/>
                </a:lnTo>
                <a:lnTo>
                  <a:pt x="0" y="31"/>
                </a:lnTo>
                <a:close/>
                <a:moveTo>
                  <a:pt x="8" y="31"/>
                </a:moveTo>
                <a:lnTo>
                  <a:pt x="8" y="41"/>
                </a:lnTo>
                <a:lnTo>
                  <a:pt x="8" y="47"/>
                </a:lnTo>
                <a:lnTo>
                  <a:pt x="10" y="51"/>
                </a:lnTo>
                <a:lnTo>
                  <a:pt x="14" y="55"/>
                </a:lnTo>
                <a:lnTo>
                  <a:pt x="20" y="55"/>
                </a:lnTo>
                <a:lnTo>
                  <a:pt x="24" y="55"/>
                </a:lnTo>
                <a:lnTo>
                  <a:pt x="28" y="51"/>
                </a:lnTo>
                <a:lnTo>
                  <a:pt x="30" y="47"/>
                </a:lnTo>
                <a:lnTo>
                  <a:pt x="32" y="41"/>
                </a:lnTo>
                <a:lnTo>
                  <a:pt x="32" y="31"/>
                </a:lnTo>
                <a:lnTo>
                  <a:pt x="32" y="22"/>
                </a:lnTo>
                <a:lnTo>
                  <a:pt x="30" y="16"/>
                </a:lnTo>
                <a:lnTo>
                  <a:pt x="28" y="12"/>
                </a:lnTo>
                <a:lnTo>
                  <a:pt x="24" y="8"/>
                </a:lnTo>
                <a:lnTo>
                  <a:pt x="20" y="6"/>
                </a:lnTo>
                <a:lnTo>
                  <a:pt x="14" y="8"/>
                </a:lnTo>
                <a:lnTo>
                  <a:pt x="10" y="10"/>
                </a:lnTo>
                <a:lnTo>
                  <a:pt x="8" y="16"/>
                </a:lnTo>
                <a:lnTo>
                  <a:pt x="8" y="22"/>
                </a:lnTo>
                <a:lnTo>
                  <a:pt x="8" y="31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03" name="Freeform 43"/>
          <p:cNvSpPr>
            <a:spLocks/>
          </p:cNvSpPr>
          <p:nvPr/>
        </p:nvSpPr>
        <p:spPr bwMode="auto">
          <a:xfrm>
            <a:off x="3063875" y="5768975"/>
            <a:ext cx="66675" cy="69850"/>
          </a:xfrm>
          <a:custGeom>
            <a:avLst/>
            <a:gdLst>
              <a:gd name="T0" fmla="*/ 42 w 42"/>
              <a:gd name="T1" fmla="*/ 22 h 44"/>
              <a:gd name="T2" fmla="*/ 42 w 42"/>
              <a:gd name="T3" fmla="*/ 28 h 44"/>
              <a:gd name="T4" fmla="*/ 38 w 42"/>
              <a:gd name="T5" fmla="*/ 34 h 44"/>
              <a:gd name="T6" fmla="*/ 34 w 42"/>
              <a:gd name="T7" fmla="*/ 40 h 44"/>
              <a:gd name="T8" fmla="*/ 28 w 42"/>
              <a:gd name="T9" fmla="*/ 42 h 44"/>
              <a:gd name="T10" fmla="*/ 22 w 42"/>
              <a:gd name="T11" fmla="*/ 44 h 44"/>
              <a:gd name="T12" fmla="*/ 14 w 42"/>
              <a:gd name="T13" fmla="*/ 42 h 44"/>
              <a:gd name="T14" fmla="*/ 8 w 42"/>
              <a:gd name="T15" fmla="*/ 40 h 44"/>
              <a:gd name="T16" fmla="*/ 4 w 42"/>
              <a:gd name="T17" fmla="*/ 34 h 44"/>
              <a:gd name="T18" fmla="*/ 0 w 42"/>
              <a:gd name="T19" fmla="*/ 28 h 44"/>
              <a:gd name="T20" fmla="*/ 0 w 42"/>
              <a:gd name="T21" fmla="*/ 22 h 44"/>
              <a:gd name="T22" fmla="*/ 0 w 42"/>
              <a:gd name="T23" fmla="*/ 14 h 44"/>
              <a:gd name="T24" fmla="*/ 4 w 42"/>
              <a:gd name="T25" fmla="*/ 8 h 44"/>
              <a:gd name="T26" fmla="*/ 8 w 42"/>
              <a:gd name="T27" fmla="*/ 4 h 44"/>
              <a:gd name="T28" fmla="*/ 14 w 42"/>
              <a:gd name="T29" fmla="*/ 2 h 44"/>
              <a:gd name="T30" fmla="*/ 22 w 42"/>
              <a:gd name="T31" fmla="*/ 0 h 44"/>
              <a:gd name="T32" fmla="*/ 28 w 42"/>
              <a:gd name="T33" fmla="*/ 2 h 44"/>
              <a:gd name="T34" fmla="*/ 34 w 42"/>
              <a:gd name="T35" fmla="*/ 4 h 44"/>
              <a:gd name="T36" fmla="*/ 38 w 42"/>
              <a:gd name="T37" fmla="*/ 8 h 44"/>
              <a:gd name="T38" fmla="*/ 42 w 42"/>
              <a:gd name="T39" fmla="*/ 14 h 44"/>
              <a:gd name="T40" fmla="*/ 42 w 42"/>
              <a:gd name="T41" fmla="*/ 2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2" h="44">
                <a:moveTo>
                  <a:pt x="42" y="22"/>
                </a:moveTo>
                <a:lnTo>
                  <a:pt x="42" y="28"/>
                </a:lnTo>
                <a:lnTo>
                  <a:pt x="38" y="34"/>
                </a:lnTo>
                <a:lnTo>
                  <a:pt x="34" y="40"/>
                </a:lnTo>
                <a:lnTo>
                  <a:pt x="28" y="42"/>
                </a:lnTo>
                <a:lnTo>
                  <a:pt x="22" y="44"/>
                </a:lnTo>
                <a:lnTo>
                  <a:pt x="14" y="42"/>
                </a:lnTo>
                <a:lnTo>
                  <a:pt x="8" y="40"/>
                </a:lnTo>
                <a:lnTo>
                  <a:pt x="4" y="34"/>
                </a:lnTo>
                <a:lnTo>
                  <a:pt x="0" y="28"/>
                </a:lnTo>
                <a:lnTo>
                  <a:pt x="0" y="22"/>
                </a:lnTo>
                <a:lnTo>
                  <a:pt x="0" y="14"/>
                </a:lnTo>
                <a:lnTo>
                  <a:pt x="4" y="8"/>
                </a:lnTo>
                <a:lnTo>
                  <a:pt x="8" y="4"/>
                </a:lnTo>
                <a:lnTo>
                  <a:pt x="14" y="2"/>
                </a:lnTo>
                <a:lnTo>
                  <a:pt x="22" y="0"/>
                </a:lnTo>
                <a:lnTo>
                  <a:pt x="28" y="2"/>
                </a:lnTo>
                <a:lnTo>
                  <a:pt x="34" y="4"/>
                </a:lnTo>
                <a:lnTo>
                  <a:pt x="38" y="8"/>
                </a:lnTo>
                <a:lnTo>
                  <a:pt x="42" y="14"/>
                </a:lnTo>
                <a:lnTo>
                  <a:pt x="42" y="22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05" name="Line 45"/>
          <p:cNvSpPr>
            <a:spLocks noChangeShapeType="1"/>
          </p:cNvSpPr>
          <p:nvPr/>
        </p:nvSpPr>
        <p:spPr bwMode="auto">
          <a:xfrm>
            <a:off x="4805363" y="5800725"/>
            <a:ext cx="1587" cy="904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06" name="Line 46"/>
          <p:cNvSpPr>
            <a:spLocks noChangeShapeType="1"/>
          </p:cNvSpPr>
          <p:nvPr/>
        </p:nvSpPr>
        <p:spPr bwMode="auto">
          <a:xfrm>
            <a:off x="5657850" y="5800725"/>
            <a:ext cx="1588" cy="904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07" name="Line 47"/>
          <p:cNvSpPr>
            <a:spLocks noChangeShapeType="1"/>
          </p:cNvSpPr>
          <p:nvPr/>
        </p:nvSpPr>
        <p:spPr bwMode="auto">
          <a:xfrm>
            <a:off x="6508750" y="5800725"/>
            <a:ext cx="1588" cy="904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08" name="Line 48"/>
          <p:cNvSpPr>
            <a:spLocks noChangeShapeType="1"/>
          </p:cNvSpPr>
          <p:nvPr/>
        </p:nvSpPr>
        <p:spPr bwMode="auto">
          <a:xfrm>
            <a:off x="7361238" y="5800725"/>
            <a:ext cx="1587" cy="904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09" name="Line 49"/>
          <p:cNvSpPr>
            <a:spLocks noChangeShapeType="1"/>
          </p:cNvSpPr>
          <p:nvPr/>
        </p:nvSpPr>
        <p:spPr bwMode="auto">
          <a:xfrm>
            <a:off x="3121638" y="5765868"/>
            <a:ext cx="1588" cy="904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10" name="Line 50"/>
          <p:cNvSpPr>
            <a:spLocks noChangeShapeType="1"/>
          </p:cNvSpPr>
          <p:nvPr/>
        </p:nvSpPr>
        <p:spPr bwMode="auto">
          <a:xfrm flipH="1">
            <a:off x="3003550" y="5092700"/>
            <a:ext cx="92075" cy="15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11" name="Line 51"/>
          <p:cNvSpPr>
            <a:spLocks noChangeShapeType="1"/>
          </p:cNvSpPr>
          <p:nvPr/>
        </p:nvSpPr>
        <p:spPr bwMode="auto">
          <a:xfrm flipH="1">
            <a:off x="3003550" y="4329113"/>
            <a:ext cx="92075" cy="15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12" name="Line 52"/>
          <p:cNvSpPr>
            <a:spLocks noChangeShapeType="1"/>
          </p:cNvSpPr>
          <p:nvPr/>
        </p:nvSpPr>
        <p:spPr bwMode="auto">
          <a:xfrm flipH="1">
            <a:off x="3003550" y="3568700"/>
            <a:ext cx="92075" cy="15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13" name="Line 53"/>
          <p:cNvSpPr>
            <a:spLocks noChangeShapeType="1"/>
          </p:cNvSpPr>
          <p:nvPr/>
        </p:nvSpPr>
        <p:spPr bwMode="auto">
          <a:xfrm flipH="1">
            <a:off x="3003550" y="2805113"/>
            <a:ext cx="92075" cy="15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14" name="Line 54"/>
          <p:cNvSpPr>
            <a:spLocks noChangeShapeType="1"/>
          </p:cNvSpPr>
          <p:nvPr/>
        </p:nvSpPr>
        <p:spPr bwMode="auto">
          <a:xfrm flipH="1">
            <a:off x="3016613" y="2054996"/>
            <a:ext cx="92075" cy="15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15" name="Line 55"/>
          <p:cNvSpPr>
            <a:spLocks noChangeShapeType="1"/>
          </p:cNvSpPr>
          <p:nvPr/>
        </p:nvSpPr>
        <p:spPr bwMode="auto">
          <a:xfrm flipH="1">
            <a:off x="3060700" y="5797550"/>
            <a:ext cx="92075" cy="15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16" name="Freeform 56"/>
          <p:cNvSpPr>
            <a:spLocks noEditPoints="1"/>
          </p:cNvSpPr>
          <p:nvPr/>
        </p:nvSpPr>
        <p:spPr bwMode="auto">
          <a:xfrm>
            <a:off x="3013075" y="6032500"/>
            <a:ext cx="66675" cy="103188"/>
          </a:xfrm>
          <a:custGeom>
            <a:avLst/>
            <a:gdLst>
              <a:gd name="T0" fmla="*/ 0 w 42"/>
              <a:gd name="T1" fmla="*/ 33 h 65"/>
              <a:gd name="T2" fmla="*/ 2 w 42"/>
              <a:gd name="T3" fmla="*/ 22 h 65"/>
              <a:gd name="T4" fmla="*/ 4 w 42"/>
              <a:gd name="T5" fmla="*/ 14 h 65"/>
              <a:gd name="T6" fmla="*/ 6 w 42"/>
              <a:gd name="T7" fmla="*/ 8 h 65"/>
              <a:gd name="T8" fmla="*/ 10 w 42"/>
              <a:gd name="T9" fmla="*/ 4 h 65"/>
              <a:gd name="T10" fmla="*/ 14 w 42"/>
              <a:gd name="T11" fmla="*/ 2 h 65"/>
              <a:gd name="T12" fmla="*/ 22 w 42"/>
              <a:gd name="T13" fmla="*/ 0 h 65"/>
              <a:gd name="T14" fmla="*/ 26 w 42"/>
              <a:gd name="T15" fmla="*/ 0 h 65"/>
              <a:gd name="T16" fmla="*/ 30 w 42"/>
              <a:gd name="T17" fmla="*/ 2 h 65"/>
              <a:gd name="T18" fmla="*/ 34 w 42"/>
              <a:gd name="T19" fmla="*/ 4 h 65"/>
              <a:gd name="T20" fmla="*/ 36 w 42"/>
              <a:gd name="T21" fmla="*/ 8 h 65"/>
              <a:gd name="T22" fmla="*/ 38 w 42"/>
              <a:gd name="T23" fmla="*/ 12 h 65"/>
              <a:gd name="T24" fmla="*/ 40 w 42"/>
              <a:gd name="T25" fmla="*/ 18 h 65"/>
              <a:gd name="T26" fmla="*/ 40 w 42"/>
              <a:gd name="T27" fmla="*/ 24 h 65"/>
              <a:gd name="T28" fmla="*/ 42 w 42"/>
              <a:gd name="T29" fmla="*/ 33 h 65"/>
              <a:gd name="T30" fmla="*/ 40 w 42"/>
              <a:gd name="T31" fmla="*/ 43 h 65"/>
              <a:gd name="T32" fmla="*/ 40 w 42"/>
              <a:gd name="T33" fmla="*/ 51 h 65"/>
              <a:gd name="T34" fmla="*/ 36 w 42"/>
              <a:gd name="T35" fmla="*/ 57 h 65"/>
              <a:gd name="T36" fmla="*/ 32 w 42"/>
              <a:gd name="T37" fmla="*/ 61 h 65"/>
              <a:gd name="T38" fmla="*/ 28 w 42"/>
              <a:gd name="T39" fmla="*/ 63 h 65"/>
              <a:gd name="T40" fmla="*/ 22 w 42"/>
              <a:gd name="T41" fmla="*/ 65 h 65"/>
              <a:gd name="T42" fmla="*/ 16 w 42"/>
              <a:gd name="T43" fmla="*/ 63 h 65"/>
              <a:gd name="T44" fmla="*/ 10 w 42"/>
              <a:gd name="T45" fmla="*/ 61 h 65"/>
              <a:gd name="T46" fmla="*/ 6 w 42"/>
              <a:gd name="T47" fmla="*/ 59 h 65"/>
              <a:gd name="T48" fmla="*/ 4 w 42"/>
              <a:gd name="T49" fmla="*/ 53 h 65"/>
              <a:gd name="T50" fmla="*/ 2 w 42"/>
              <a:gd name="T51" fmla="*/ 43 h 65"/>
              <a:gd name="T52" fmla="*/ 0 w 42"/>
              <a:gd name="T53" fmla="*/ 33 h 65"/>
              <a:gd name="T54" fmla="*/ 8 w 42"/>
              <a:gd name="T55" fmla="*/ 33 h 65"/>
              <a:gd name="T56" fmla="*/ 10 w 42"/>
              <a:gd name="T57" fmla="*/ 41 h 65"/>
              <a:gd name="T58" fmla="*/ 10 w 42"/>
              <a:gd name="T59" fmla="*/ 49 h 65"/>
              <a:gd name="T60" fmla="*/ 12 w 42"/>
              <a:gd name="T61" fmla="*/ 53 h 65"/>
              <a:gd name="T62" fmla="*/ 16 w 42"/>
              <a:gd name="T63" fmla="*/ 57 h 65"/>
              <a:gd name="T64" fmla="*/ 22 w 42"/>
              <a:gd name="T65" fmla="*/ 57 h 65"/>
              <a:gd name="T66" fmla="*/ 26 w 42"/>
              <a:gd name="T67" fmla="*/ 57 h 65"/>
              <a:gd name="T68" fmla="*/ 30 w 42"/>
              <a:gd name="T69" fmla="*/ 53 h 65"/>
              <a:gd name="T70" fmla="*/ 32 w 42"/>
              <a:gd name="T71" fmla="*/ 49 h 65"/>
              <a:gd name="T72" fmla="*/ 32 w 42"/>
              <a:gd name="T73" fmla="*/ 41 h 65"/>
              <a:gd name="T74" fmla="*/ 34 w 42"/>
              <a:gd name="T75" fmla="*/ 33 h 65"/>
              <a:gd name="T76" fmla="*/ 32 w 42"/>
              <a:gd name="T77" fmla="*/ 24 h 65"/>
              <a:gd name="T78" fmla="*/ 32 w 42"/>
              <a:gd name="T79" fmla="*/ 16 h 65"/>
              <a:gd name="T80" fmla="*/ 30 w 42"/>
              <a:gd name="T81" fmla="*/ 12 h 65"/>
              <a:gd name="T82" fmla="*/ 26 w 42"/>
              <a:gd name="T83" fmla="*/ 8 h 65"/>
              <a:gd name="T84" fmla="*/ 20 w 42"/>
              <a:gd name="T85" fmla="*/ 8 h 65"/>
              <a:gd name="T86" fmla="*/ 16 w 42"/>
              <a:gd name="T87" fmla="*/ 8 h 65"/>
              <a:gd name="T88" fmla="*/ 12 w 42"/>
              <a:gd name="T89" fmla="*/ 12 h 65"/>
              <a:gd name="T90" fmla="*/ 10 w 42"/>
              <a:gd name="T91" fmla="*/ 16 h 65"/>
              <a:gd name="T92" fmla="*/ 10 w 42"/>
              <a:gd name="T93" fmla="*/ 24 h 65"/>
              <a:gd name="T94" fmla="*/ 8 w 42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2" h="65">
                <a:moveTo>
                  <a:pt x="0" y="33"/>
                </a:moveTo>
                <a:lnTo>
                  <a:pt x="2" y="22"/>
                </a:lnTo>
                <a:lnTo>
                  <a:pt x="4" y="14"/>
                </a:lnTo>
                <a:lnTo>
                  <a:pt x="6" y="8"/>
                </a:lnTo>
                <a:lnTo>
                  <a:pt x="10" y="4"/>
                </a:lnTo>
                <a:lnTo>
                  <a:pt x="14" y="2"/>
                </a:lnTo>
                <a:lnTo>
                  <a:pt x="22" y="0"/>
                </a:lnTo>
                <a:lnTo>
                  <a:pt x="26" y="0"/>
                </a:lnTo>
                <a:lnTo>
                  <a:pt x="30" y="2"/>
                </a:lnTo>
                <a:lnTo>
                  <a:pt x="34" y="4"/>
                </a:lnTo>
                <a:lnTo>
                  <a:pt x="36" y="8"/>
                </a:lnTo>
                <a:lnTo>
                  <a:pt x="38" y="12"/>
                </a:lnTo>
                <a:lnTo>
                  <a:pt x="40" y="18"/>
                </a:lnTo>
                <a:lnTo>
                  <a:pt x="40" y="24"/>
                </a:lnTo>
                <a:lnTo>
                  <a:pt x="42" y="33"/>
                </a:lnTo>
                <a:lnTo>
                  <a:pt x="40" y="43"/>
                </a:lnTo>
                <a:lnTo>
                  <a:pt x="40" y="51"/>
                </a:lnTo>
                <a:lnTo>
                  <a:pt x="36" y="57"/>
                </a:lnTo>
                <a:lnTo>
                  <a:pt x="32" y="61"/>
                </a:lnTo>
                <a:lnTo>
                  <a:pt x="28" y="63"/>
                </a:lnTo>
                <a:lnTo>
                  <a:pt x="22" y="65"/>
                </a:lnTo>
                <a:lnTo>
                  <a:pt x="16" y="63"/>
                </a:lnTo>
                <a:lnTo>
                  <a:pt x="10" y="61"/>
                </a:lnTo>
                <a:lnTo>
                  <a:pt x="6" y="59"/>
                </a:lnTo>
                <a:lnTo>
                  <a:pt x="4" y="53"/>
                </a:lnTo>
                <a:lnTo>
                  <a:pt x="2" y="43"/>
                </a:lnTo>
                <a:lnTo>
                  <a:pt x="0" y="33"/>
                </a:lnTo>
                <a:close/>
                <a:moveTo>
                  <a:pt x="8" y="33"/>
                </a:moveTo>
                <a:lnTo>
                  <a:pt x="10" y="41"/>
                </a:lnTo>
                <a:lnTo>
                  <a:pt x="10" y="49"/>
                </a:lnTo>
                <a:lnTo>
                  <a:pt x="12" y="53"/>
                </a:lnTo>
                <a:lnTo>
                  <a:pt x="16" y="57"/>
                </a:lnTo>
                <a:lnTo>
                  <a:pt x="22" y="57"/>
                </a:lnTo>
                <a:lnTo>
                  <a:pt x="26" y="57"/>
                </a:lnTo>
                <a:lnTo>
                  <a:pt x="30" y="53"/>
                </a:lnTo>
                <a:lnTo>
                  <a:pt x="32" y="49"/>
                </a:lnTo>
                <a:lnTo>
                  <a:pt x="32" y="41"/>
                </a:lnTo>
                <a:lnTo>
                  <a:pt x="34" y="33"/>
                </a:lnTo>
                <a:lnTo>
                  <a:pt x="32" y="24"/>
                </a:lnTo>
                <a:lnTo>
                  <a:pt x="32" y="16"/>
                </a:lnTo>
                <a:lnTo>
                  <a:pt x="30" y="12"/>
                </a:lnTo>
                <a:lnTo>
                  <a:pt x="26" y="8"/>
                </a:lnTo>
                <a:lnTo>
                  <a:pt x="20" y="8"/>
                </a:lnTo>
                <a:lnTo>
                  <a:pt x="16" y="8"/>
                </a:lnTo>
                <a:lnTo>
                  <a:pt x="12" y="12"/>
                </a:lnTo>
                <a:lnTo>
                  <a:pt x="10" y="16"/>
                </a:lnTo>
                <a:lnTo>
                  <a:pt x="10" y="24"/>
                </a:lnTo>
                <a:lnTo>
                  <a:pt x="8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17" name="Rectangle 57"/>
          <p:cNvSpPr>
            <a:spLocks noChangeArrowheads="1"/>
          </p:cNvSpPr>
          <p:nvPr/>
        </p:nvSpPr>
        <p:spPr bwMode="auto">
          <a:xfrm>
            <a:off x="3095625" y="6119813"/>
            <a:ext cx="15875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18" name="Freeform 58"/>
          <p:cNvSpPr>
            <a:spLocks noEditPoints="1"/>
          </p:cNvSpPr>
          <p:nvPr/>
        </p:nvSpPr>
        <p:spPr bwMode="auto">
          <a:xfrm>
            <a:off x="3127375" y="6032500"/>
            <a:ext cx="65088" cy="103188"/>
          </a:xfrm>
          <a:custGeom>
            <a:avLst/>
            <a:gdLst>
              <a:gd name="T0" fmla="*/ 0 w 41"/>
              <a:gd name="T1" fmla="*/ 33 h 65"/>
              <a:gd name="T2" fmla="*/ 2 w 41"/>
              <a:gd name="T3" fmla="*/ 22 h 65"/>
              <a:gd name="T4" fmla="*/ 4 w 41"/>
              <a:gd name="T5" fmla="*/ 14 h 65"/>
              <a:gd name="T6" fmla="*/ 6 w 41"/>
              <a:gd name="T7" fmla="*/ 8 h 65"/>
              <a:gd name="T8" fmla="*/ 10 w 41"/>
              <a:gd name="T9" fmla="*/ 4 h 65"/>
              <a:gd name="T10" fmla="*/ 13 w 41"/>
              <a:gd name="T11" fmla="*/ 2 h 65"/>
              <a:gd name="T12" fmla="*/ 21 w 41"/>
              <a:gd name="T13" fmla="*/ 0 h 65"/>
              <a:gd name="T14" fmla="*/ 25 w 41"/>
              <a:gd name="T15" fmla="*/ 0 h 65"/>
              <a:gd name="T16" fmla="*/ 29 w 41"/>
              <a:gd name="T17" fmla="*/ 2 h 65"/>
              <a:gd name="T18" fmla="*/ 33 w 41"/>
              <a:gd name="T19" fmla="*/ 4 h 65"/>
              <a:gd name="T20" fmla="*/ 35 w 41"/>
              <a:gd name="T21" fmla="*/ 8 h 65"/>
              <a:gd name="T22" fmla="*/ 37 w 41"/>
              <a:gd name="T23" fmla="*/ 12 h 65"/>
              <a:gd name="T24" fmla="*/ 39 w 41"/>
              <a:gd name="T25" fmla="*/ 18 h 65"/>
              <a:gd name="T26" fmla="*/ 39 w 41"/>
              <a:gd name="T27" fmla="*/ 24 h 65"/>
              <a:gd name="T28" fmla="*/ 41 w 41"/>
              <a:gd name="T29" fmla="*/ 33 h 65"/>
              <a:gd name="T30" fmla="*/ 39 w 41"/>
              <a:gd name="T31" fmla="*/ 43 h 65"/>
              <a:gd name="T32" fmla="*/ 39 w 41"/>
              <a:gd name="T33" fmla="*/ 51 h 65"/>
              <a:gd name="T34" fmla="*/ 35 w 41"/>
              <a:gd name="T35" fmla="*/ 57 h 65"/>
              <a:gd name="T36" fmla="*/ 31 w 41"/>
              <a:gd name="T37" fmla="*/ 61 h 65"/>
              <a:gd name="T38" fmla="*/ 27 w 41"/>
              <a:gd name="T39" fmla="*/ 63 h 65"/>
              <a:gd name="T40" fmla="*/ 21 w 41"/>
              <a:gd name="T41" fmla="*/ 65 h 65"/>
              <a:gd name="T42" fmla="*/ 15 w 41"/>
              <a:gd name="T43" fmla="*/ 63 h 65"/>
              <a:gd name="T44" fmla="*/ 10 w 41"/>
              <a:gd name="T45" fmla="*/ 61 h 65"/>
              <a:gd name="T46" fmla="*/ 6 w 41"/>
              <a:gd name="T47" fmla="*/ 59 h 65"/>
              <a:gd name="T48" fmla="*/ 4 w 41"/>
              <a:gd name="T49" fmla="*/ 53 h 65"/>
              <a:gd name="T50" fmla="*/ 2 w 41"/>
              <a:gd name="T51" fmla="*/ 43 h 65"/>
              <a:gd name="T52" fmla="*/ 0 w 41"/>
              <a:gd name="T53" fmla="*/ 33 h 65"/>
              <a:gd name="T54" fmla="*/ 8 w 41"/>
              <a:gd name="T55" fmla="*/ 33 h 65"/>
              <a:gd name="T56" fmla="*/ 10 w 41"/>
              <a:gd name="T57" fmla="*/ 41 h 65"/>
              <a:gd name="T58" fmla="*/ 10 w 41"/>
              <a:gd name="T59" fmla="*/ 49 h 65"/>
              <a:gd name="T60" fmla="*/ 12 w 41"/>
              <a:gd name="T61" fmla="*/ 53 h 65"/>
              <a:gd name="T62" fmla="*/ 15 w 41"/>
              <a:gd name="T63" fmla="*/ 57 h 65"/>
              <a:gd name="T64" fmla="*/ 21 w 41"/>
              <a:gd name="T65" fmla="*/ 57 h 65"/>
              <a:gd name="T66" fmla="*/ 25 w 41"/>
              <a:gd name="T67" fmla="*/ 57 h 65"/>
              <a:gd name="T68" fmla="*/ 29 w 41"/>
              <a:gd name="T69" fmla="*/ 53 h 65"/>
              <a:gd name="T70" fmla="*/ 31 w 41"/>
              <a:gd name="T71" fmla="*/ 49 h 65"/>
              <a:gd name="T72" fmla="*/ 31 w 41"/>
              <a:gd name="T73" fmla="*/ 41 h 65"/>
              <a:gd name="T74" fmla="*/ 33 w 41"/>
              <a:gd name="T75" fmla="*/ 33 h 65"/>
              <a:gd name="T76" fmla="*/ 31 w 41"/>
              <a:gd name="T77" fmla="*/ 24 h 65"/>
              <a:gd name="T78" fmla="*/ 31 w 41"/>
              <a:gd name="T79" fmla="*/ 16 h 65"/>
              <a:gd name="T80" fmla="*/ 29 w 41"/>
              <a:gd name="T81" fmla="*/ 12 h 65"/>
              <a:gd name="T82" fmla="*/ 25 w 41"/>
              <a:gd name="T83" fmla="*/ 8 h 65"/>
              <a:gd name="T84" fmla="*/ 19 w 41"/>
              <a:gd name="T85" fmla="*/ 8 h 65"/>
              <a:gd name="T86" fmla="*/ 15 w 41"/>
              <a:gd name="T87" fmla="*/ 8 h 65"/>
              <a:gd name="T88" fmla="*/ 12 w 41"/>
              <a:gd name="T89" fmla="*/ 12 h 65"/>
              <a:gd name="T90" fmla="*/ 10 w 41"/>
              <a:gd name="T91" fmla="*/ 16 h 65"/>
              <a:gd name="T92" fmla="*/ 10 w 41"/>
              <a:gd name="T93" fmla="*/ 24 h 65"/>
              <a:gd name="T94" fmla="*/ 8 w 41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1" h="65">
                <a:moveTo>
                  <a:pt x="0" y="33"/>
                </a:moveTo>
                <a:lnTo>
                  <a:pt x="2" y="22"/>
                </a:lnTo>
                <a:lnTo>
                  <a:pt x="4" y="14"/>
                </a:lnTo>
                <a:lnTo>
                  <a:pt x="6" y="8"/>
                </a:lnTo>
                <a:lnTo>
                  <a:pt x="10" y="4"/>
                </a:lnTo>
                <a:lnTo>
                  <a:pt x="13" y="2"/>
                </a:lnTo>
                <a:lnTo>
                  <a:pt x="21" y="0"/>
                </a:lnTo>
                <a:lnTo>
                  <a:pt x="25" y="0"/>
                </a:lnTo>
                <a:lnTo>
                  <a:pt x="29" y="2"/>
                </a:lnTo>
                <a:lnTo>
                  <a:pt x="33" y="4"/>
                </a:lnTo>
                <a:lnTo>
                  <a:pt x="35" y="8"/>
                </a:lnTo>
                <a:lnTo>
                  <a:pt x="37" y="12"/>
                </a:lnTo>
                <a:lnTo>
                  <a:pt x="39" y="18"/>
                </a:lnTo>
                <a:lnTo>
                  <a:pt x="39" y="24"/>
                </a:lnTo>
                <a:lnTo>
                  <a:pt x="41" y="33"/>
                </a:lnTo>
                <a:lnTo>
                  <a:pt x="39" y="43"/>
                </a:lnTo>
                <a:lnTo>
                  <a:pt x="39" y="51"/>
                </a:lnTo>
                <a:lnTo>
                  <a:pt x="35" y="57"/>
                </a:lnTo>
                <a:lnTo>
                  <a:pt x="31" y="61"/>
                </a:lnTo>
                <a:lnTo>
                  <a:pt x="27" y="63"/>
                </a:lnTo>
                <a:lnTo>
                  <a:pt x="21" y="65"/>
                </a:lnTo>
                <a:lnTo>
                  <a:pt x="15" y="63"/>
                </a:lnTo>
                <a:lnTo>
                  <a:pt x="10" y="61"/>
                </a:lnTo>
                <a:lnTo>
                  <a:pt x="6" y="59"/>
                </a:lnTo>
                <a:lnTo>
                  <a:pt x="4" y="53"/>
                </a:lnTo>
                <a:lnTo>
                  <a:pt x="2" y="43"/>
                </a:lnTo>
                <a:lnTo>
                  <a:pt x="0" y="33"/>
                </a:lnTo>
                <a:close/>
                <a:moveTo>
                  <a:pt x="8" y="33"/>
                </a:moveTo>
                <a:lnTo>
                  <a:pt x="10" y="41"/>
                </a:lnTo>
                <a:lnTo>
                  <a:pt x="10" y="49"/>
                </a:lnTo>
                <a:lnTo>
                  <a:pt x="12" y="53"/>
                </a:lnTo>
                <a:lnTo>
                  <a:pt x="15" y="57"/>
                </a:lnTo>
                <a:lnTo>
                  <a:pt x="21" y="57"/>
                </a:lnTo>
                <a:lnTo>
                  <a:pt x="25" y="57"/>
                </a:lnTo>
                <a:lnTo>
                  <a:pt x="29" y="53"/>
                </a:lnTo>
                <a:lnTo>
                  <a:pt x="31" y="49"/>
                </a:lnTo>
                <a:lnTo>
                  <a:pt x="31" y="41"/>
                </a:lnTo>
                <a:lnTo>
                  <a:pt x="33" y="33"/>
                </a:lnTo>
                <a:lnTo>
                  <a:pt x="31" y="24"/>
                </a:lnTo>
                <a:lnTo>
                  <a:pt x="31" y="16"/>
                </a:lnTo>
                <a:lnTo>
                  <a:pt x="29" y="12"/>
                </a:lnTo>
                <a:lnTo>
                  <a:pt x="25" y="8"/>
                </a:lnTo>
                <a:lnTo>
                  <a:pt x="19" y="8"/>
                </a:lnTo>
                <a:lnTo>
                  <a:pt x="15" y="8"/>
                </a:lnTo>
                <a:lnTo>
                  <a:pt x="12" y="12"/>
                </a:lnTo>
                <a:lnTo>
                  <a:pt x="10" y="16"/>
                </a:lnTo>
                <a:lnTo>
                  <a:pt x="10" y="24"/>
                </a:lnTo>
                <a:lnTo>
                  <a:pt x="8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19" name="Freeform 59"/>
          <p:cNvSpPr>
            <a:spLocks noEditPoints="1"/>
          </p:cNvSpPr>
          <p:nvPr/>
        </p:nvSpPr>
        <p:spPr bwMode="auto">
          <a:xfrm>
            <a:off x="4718050" y="6032500"/>
            <a:ext cx="65088" cy="103188"/>
          </a:xfrm>
          <a:custGeom>
            <a:avLst/>
            <a:gdLst>
              <a:gd name="T0" fmla="*/ 0 w 41"/>
              <a:gd name="T1" fmla="*/ 33 h 65"/>
              <a:gd name="T2" fmla="*/ 1 w 41"/>
              <a:gd name="T3" fmla="*/ 22 h 65"/>
              <a:gd name="T4" fmla="*/ 1 w 41"/>
              <a:gd name="T5" fmla="*/ 14 h 65"/>
              <a:gd name="T6" fmla="*/ 5 w 41"/>
              <a:gd name="T7" fmla="*/ 8 h 65"/>
              <a:gd name="T8" fmla="*/ 9 w 41"/>
              <a:gd name="T9" fmla="*/ 4 h 65"/>
              <a:gd name="T10" fmla="*/ 13 w 41"/>
              <a:gd name="T11" fmla="*/ 2 h 65"/>
              <a:gd name="T12" fmla="*/ 19 w 41"/>
              <a:gd name="T13" fmla="*/ 0 h 65"/>
              <a:gd name="T14" fmla="*/ 25 w 41"/>
              <a:gd name="T15" fmla="*/ 0 h 65"/>
              <a:gd name="T16" fmla="*/ 29 w 41"/>
              <a:gd name="T17" fmla="*/ 2 h 65"/>
              <a:gd name="T18" fmla="*/ 33 w 41"/>
              <a:gd name="T19" fmla="*/ 4 h 65"/>
              <a:gd name="T20" fmla="*/ 35 w 41"/>
              <a:gd name="T21" fmla="*/ 8 h 65"/>
              <a:gd name="T22" fmla="*/ 37 w 41"/>
              <a:gd name="T23" fmla="*/ 12 h 65"/>
              <a:gd name="T24" fmla="*/ 39 w 41"/>
              <a:gd name="T25" fmla="*/ 18 h 65"/>
              <a:gd name="T26" fmla="*/ 39 w 41"/>
              <a:gd name="T27" fmla="*/ 24 h 65"/>
              <a:gd name="T28" fmla="*/ 41 w 41"/>
              <a:gd name="T29" fmla="*/ 33 h 65"/>
              <a:gd name="T30" fmla="*/ 39 w 41"/>
              <a:gd name="T31" fmla="*/ 43 h 65"/>
              <a:gd name="T32" fmla="*/ 37 w 41"/>
              <a:gd name="T33" fmla="*/ 51 h 65"/>
              <a:gd name="T34" fmla="*/ 35 w 41"/>
              <a:gd name="T35" fmla="*/ 57 h 65"/>
              <a:gd name="T36" fmla="*/ 31 w 41"/>
              <a:gd name="T37" fmla="*/ 61 h 65"/>
              <a:gd name="T38" fmla="*/ 27 w 41"/>
              <a:gd name="T39" fmla="*/ 63 h 65"/>
              <a:gd name="T40" fmla="*/ 19 w 41"/>
              <a:gd name="T41" fmla="*/ 65 h 65"/>
              <a:gd name="T42" fmla="*/ 15 w 41"/>
              <a:gd name="T43" fmla="*/ 63 h 65"/>
              <a:gd name="T44" fmla="*/ 9 w 41"/>
              <a:gd name="T45" fmla="*/ 61 h 65"/>
              <a:gd name="T46" fmla="*/ 5 w 41"/>
              <a:gd name="T47" fmla="*/ 59 h 65"/>
              <a:gd name="T48" fmla="*/ 3 w 41"/>
              <a:gd name="T49" fmla="*/ 53 h 65"/>
              <a:gd name="T50" fmla="*/ 1 w 41"/>
              <a:gd name="T51" fmla="*/ 43 h 65"/>
              <a:gd name="T52" fmla="*/ 0 w 41"/>
              <a:gd name="T53" fmla="*/ 33 h 65"/>
              <a:gd name="T54" fmla="*/ 7 w 41"/>
              <a:gd name="T55" fmla="*/ 33 h 65"/>
              <a:gd name="T56" fmla="*/ 9 w 41"/>
              <a:gd name="T57" fmla="*/ 41 h 65"/>
              <a:gd name="T58" fmla="*/ 9 w 41"/>
              <a:gd name="T59" fmla="*/ 49 h 65"/>
              <a:gd name="T60" fmla="*/ 11 w 41"/>
              <a:gd name="T61" fmla="*/ 53 h 65"/>
              <a:gd name="T62" fmla="*/ 15 w 41"/>
              <a:gd name="T63" fmla="*/ 57 h 65"/>
              <a:gd name="T64" fmla="*/ 19 w 41"/>
              <a:gd name="T65" fmla="*/ 57 h 65"/>
              <a:gd name="T66" fmla="*/ 25 w 41"/>
              <a:gd name="T67" fmla="*/ 57 h 65"/>
              <a:gd name="T68" fmla="*/ 29 w 41"/>
              <a:gd name="T69" fmla="*/ 53 h 65"/>
              <a:gd name="T70" fmla="*/ 31 w 41"/>
              <a:gd name="T71" fmla="*/ 49 h 65"/>
              <a:gd name="T72" fmla="*/ 31 w 41"/>
              <a:gd name="T73" fmla="*/ 41 h 65"/>
              <a:gd name="T74" fmla="*/ 33 w 41"/>
              <a:gd name="T75" fmla="*/ 33 h 65"/>
              <a:gd name="T76" fmla="*/ 31 w 41"/>
              <a:gd name="T77" fmla="*/ 24 h 65"/>
              <a:gd name="T78" fmla="*/ 31 w 41"/>
              <a:gd name="T79" fmla="*/ 16 h 65"/>
              <a:gd name="T80" fmla="*/ 29 w 41"/>
              <a:gd name="T81" fmla="*/ 12 h 65"/>
              <a:gd name="T82" fmla="*/ 25 w 41"/>
              <a:gd name="T83" fmla="*/ 8 h 65"/>
              <a:gd name="T84" fmla="*/ 19 w 41"/>
              <a:gd name="T85" fmla="*/ 8 h 65"/>
              <a:gd name="T86" fmla="*/ 15 w 41"/>
              <a:gd name="T87" fmla="*/ 8 h 65"/>
              <a:gd name="T88" fmla="*/ 11 w 41"/>
              <a:gd name="T89" fmla="*/ 12 h 65"/>
              <a:gd name="T90" fmla="*/ 9 w 41"/>
              <a:gd name="T91" fmla="*/ 16 h 65"/>
              <a:gd name="T92" fmla="*/ 9 w 41"/>
              <a:gd name="T93" fmla="*/ 24 h 65"/>
              <a:gd name="T94" fmla="*/ 7 w 41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1" h="65">
                <a:moveTo>
                  <a:pt x="0" y="33"/>
                </a:moveTo>
                <a:lnTo>
                  <a:pt x="1" y="22"/>
                </a:lnTo>
                <a:lnTo>
                  <a:pt x="1" y="14"/>
                </a:lnTo>
                <a:lnTo>
                  <a:pt x="5" y="8"/>
                </a:lnTo>
                <a:lnTo>
                  <a:pt x="9" y="4"/>
                </a:lnTo>
                <a:lnTo>
                  <a:pt x="13" y="2"/>
                </a:lnTo>
                <a:lnTo>
                  <a:pt x="19" y="0"/>
                </a:lnTo>
                <a:lnTo>
                  <a:pt x="25" y="0"/>
                </a:lnTo>
                <a:lnTo>
                  <a:pt x="29" y="2"/>
                </a:lnTo>
                <a:lnTo>
                  <a:pt x="33" y="4"/>
                </a:lnTo>
                <a:lnTo>
                  <a:pt x="35" y="8"/>
                </a:lnTo>
                <a:lnTo>
                  <a:pt x="37" y="12"/>
                </a:lnTo>
                <a:lnTo>
                  <a:pt x="39" y="18"/>
                </a:lnTo>
                <a:lnTo>
                  <a:pt x="39" y="24"/>
                </a:lnTo>
                <a:lnTo>
                  <a:pt x="41" y="33"/>
                </a:lnTo>
                <a:lnTo>
                  <a:pt x="39" y="43"/>
                </a:lnTo>
                <a:lnTo>
                  <a:pt x="37" y="51"/>
                </a:lnTo>
                <a:lnTo>
                  <a:pt x="35" y="57"/>
                </a:lnTo>
                <a:lnTo>
                  <a:pt x="31" y="61"/>
                </a:lnTo>
                <a:lnTo>
                  <a:pt x="27" y="63"/>
                </a:lnTo>
                <a:lnTo>
                  <a:pt x="19" y="65"/>
                </a:lnTo>
                <a:lnTo>
                  <a:pt x="15" y="63"/>
                </a:lnTo>
                <a:lnTo>
                  <a:pt x="9" y="61"/>
                </a:lnTo>
                <a:lnTo>
                  <a:pt x="5" y="59"/>
                </a:lnTo>
                <a:lnTo>
                  <a:pt x="3" y="53"/>
                </a:lnTo>
                <a:lnTo>
                  <a:pt x="1" y="43"/>
                </a:lnTo>
                <a:lnTo>
                  <a:pt x="0" y="33"/>
                </a:lnTo>
                <a:close/>
                <a:moveTo>
                  <a:pt x="7" y="33"/>
                </a:moveTo>
                <a:lnTo>
                  <a:pt x="9" y="41"/>
                </a:lnTo>
                <a:lnTo>
                  <a:pt x="9" y="49"/>
                </a:lnTo>
                <a:lnTo>
                  <a:pt x="11" y="53"/>
                </a:lnTo>
                <a:lnTo>
                  <a:pt x="15" y="57"/>
                </a:lnTo>
                <a:lnTo>
                  <a:pt x="19" y="57"/>
                </a:lnTo>
                <a:lnTo>
                  <a:pt x="25" y="57"/>
                </a:lnTo>
                <a:lnTo>
                  <a:pt x="29" y="53"/>
                </a:lnTo>
                <a:lnTo>
                  <a:pt x="31" y="49"/>
                </a:lnTo>
                <a:lnTo>
                  <a:pt x="31" y="41"/>
                </a:lnTo>
                <a:lnTo>
                  <a:pt x="33" y="33"/>
                </a:lnTo>
                <a:lnTo>
                  <a:pt x="31" y="24"/>
                </a:lnTo>
                <a:lnTo>
                  <a:pt x="31" y="16"/>
                </a:lnTo>
                <a:lnTo>
                  <a:pt x="29" y="12"/>
                </a:lnTo>
                <a:lnTo>
                  <a:pt x="25" y="8"/>
                </a:lnTo>
                <a:lnTo>
                  <a:pt x="19" y="8"/>
                </a:lnTo>
                <a:lnTo>
                  <a:pt x="15" y="8"/>
                </a:lnTo>
                <a:lnTo>
                  <a:pt x="11" y="12"/>
                </a:lnTo>
                <a:lnTo>
                  <a:pt x="9" y="16"/>
                </a:lnTo>
                <a:lnTo>
                  <a:pt x="9" y="24"/>
                </a:lnTo>
                <a:lnTo>
                  <a:pt x="7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20" name="Rectangle 60"/>
          <p:cNvSpPr>
            <a:spLocks noChangeArrowheads="1"/>
          </p:cNvSpPr>
          <p:nvPr/>
        </p:nvSpPr>
        <p:spPr bwMode="auto">
          <a:xfrm>
            <a:off x="4799013" y="6119813"/>
            <a:ext cx="12700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21" name="Freeform 61"/>
          <p:cNvSpPr>
            <a:spLocks noEditPoints="1"/>
          </p:cNvSpPr>
          <p:nvPr/>
        </p:nvSpPr>
        <p:spPr bwMode="auto">
          <a:xfrm>
            <a:off x="4827588" y="6035675"/>
            <a:ext cx="68262" cy="96838"/>
          </a:xfrm>
          <a:custGeom>
            <a:avLst/>
            <a:gdLst>
              <a:gd name="T0" fmla="*/ 28 w 43"/>
              <a:gd name="T1" fmla="*/ 61 h 61"/>
              <a:gd name="T2" fmla="*/ 28 w 43"/>
              <a:gd name="T3" fmla="*/ 47 h 61"/>
              <a:gd name="T4" fmla="*/ 0 w 43"/>
              <a:gd name="T5" fmla="*/ 47 h 61"/>
              <a:gd name="T6" fmla="*/ 0 w 43"/>
              <a:gd name="T7" fmla="*/ 39 h 61"/>
              <a:gd name="T8" fmla="*/ 30 w 43"/>
              <a:gd name="T9" fmla="*/ 0 h 61"/>
              <a:gd name="T10" fmla="*/ 35 w 43"/>
              <a:gd name="T11" fmla="*/ 0 h 61"/>
              <a:gd name="T12" fmla="*/ 35 w 43"/>
              <a:gd name="T13" fmla="*/ 39 h 61"/>
              <a:gd name="T14" fmla="*/ 43 w 43"/>
              <a:gd name="T15" fmla="*/ 39 h 61"/>
              <a:gd name="T16" fmla="*/ 43 w 43"/>
              <a:gd name="T17" fmla="*/ 47 h 61"/>
              <a:gd name="T18" fmla="*/ 35 w 43"/>
              <a:gd name="T19" fmla="*/ 47 h 61"/>
              <a:gd name="T20" fmla="*/ 35 w 43"/>
              <a:gd name="T21" fmla="*/ 61 h 61"/>
              <a:gd name="T22" fmla="*/ 28 w 43"/>
              <a:gd name="T23" fmla="*/ 61 h 61"/>
              <a:gd name="T24" fmla="*/ 28 w 43"/>
              <a:gd name="T25" fmla="*/ 39 h 61"/>
              <a:gd name="T26" fmla="*/ 28 w 43"/>
              <a:gd name="T27" fmla="*/ 14 h 61"/>
              <a:gd name="T28" fmla="*/ 10 w 43"/>
              <a:gd name="T29" fmla="*/ 39 h 61"/>
              <a:gd name="T30" fmla="*/ 28 w 43"/>
              <a:gd name="T31" fmla="*/ 39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3" h="61">
                <a:moveTo>
                  <a:pt x="28" y="61"/>
                </a:moveTo>
                <a:lnTo>
                  <a:pt x="28" y="47"/>
                </a:lnTo>
                <a:lnTo>
                  <a:pt x="0" y="47"/>
                </a:lnTo>
                <a:lnTo>
                  <a:pt x="0" y="39"/>
                </a:lnTo>
                <a:lnTo>
                  <a:pt x="30" y="0"/>
                </a:lnTo>
                <a:lnTo>
                  <a:pt x="35" y="0"/>
                </a:lnTo>
                <a:lnTo>
                  <a:pt x="35" y="39"/>
                </a:lnTo>
                <a:lnTo>
                  <a:pt x="43" y="39"/>
                </a:lnTo>
                <a:lnTo>
                  <a:pt x="43" y="47"/>
                </a:lnTo>
                <a:lnTo>
                  <a:pt x="35" y="47"/>
                </a:lnTo>
                <a:lnTo>
                  <a:pt x="35" y="61"/>
                </a:lnTo>
                <a:lnTo>
                  <a:pt x="28" y="61"/>
                </a:lnTo>
                <a:close/>
                <a:moveTo>
                  <a:pt x="28" y="39"/>
                </a:moveTo>
                <a:lnTo>
                  <a:pt x="28" y="14"/>
                </a:lnTo>
                <a:lnTo>
                  <a:pt x="10" y="39"/>
                </a:lnTo>
                <a:lnTo>
                  <a:pt x="28" y="3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22" name="Freeform 62"/>
          <p:cNvSpPr>
            <a:spLocks noEditPoints="1"/>
          </p:cNvSpPr>
          <p:nvPr/>
        </p:nvSpPr>
        <p:spPr bwMode="auto">
          <a:xfrm>
            <a:off x="5568950" y="6032500"/>
            <a:ext cx="63500" cy="103188"/>
          </a:xfrm>
          <a:custGeom>
            <a:avLst/>
            <a:gdLst>
              <a:gd name="T0" fmla="*/ 0 w 40"/>
              <a:gd name="T1" fmla="*/ 33 h 65"/>
              <a:gd name="T2" fmla="*/ 0 w 40"/>
              <a:gd name="T3" fmla="*/ 22 h 65"/>
              <a:gd name="T4" fmla="*/ 2 w 40"/>
              <a:gd name="T5" fmla="*/ 14 h 65"/>
              <a:gd name="T6" fmla="*/ 6 w 40"/>
              <a:gd name="T7" fmla="*/ 8 h 65"/>
              <a:gd name="T8" fmla="*/ 10 w 40"/>
              <a:gd name="T9" fmla="*/ 4 h 65"/>
              <a:gd name="T10" fmla="*/ 14 w 40"/>
              <a:gd name="T11" fmla="*/ 2 h 65"/>
              <a:gd name="T12" fmla="*/ 20 w 40"/>
              <a:gd name="T13" fmla="*/ 0 h 65"/>
              <a:gd name="T14" fmla="*/ 26 w 40"/>
              <a:gd name="T15" fmla="*/ 0 h 65"/>
              <a:gd name="T16" fmla="*/ 30 w 40"/>
              <a:gd name="T17" fmla="*/ 2 h 65"/>
              <a:gd name="T18" fmla="*/ 32 w 40"/>
              <a:gd name="T19" fmla="*/ 4 h 65"/>
              <a:gd name="T20" fmla="*/ 36 w 40"/>
              <a:gd name="T21" fmla="*/ 8 h 65"/>
              <a:gd name="T22" fmla="*/ 38 w 40"/>
              <a:gd name="T23" fmla="*/ 12 h 65"/>
              <a:gd name="T24" fmla="*/ 40 w 40"/>
              <a:gd name="T25" fmla="*/ 18 h 65"/>
              <a:gd name="T26" fmla="*/ 40 w 40"/>
              <a:gd name="T27" fmla="*/ 24 h 65"/>
              <a:gd name="T28" fmla="*/ 40 w 40"/>
              <a:gd name="T29" fmla="*/ 33 h 65"/>
              <a:gd name="T30" fmla="*/ 40 w 40"/>
              <a:gd name="T31" fmla="*/ 43 h 65"/>
              <a:gd name="T32" fmla="*/ 38 w 40"/>
              <a:gd name="T33" fmla="*/ 51 h 65"/>
              <a:gd name="T34" fmla="*/ 36 w 40"/>
              <a:gd name="T35" fmla="*/ 57 h 65"/>
              <a:gd name="T36" fmla="*/ 32 w 40"/>
              <a:gd name="T37" fmla="*/ 61 h 65"/>
              <a:gd name="T38" fmla="*/ 26 w 40"/>
              <a:gd name="T39" fmla="*/ 63 h 65"/>
              <a:gd name="T40" fmla="*/ 20 w 40"/>
              <a:gd name="T41" fmla="*/ 65 h 65"/>
              <a:gd name="T42" fmla="*/ 14 w 40"/>
              <a:gd name="T43" fmla="*/ 63 h 65"/>
              <a:gd name="T44" fmla="*/ 10 w 40"/>
              <a:gd name="T45" fmla="*/ 61 h 65"/>
              <a:gd name="T46" fmla="*/ 6 w 40"/>
              <a:gd name="T47" fmla="*/ 59 h 65"/>
              <a:gd name="T48" fmla="*/ 2 w 40"/>
              <a:gd name="T49" fmla="*/ 53 h 65"/>
              <a:gd name="T50" fmla="*/ 0 w 40"/>
              <a:gd name="T51" fmla="*/ 43 h 65"/>
              <a:gd name="T52" fmla="*/ 0 w 40"/>
              <a:gd name="T53" fmla="*/ 33 h 65"/>
              <a:gd name="T54" fmla="*/ 8 w 40"/>
              <a:gd name="T55" fmla="*/ 33 h 65"/>
              <a:gd name="T56" fmla="*/ 8 w 40"/>
              <a:gd name="T57" fmla="*/ 41 h 65"/>
              <a:gd name="T58" fmla="*/ 10 w 40"/>
              <a:gd name="T59" fmla="*/ 49 h 65"/>
              <a:gd name="T60" fmla="*/ 12 w 40"/>
              <a:gd name="T61" fmla="*/ 53 h 65"/>
              <a:gd name="T62" fmla="*/ 16 w 40"/>
              <a:gd name="T63" fmla="*/ 57 h 65"/>
              <a:gd name="T64" fmla="*/ 20 w 40"/>
              <a:gd name="T65" fmla="*/ 57 h 65"/>
              <a:gd name="T66" fmla="*/ 26 w 40"/>
              <a:gd name="T67" fmla="*/ 57 h 65"/>
              <a:gd name="T68" fmla="*/ 28 w 40"/>
              <a:gd name="T69" fmla="*/ 53 h 65"/>
              <a:gd name="T70" fmla="*/ 30 w 40"/>
              <a:gd name="T71" fmla="*/ 49 h 65"/>
              <a:gd name="T72" fmla="*/ 32 w 40"/>
              <a:gd name="T73" fmla="*/ 41 h 65"/>
              <a:gd name="T74" fmla="*/ 32 w 40"/>
              <a:gd name="T75" fmla="*/ 33 h 65"/>
              <a:gd name="T76" fmla="*/ 32 w 40"/>
              <a:gd name="T77" fmla="*/ 24 h 65"/>
              <a:gd name="T78" fmla="*/ 30 w 40"/>
              <a:gd name="T79" fmla="*/ 16 h 65"/>
              <a:gd name="T80" fmla="*/ 30 w 40"/>
              <a:gd name="T81" fmla="*/ 12 h 65"/>
              <a:gd name="T82" fmla="*/ 26 w 40"/>
              <a:gd name="T83" fmla="*/ 8 h 65"/>
              <a:gd name="T84" fmla="*/ 20 w 40"/>
              <a:gd name="T85" fmla="*/ 8 h 65"/>
              <a:gd name="T86" fmla="*/ 16 w 40"/>
              <a:gd name="T87" fmla="*/ 8 h 65"/>
              <a:gd name="T88" fmla="*/ 12 w 40"/>
              <a:gd name="T89" fmla="*/ 12 h 65"/>
              <a:gd name="T90" fmla="*/ 10 w 40"/>
              <a:gd name="T91" fmla="*/ 16 h 65"/>
              <a:gd name="T92" fmla="*/ 8 w 40"/>
              <a:gd name="T93" fmla="*/ 24 h 65"/>
              <a:gd name="T94" fmla="*/ 8 w 40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5">
                <a:moveTo>
                  <a:pt x="0" y="33"/>
                </a:moveTo>
                <a:lnTo>
                  <a:pt x="0" y="22"/>
                </a:lnTo>
                <a:lnTo>
                  <a:pt x="2" y="14"/>
                </a:lnTo>
                <a:lnTo>
                  <a:pt x="6" y="8"/>
                </a:lnTo>
                <a:lnTo>
                  <a:pt x="10" y="4"/>
                </a:lnTo>
                <a:lnTo>
                  <a:pt x="14" y="2"/>
                </a:lnTo>
                <a:lnTo>
                  <a:pt x="20" y="0"/>
                </a:lnTo>
                <a:lnTo>
                  <a:pt x="26" y="0"/>
                </a:lnTo>
                <a:lnTo>
                  <a:pt x="30" y="2"/>
                </a:lnTo>
                <a:lnTo>
                  <a:pt x="32" y="4"/>
                </a:lnTo>
                <a:lnTo>
                  <a:pt x="36" y="8"/>
                </a:lnTo>
                <a:lnTo>
                  <a:pt x="38" y="12"/>
                </a:lnTo>
                <a:lnTo>
                  <a:pt x="40" y="18"/>
                </a:lnTo>
                <a:lnTo>
                  <a:pt x="40" y="24"/>
                </a:lnTo>
                <a:lnTo>
                  <a:pt x="40" y="33"/>
                </a:lnTo>
                <a:lnTo>
                  <a:pt x="40" y="43"/>
                </a:lnTo>
                <a:lnTo>
                  <a:pt x="38" y="51"/>
                </a:lnTo>
                <a:lnTo>
                  <a:pt x="36" y="57"/>
                </a:lnTo>
                <a:lnTo>
                  <a:pt x="32" y="61"/>
                </a:lnTo>
                <a:lnTo>
                  <a:pt x="26" y="63"/>
                </a:lnTo>
                <a:lnTo>
                  <a:pt x="20" y="65"/>
                </a:lnTo>
                <a:lnTo>
                  <a:pt x="14" y="63"/>
                </a:lnTo>
                <a:lnTo>
                  <a:pt x="10" y="61"/>
                </a:lnTo>
                <a:lnTo>
                  <a:pt x="6" y="59"/>
                </a:lnTo>
                <a:lnTo>
                  <a:pt x="2" y="53"/>
                </a:lnTo>
                <a:lnTo>
                  <a:pt x="0" y="43"/>
                </a:lnTo>
                <a:lnTo>
                  <a:pt x="0" y="33"/>
                </a:lnTo>
                <a:close/>
                <a:moveTo>
                  <a:pt x="8" y="33"/>
                </a:moveTo>
                <a:lnTo>
                  <a:pt x="8" y="41"/>
                </a:lnTo>
                <a:lnTo>
                  <a:pt x="10" y="49"/>
                </a:lnTo>
                <a:lnTo>
                  <a:pt x="12" y="53"/>
                </a:lnTo>
                <a:lnTo>
                  <a:pt x="16" y="57"/>
                </a:lnTo>
                <a:lnTo>
                  <a:pt x="20" y="57"/>
                </a:lnTo>
                <a:lnTo>
                  <a:pt x="26" y="57"/>
                </a:lnTo>
                <a:lnTo>
                  <a:pt x="28" y="53"/>
                </a:lnTo>
                <a:lnTo>
                  <a:pt x="30" y="49"/>
                </a:lnTo>
                <a:lnTo>
                  <a:pt x="32" y="41"/>
                </a:lnTo>
                <a:lnTo>
                  <a:pt x="32" y="33"/>
                </a:lnTo>
                <a:lnTo>
                  <a:pt x="32" y="24"/>
                </a:lnTo>
                <a:lnTo>
                  <a:pt x="30" y="16"/>
                </a:lnTo>
                <a:lnTo>
                  <a:pt x="30" y="12"/>
                </a:lnTo>
                <a:lnTo>
                  <a:pt x="26" y="8"/>
                </a:lnTo>
                <a:lnTo>
                  <a:pt x="20" y="8"/>
                </a:lnTo>
                <a:lnTo>
                  <a:pt x="16" y="8"/>
                </a:lnTo>
                <a:lnTo>
                  <a:pt x="12" y="12"/>
                </a:lnTo>
                <a:lnTo>
                  <a:pt x="10" y="16"/>
                </a:lnTo>
                <a:lnTo>
                  <a:pt x="8" y="24"/>
                </a:lnTo>
                <a:lnTo>
                  <a:pt x="8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23" name="Rectangle 63"/>
          <p:cNvSpPr>
            <a:spLocks noChangeArrowheads="1"/>
          </p:cNvSpPr>
          <p:nvPr/>
        </p:nvSpPr>
        <p:spPr bwMode="auto">
          <a:xfrm>
            <a:off x="5651500" y="6119813"/>
            <a:ext cx="11113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24" name="Freeform 64"/>
          <p:cNvSpPr>
            <a:spLocks noEditPoints="1"/>
          </p:cNvSpPr>
          <p:nvPr/>
        </p:nvSpPr>
        <p:spPr bwMode="auto">
          <a:xfrm>
            <a:off x="5681663" y="6032500"/>
            <a:ext cx="63500" cy="103188"/>
          </a:xfrm>
          <a:custGeom>
            <a:avLst/>
            <a:gdLst>
              <a:gd name="T0" fmla="*/ 40 w 40"/>
              <a:gd name="T1" fmla="*/ 16 h 65"/>
              <a:gd name="T2" fmla="*/ 32 w 40"/>
              <a:gd name="T3" fmla="*/ 18 h 65"/>
              <a:gd name="T4" fmla="*/ 30 w 40"/>
              <a:gd name="T5" fmla="*/ 14 h 65"/>
              <a:gd name="T6" fmla="*/ 28 w 40"/>
              <a:gd name="T7" fmla="*/ 10 h 65"/>
              <a:gd name="T8" fmla="*/ 26 w 40"/>
              <a:gd name="T9" fmla="*/ 8 h 65"/>
              <a:gd name="T10" fmla="*/ 22 w 40"/>
              <a:gd name="T11" fmla="*/ 8 h 65"/>
              <a:gd name="T12" fmla="*/ 18 w 40"/>
              <a:gd name="T13" fmla="*/ 8 h 65"/>
              <a:gd name="T14" fmla="*/ 14 w 40"/>
              <a:gd name="T15" fmla="*/ 10 h 65"/>
              <a:gd name="T16" fmla="*/ 12 w 40"/>
              <a:gd name="T17" fmla="*/ 12 h 65"/>
              <a:gd name="T18" fmla="*/ 10 w 40"/>
              <a:gd name="T19" fmla="*/ 16 h 65"/>
              <a:gd name="T20" fmla="*/ 8 w 40"/>
              <a:gd name="T21" fmla="*/ 22 h 65"/>
              <a:gd name="T22" fmla="*/ 8 w 40"/>
              <a:gd name="T23" fmla="*/ 30 h 65"/>
              <a:gd name="T24" fmla="*/ 10 w 40"/>
              <a:gd name="T25" fmla="*/ 26 h 65"/>
              <a:gd name="T26" fmla="*/ 14 w 40"/>
              <a:gd name="T27" fmla="*/ 24 h 65"/>
              <a:gd name="T28" fmla="*/ 18 w 40"/>
              <a:gd name="T29" fmla="*/ 22 h 65"/>
              <a:gd name="T30" fmla="*/ 22 w 40"/>
              <a:gd name="T31" fmla="*/ 22 h 65"/>
              <a:gd name="T32" fmla="*/ 30 w 40"/>
              <a:gd name="T33" fmla="*/ 24 h 65"/>
              <a:gd name="T34" fmla="*/ 36 w 40"/>
              <a:gd name="T35" fmla="*/ 28 h 65"/>
              <a:gd name="T36" fmla="*/ 38 w 40"/>
              <a:gd name="T37" fmla="*/ 33 h 65"/>
              <a:gd name="T38" fmla="*/ 40 w 40"/>
              <a:gd name="T39" fmla="*/ 37 h 65"/>
              <a:gd name="T40" fmla="*/ 40 w 40"/>
              <a:gd name="T41" fmla="*/ 43 h 65"/>
              <a:gd name="T42" fmla="*/ 40 w 40"/>
              <a:gd name="T43" fmla="*/ 49 h 65"/>
              <a:gd name="T44" fmla="*/ 38 w 40"/>
              <a:gd name="T45" fmla="*/ 55 h 65"/>
              <a:gd name="T46" fmla="*/ 36 w 40"/>
              <a:gd name="T47" fmla="*/ 59 h 65"/>
              <a:gd name="T48" fmla="*/ 32 w 40"/>
              <a:gd name="T49" fmla="*/ 61 h 65"/>
              <a:gd name="T50" fmla="*/ 26 w 40"/>
              <a:gd name="T51" fmla="*/ 63 h 65"/>
              <a:gd name="T52" fmla="*/ 20 w 40"/>
              <a:gd name="T53" fmla="*/ 65 h 65"/>
              <a:gd name="T54" fmla="*/ 14 w 40"/>
              <a:gd name="T55" fmla="*/ 63 h 65"/>
              <a:gd name="T56" fmla="*/ 10 w 40"/>
              <a:gd name="T57" fmla="*/ 61 h 65"/>
              <a:gd name="T58" fmla="*/ 6 w 40"/>
              <a:gd name="T59" fmla="*/ 57 h 65"/>
              <a:gd name="T60" fmla="*/ 2 w 40"/>
              <a:gd name="T61" fmla="*/ 51 h 65"/>
              <a:gd name="T62" fmla="*/ 0 w 40"/>
              <a:gd name="T63" fmla="*/ 45 h 65"/>
              <a:gd name="T64" fmla="*/ 0 w 40"/>
              <a:gd name="T65" fmla="*/ 35 h 65"/>
              <a:gd name="T66" fmla="*/ 0 w 40"/>
              <a:gd name="T67" fmla="*/ 22 h 65"/>
              <a:gd name="T68" fmla="*/ 2 w 40"/>
              <a:gd name="T69" fmla="*/ 14 h 65"/>
              <a:gd name="T70" fmla="*/ 6 w 40"/>
              <a:gd name="T71" fmla="*/ 8 h 65"/>
              <a:gd name="T72" fmla="*/ 10 w 40"/>
              <a:gd name="T73" fmla="*/ 4 h 65"/>
              <a:gd name="T74" fmla="*/ 16 w 40"/>
              <a:gd name="T75" fmla="*/ 2 h 65"/>
              <a:gd name="T76" fmla="*/ 22 w 40"/>
              <a:gd name="T77" fmla="*/ 0 h 65"/>
              <a:gd name="T78" fmla="*/ 28 w 40"/>
              <a:gd name="T79" fmla="*/ 2 h 65"/>
              <a:gd name="T80" fmla="*/ 34 w 40"/>
              <a:gd name="T81" fmla="*/ 4 h 65"/>
              <a:gd name="T82" fmla="*/ 38 w 40"/>
              <a:gd name="T83" fmla="*/ 10 h 65"/>
              <a:gd name="T84" fmla="*/ 40 w 40"/>
              <a:gd name="T85" fmla="*/ 16 h 65"/>
              <a:gd name="T86" fmla="*/ 8 w 40"/>
              <a:gd name="T87" fmla="*/ 43 h 65"/>
              <a:gd name="T88" fmla="*/ 8 w 40"/>
              <a:gd name="T89" fmla="*/ 47 h 65"/>
              <a:gd name="T90" fmla="*/ 8 w 40"/>
              <a:gd name="T91" fmla="*/ 51 h 65"/>
              <a:gd name="T92" fmla="*/ 12 w 40"/>
              <a:gd name="T93" fmla="*/ 53 h 65"/>
              <a:gd name="T94" fmla="*/ 14 w 40"/>
              <a:gd name="T95" fmla="*/ 55 h 65"/>
              <a:gd name="T96" fmla="*/ 16 w 40"/>
              <a:gd name="T97" fmla="*/ 57 h 65"/>
              <a:gd name="T98" fmla="*/ 20 w 40"/>
              <a:gd name="T99" fmla="*/ 57 h 65"/>
              <a:gd name="T100" fmla="*/ 26 w 40"/>
              <a:gd name="T101" fmla="*/ 57 h 65"/>
              <a:gd name="T102" fmla="*/ 30 w 40"/>
              <a:gd name="T103" fmla="*/ 53 h 65"/>
              <a:gd name="T104" fmla="*/ 32 w 40"/>
              <a:gd name="T105" fmla="*/ 49 h 65"/>
              <a:gd name="T106" fmla="*/ 32 w 40"/>
              <a:gd name="T107" fmla="*/ 43 h 65"/>
              <a:gd name="T108" fmla="*/ 32 w 40"/>
              <a:gd name="T109" fmla="*/ 37 h 65"/>
              <a:gd name="T110" fmla="*/ 30 w 40"/>
              <a:gd name="T111" fmla="*/ 33 h 65"/>
              <a:gd name="T112" fmla="*/ 26 w 40"/>
              <a:gd name="T113" fmla="*/ 30 h 65"/>
              <a:gd name="T114" fmla="*/ 20 w 40"/>
              <a:gd name="T115" fmla="*/ 30 h 65"/>
              <a:gd name="T116" fmla="*/ 16 w 40"/>
              <a:gd name="T117" fmla="*/ 30 h 65"/>
              <a:gd name="T118" fmla="*/ 10 w 40"/>
              <a:gd name="T119" fmla="*/ 33 h 65"/>
              <a:gd name="T120" fmla="*/ 8 w 40"/>
              <a:gd name="T121" fmla="*/ 37 h 65"/>
              <a:gd name="T122" fmla="*/ 8 w 40"/>
              <a:gd name="T123" fmla="*/ 4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" h="65">
                <a:moveTo>
                  <a:pt x="40" y="16"/>
                </a:moveTo>
                <a:lnTo>
                  <a:pt x="32" y="18"/>
                </a:lnTo>
                <a:lnTo>
                  <a:pt x="30" y="14"/>
                </a:lnTo>
                <a:lnTo>
                  <a:pt x="28" y="10"/>
                </a:lnTo>
                <a:lnTo>
                  <a:pt x="26" y="8"/>
                </a:lnTo>
                <a:lnTo>
                  <a:pt x="22" y="8"/>
                </a:lnTo>
                <a:lnTo>
                  <a:pt x="18" y="8"/>
                </a:lnTo>
                <a:lnTo>
                  <a:pt x="14" y="10"/>
                </a:lnTo>
                <a:lnTo>
                  <a:pt x="12" y="12"/>
                </a:lnTo>
                <a:lnTo>
                  <a:pt x="10" y="16"/>
                </a:lnTo>
                <a:lnTo>
                  <a:pt x="8" y="22"/>
                </a:lnTo>
                <a:lnTo>
                  <a:pt x="8" y="30"/>
                </a:lnTo>
                <a:lnTo>
                  <a:pt x="10" y="26"/>
                </a:lnTo>
                <a:lnTo>
                  <a:pt x="14" y="24"/>
                </a:lnTo>
                <a:lnTo>
                  <a:pt x="18" y="22"/>
                </a:lnTo>
                <a:lnTo>
                  <a:pt x="22" y="22"/>
                </a:lnTo>
                <a:lnTo>
                  <a:pt x="30" y="24"/>
                </a:lnTo>
                <a:lnTo>
                  <a:pt x="36" y="28"/>
                </a:lnTo>
                <a:lnTo>
                  <a:pt x="38" y="33"/>
                </a:lnTo>
                <a:lnTo>
                  <a:pt x="40" y="37"/>
                </a:lnTo>
                <a:lnTo>
                  <a:pt x="40" y="43"/>
                </a:lnTo>
                <a:lnTo>
                  <a:pt x="40" y="49"/>
                </a:lnTo>
                <a:lnTo>
                  <a:pt x="38" y="55"/>
                </a:lnTo>
                <a:lnTo>
                  <a:pt x="36" y="59"/>
                </a:lnTo>
                <a:lnTo>
                  <a:pt x="32" y="61"/>
                </a:lnTo>
                <a:lnTo>
                  <a:pt x="26" y="63"/>
                </a:lnTo>
                <a:lnTo>
                  <a:pt x="20" y="65"/>
                </a:lnTo>
                <a:lnTo>
                  <a:pt x="14" y="63"/>
                </a:lnTo>
                <a:lnTo>
                  <a:pt x="10" y="61"/>
                </a:lnTo>
                <a:lnTo>
                  <a:pt x="6" y="57"/>
                </a:lnTo>
                <a:lnTo>
                  <a:pt x="2" y="51"/>
                </a:lnTo>
                <a:lnTo>
                  <a:pt x="0" y="45"/>
                </a:lnTo>
                <a:lnTo>
                  <a:pt x="0" y="35"/>
                </a:lnTo>
                <a:lnTo>
                  <a:pt x="0" y="22"/>
                </a:lnTo>
                <a:lnTo>
                  <a:pt x="2" y="14"/>
                </a:lnTo>
                <a:lnTo>
                  <a:pt x="6" y="8"/>
                </a:lnTo>
                <a:lnTo>
                  <a:pt x="10" y="4"/>
                </a:lnTo>
                <a:lnTo>
                  <a:pt x="16" y="2"/>
                </a:lnTo>
                <a:lnTo>
                  <a:pt x="22" y="0"/>
                </a:lnTo>
                <a:lnTo>
                  <a:pt x="28" y="2"/>
                </a:lnTo>
                <a:lnTo>
                  <a:pt x="34" y="4"/>
                </a:lnTo>
                <a:lnTo>
                  <a:pt x="38" y="10"/>
                </a:lnTo>
                <a:lnTo>
                  <a:pt x="40" y="16"/>
                </a:lnTo>
                <a:close/>
                <a:moveTo>
                  <a:pt x="8" y="43"/>
                </a:moveTo>
                <a:lnTo>
                  <a:pt x="8" y="47"/>
                </a:lnTo>
                <a:lnTo>
                  <a:pt x="8" y="51"/>
                </a:lnTo>
                <a:lnTo>
                  <a:pt x="12" y="53"/>
                </a:lnTo>
                <a:lnTo>
                  <a:pt x="14" y="55"/>
                </a:lnTo>
                <a:lnTo>
                  <a:pt x="16" y="57"/>
                </a:lnTo>
                <a:lnTo>
                  <a:pt x="20" y="57"/>
                </a:lnTo>
                <a:lnTo>
                  <a:pt x="26" y="57"/>
                </a:lnTo>
                <a:lnTo>
                  <a:pt x="30" y="53"/>
                </a:lnTo>
                <a:lnTo>
                  <a:pt x="32" y="49"/>
                </a:lnTo>
                <a:lnTo>
                  <a:pt x="32" y="43"/>
                </a:lnTo>
                <a:lnTo>
                  <a:pt x="32" y="37"/>
                </a:lnTo>
                <a:lnTo>
                  <a:pt x="30" y="33"/>
                </a:lnTo>
                <a:lnTo>
                  <a:pt x="26" y="30"/>
                </a:lnTo>
                <a:lnTo>
                  <a:pt x="20" y="30"/>
                </a:lnTo>
                <a:lnTo>
                  <a:pt x="16" y="30"/>
                </a:lnTo>
                <a:lnTo>
                  <a:pt x="10" y="33"/>
                </a:lnTo>
                <a:lnTo>
                  <a:pt x="8" y="37"/>
                </a:lnTo>
                <a:lnTo>
                  <a:pt x="8" y="4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25" name="Freeform 65"/>
          <p:cNvSpPr>
            <a:spLocks noEditPoints="1"/>
          </p:cNvSpPr>
          <p:nvPr/>
        </p:nvSpPr>
        <p:spPr bwMode="auto">
          <a:xfrm>
            <a:off x="6421438" y="6032500"/>
            <a:ext cx="61912" cy="103188"/>
          </a:xfrm>
          <a:custGeom>
            <a:avLst/>
            <a:gdLst>
              <a:gd name="T0" fmla="*/ 0 w 39"/>
              <a:gd name="T1" fmla="*/ 33 h 65"/>
              <a:gd name="T2" fmla="*/ 0 w 39"/>
              <a:gd name="T3" fmla="*/ 22 h 65"/>
              <a:gd name="T4" fmla="*/ 2 w 39"/>
              <a:gd name="T5" fmla="*/ 14 h 65"/>
              <a:gd name="T6" fmla="*/ 6 w 39"/>
              <a:gd name="T7" fmla="*/ 8 h 65"/>
              <a:gd name="T8" fmla="*/ 8 w 39"/>
              <a:gd name="T9" fmla="*/ 4 h 65"/>
              <a:gd name="T10" fmla="*/ 14 w 39"/>
              <a:gd name="T11" fmla="*/ 2 h 65"/>
              <a:gd name="T12" fmla="*/ 19 w 39"/>
              <a:gd name="T13" fmla="*/ 0 h 65"/>
              <a:gd name="T14" fmla="*/ 23 w 39"/>
              <a:gd name="T15" fmla="*/ 0 h 65"/>
              <a:gd name="T16" fmla="*/ 29 w 39"/>
              <a:gd name="T17" fmla="*/ 2 h 65"/>
              <a:gd name="T18" fmla="*/ 31 w 39"/>
              <a:gd name="T19" fmla="*/ 4 h 65"/>
              <a:gd name="T20" fmla="*/ 35 w 39"/>
              <a:gd name="T21" fmla="*/ 8 h 65"/>
              <a:gd name="T22" fmla="*/ 37 w 39"/>
              <a:gd name="T23" fmla="*/ 12 h 65"/>
              <a:gd name="T24" fmla="*/ 39 w 39"/>
              <a:gd name="T25" fmla="*/ 18 h 65"/>
              <a:gd name="T26" fmla="*/ 39 w 39"/>
              <a:gd name="T27" fmla="*/ 24 h 65"/>
              <a:gd name="T28" fmla="*/ 39 w 39"/>
              <a:gd name="T29" fmla="*/ 33 h 65"/>
              <a:gd name="T30" fmla="*/ 39 w 39"/>
              <a:gd name="T31" fmla="*/ 43 h 65"/>
              <a:gd name="T32" fmla="*/ 37 w 39"/>
              <a:gd name="T33" fmla="*/ 51 h 65"/>
              <a:gd name="T34" fmla="*/ 35 w 39"/>
              <a:gd name="T35" fmla="*/ 57 h 65"/>
              <a:gd name="T36" fmla="*/ 31 w 39"/>
              <a:gd name="T37" fmla="*/ 61 h 65"/>
              <a:gd name="T38" fmla="*/ 25 w 39"/>
              <a:gd name="T39" fmla="*/ 63 h 65"/>
              <a:gd name="T40" fmla="*/ 19 w 39"/>
              <a:gd name="T41" fmla="*/ 65 h 65"/>
              <a:gd name="T42" fmla="*/ 14 w 39"/>
              <a:gd name="T43" fmla="*/ 63 h 65"/>
              <a:gd name="T44" fmla="*/ 10 w 39"/>
              <a:gd name="T45" fmla="*/ 61 h 65"/>
              <a:gd name="T46" fmla="*/ 6 w 39"/>
              <a:gd name="T47" fmla="*/ 59 h 65"/>
              <a:gd name="T48" fmla="*/ 2 w 39"/>
              <a:gd name="T49" fmla="*/ 53 h 65"/>
              <a:gd name="T50" fmla="*/ 0 w 39"/>
              <a:gd name="T51" fmla="*/ 43 h 65"/>
              <a:gd name="T52" fmla="*/ 0 w 39"/>
              <a:gd name="T53" fmla="*/ 33 h 65"/>
              <a:gd name="T54" fmla="*/ 8 w 39"/>
              <a:gd name="T55" fmla="*/ 33 h 65"/>
              <a:gd name="T56" fmla="*/ 8 w 39"/>
              <a:gd name="T57" fmla="*/ 41 h 65"/>
              <a:gd name="T58" fmla="*/ 10 w 39"/>
              <a:gd name="T59" fmla="*/ 49 h 65"/>
              <a:gd name="T60" fmla="*/ 12 w 39"/>
              <a:gd name="T61" fmla="*/ 53 h 65"/>
              <a:gd name="T62" fmla="*/ 16 w 39"/>
              <a:gd name="T63" fmla="*/ 57 h 65"/>
              <a:gd name="T64" fmla="*/ 19 w 39"/>
              <a:gd name="T65" fmla="*/ 57 h 65"/>
              <a:gd name="T66" fmla="*/ 23 w 39"/>
              <a:gd name="T67" fmla="*/ 57 h 65"/>
              <a:gd name="T68" fmla="*/ 27 w 39"/>
              <a:gd name="T69" fmla="*/ 53 h 65"/>
              <a:gd name="T70" fmla="*/ 29 w 39"/>
              <a:gd name="T71" fmla="*/ 49 h 65"/>
              <a:gd name="T72" fmla="*/ 31 w 39"/>
              <a:gd name="T73" fmla="*/ 41 h 65"/>
              <a:gd name="T74" fmla="*/ 31 w 39"/>
              <a:gd name="T75" fmla="*/ 33 h 65"/>
              <a:gd name="T76" fmla="*/ 31 w 39"/>
              <a:gd name="T77" fmla="*/ 24 h 65"/>
              <a:gd name="T78" fmla="*/ 29 w 39"/>
              <a:gd name="T79" fmla="*/ 16 h 65"/>
              <a:gd name="T80" fmla="*/ 29 w 39"/>
              <a:gd name="T81" fmla="*/ 12 h 65"/>
              <a:gd name="T82" fmla="*/ 25 w 39"/>
              <a:gd name="T83" fmla="*/ 8 h 65"/>
              <a:gd name="T84" fmla="*/ 19 w 39"/>
              <a:gd name="T85" fmla="*/ 8 h 65"/>
              <a:gd name="T86" fmla="*/ 16 w 39"/>
              <a:gd name="T87" fmla="*/ 8 h 65"/>
              <a:gd name="T88" fmla="*/ 12 w 39"/>
              <a:gd name="T89" fmla="*/ 12 h 65"/>
              <a:gd name="T90" fmla="*/ 10 w 39"/>
              <a:gd name="T91" fmla="*/ 16 h 65"/>
              <a:gd name="T92" fmla="*/ 8 w 39"/>
              <a:gd name="T93" fmla="*/ 24 h 65"/>
              <a:gd name="T94" fmla="*/ 8 w 39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9" h="65">
                <a:moveTo>
                  <a:pt x="0" y="33"/>
                </a:moveTo>
                <a:lnTo>
                  <a:pt x="0" y="22"/>
                </a:lnTo>
                <a:lnTo>
                  <a:pt x="2" y="14"/>
                </a:lnTo>
                <a:lnTo>
                  <a:pt x="6" y="8"/>
                </a:lnTo>
                <a:lnTo>
                  <a:pt x="8" y="4"/>
                </a:lnTo>
                <a:lnTo>
                  <a:pt x="14" y="2"/>
                </a:lnTo>
                <a:lnTo>
                  <a:pt x="19" y="0"/>
                </a:lnTo>
                <a:lnTo>
                  <a:pt x="23" y="0"/>
                </a:lnTo>
                <a:lnTo>
                  <a:pt x="29" y="2"/>
                </a:lnTo>
                <a:lnTo>
                  <a:pt x="31" y="4"/>
                </a:lnTo>
                <a:lnTo>
                  <a:pt x="35" y="8"/>
                </a:lnTo>
                <a:lnTo>
                  <a:pt x="37" y="12"/>
                </a:lnTo>
                <a:lnTo>
                  <a:pt x="39" y="18"/>
                </a:lnTo>
                <a:lnTo>
                  <a:pt x="39" y="24"/>
                </a:lnTo>
                <a:lnTo>
                  <a:pt x="39" y="33"/>
                </a:lnTo>
                <a:lnTo>
                  <a:pt x="39" y="43"/>
                </a:lnTo>
                <a:lnTo>
                  <a:pt x="37" y="51"/>
                </a:lnTo>
                <a:lnTo>
                  <a:pt x="35" y="57"/>
                </a:lnTo>
                <a:lnTo>
                  <a:pt x="31" y="61"/>
                </a:lnTo>
                <a:lnTo>
                  <a:pt x="25" y="63"/>
                </a:lnTo>
                <a:lnTo>
                  <a:pt x="19" y="65"/>
                </a:lnTo>
                <a:lnTo>
                  <a:pt x="14" y="63"/>
                </a:lnTo>
                <a:lnTo>
                  <a:pt x="10" y="61"/>
                </a:lnTo>
                <a:lnTo>
                  <a:pt x="6" y="59"/>
                </a:lnTo>
                <a:lnTo>
                  <a:pt x="2" y="53"/>
                </a:lnTo>
                <a:lnTo>
                  <a:pt x="0" y="43"/>
                </a:lnTo>
                <a:lnTo>
                  <a:pt x="0" y="33"/>
                </a:lnTo>
                <a:close/>
                <a:moveTo>
                  <a:pt x="8" y="33"/>
                </a:moveTo>
                <a:lnTo>
                  <a:pt x="8" y="41"/>
                </a:lnTo>
                <a:lnTo>
                  <a:pt x="10" y="49"/>
                </a:lnTo>
                <a:lnTo>
                  <a:pt x="12" y="53"/>
                </a:lnTo>
                <a:lnTo>
                  <a:pt x="16" y="57"/>
                </a:lnTo>
                <a:lnTo>
                  <a:pt x="19" y="57"/>
                </a:lnTo>
                <a:lnTo>
                  <a:pt x="23" y="57"/>
                </a:lnTo>
                <a:lnTo>
                  <a:pt x="27" y="53"/>
                </a:lnTo>
                <a:lnTo>
                  <a:pt x="29" y="49"/>
                </a:lnTo>
                <a:lnTo>
                  <a:pt x="31" y="41"/>
                </a:lnTo>
                <a:lnTo>
                  <a:pt x="31" y="33"/>
                </a:lnTo>
                <a:lnTo>
                  <a:pt x="31" y="24"/>
                </a:lnTo>
                <a:lnTo>
                  <a:pt x="29" y="16"/>
                </a:lnTo>
                <a:lnTo>
                  <a:pt x="29" y="12"/>
                </a:lnTo>
                <a:lnTo>
                  <a:pt x="25" y="8"/>
                </a:lnTo>
                <a:lnTo>
                  <a:pt x="19" y="8"/>
                </a:lnTo>
                <a:lnTo>
                  <a:pt x="16" y="8"/>
                </a:lnTo>
                <a:lnTo>
                  <a:pt x="12" y="12"/>
                </a:lnTo>
                <a:lnTo>
                  <a:pt x="10" y="16"/>
                </a:lnTo>
                <a:lnTo>
                  <a:pt x="8" y="24"/>
                </a:lnTo>
                <a:lnTo>
                  <a:pt x="8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26" name="Rectangle 66"/>
          <p:cNvSpPr>
            <a:spLocks noChangeArrowheads="1"/>
          </p:cNvSpPr>
          <p:nvPr/>
        </p:nvSpPr>
        <p:spPr bwMode="auto">
          <a:xfrm>
            <a:off x="6502400" y="6119813"/>
            <a:ext cx="12700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27" name="Freeform 67"/>
          <p:cNvSpPr>
            <a:spLocks noEditPoints="1"/>
          </p:cNvSpPr>
          <p:nvPr/>
        </p:nvSpPr>
        <p:spPr bwMode="auto">
          <a:xfrm>
            <a:off x="6534150" y="6032500"/>
            <a:ext cx="63500" cy="103188"/>
          </a:xfrm>
          <a:custGeom>
            <a:avLst/>
            <a:gdLst>
              <a:gd name="T0" fmla="*/ 8 w 40"/>
              <a:gd name="T1" fmla="*/ 26 h 65"/>
              <a:gd name="T2" fmla="*/ 2 w 40"/>
              <a:gd name="T3" fmla="*/ 20 h 65"/>
              <a:gd name="T4" fmla="*/ 4 w 40"/>
              <a:gd name="T5" fmla="*/ 10 h 65"/>
              <a:gd name="T6" fmla="*/ 12 w 40"/>
              <a:gd name="T7" fmla="*/ 2 h 65"/>
              <a:gd name="T8" fmla="*/ 28 w 40"/>
              <a:gd name="T9" fmla="*/ 2 h 65"/>
              <a:gd name="T10" fmla="*/ 36 w 40"/>
              <a:gd name="T11" fmla="*/ 10 h 65"/>
              <a:gd name="T12" fmla="*/ 38 w 40"/>
              <a:gd name="T13" fmla="*/ 20 h 65"/>
              <a:gd name="T14" fmla="*/ 32 w 40"/>
              <a:gd name="T15" fmla="*/ 26 h 65"/>
              <a:gd name="T16" fmla="*/ 34 w 40"/>
              <a:gd name="T17" fmla="*/ 30 h 65"/>
              <a:gd name="T18" fmla="*/ 38 w 40"/>
              <a:gd name="T19" fmla="*/ 39 h 65"/>
              <a:gd name="T20" fmla="*/ 38 w 40"/>
              <a:gd name="T21" fmla="*/ 51 h 65"/>
              <a:gd name="T22" fmla="*/ 34 w 40"/>
              <a:gd name="T23" fmla="*/ 59 h 65"/>
              <a:gd name="T24" fmla="*/ 26 w 40"/>
              <a:gd name="T25" fmla="*/ 63 h 65"/>
              <a:gd name="T26" fmla="*/ 14 w 40"/>
              <a:gd name="T27" fmla="*/ 63 h 65"/>
              <a:gd name="T28" fmla="*/ 6 w 40"/>
              <a:gd name="T29" fmla="*/ 59 h 65"/>
              <a:gd name="T30" fmla="*/ 0 w 40"/>
              <a:gd name="T31" fmla="*/ 51 h 65"/>
              <a:gd name="T32" fmla="*/ 0 w 40"/>
              <a:gd name="T33" fmla="*/ 39 h 65"/>
              <a:gd name="T34" fmla="*/ 6 w 40"/>
              <a:gd name="T35" fmla="*/ 30 h 65"/>
              <a:gd name="T36" fmla="*/ 10 w 40"/>
              <a:gd name="T37" fmla="*/ 16 h 65"/>
              <a:gd name="T38" fmla="*/ 12 w 40"/>
              <a:gd name="T39" fmla="*/ 22 h 65"/>
              <a:gd name="T40" fmla="*/ 20 w 40"/>
              <a:gd name="T41" fmla="*/ 24 h 65"/>
              <a:gd name="T42" fmla="*/ 28 w 40"/>
              <a:gd name="T43" fmla="*/ 22 h 65"/>
              <a:gd name="T44" fmla="*/ 30 w 40"/>
              <a:gd name="T45" fmla="*/ 16 h 65"/>
              <a:gd name="T46" fmla="*/ 28 w 40"/>
              <a:gd name="T47" fmla="*/ 10 h 65"/>
              <a:gd name="T48" fmla="*/ 20 w 40"/>
              <a:gd name="T49" fmla="*/ 8 h 65"/>
              <a:gd name="T50" fmla="*/ 12 w 40"/>
              <a:gd name="T51" fmla="*/ 10 h 65"/>
              <a:gd name="T52" fmla="*/ 10 w 40"/>
              <a:gd name="T53" fmla="*/ 16 h 65"/>
              <a:gd name="T54" fmla="*/ 8 w 40"/>
              <a:gd name="T55" fmla="*/ 49 h 65"/>
              <a:gd name="T56" fmla="*/ 10 w 40"/>
              <a:gd name="T57" fmla="*/ 53 h 65"/>
              <a:gd name="T58" fmla="*/ 16 w 40"/>
              <a:gd name="T59" fmla="*/ 57 h 65"/>
              <a:gd name="T60" fmla="*/ 24 w 40"/>
              <a:gd name="T61" fmla="*/ 57 h 65"/>
              <a:gd name="T62" fmla="*/ 30 w 40"/>
              <a:gd name="T63" fmla="*/ 51 h 65"/>
              <a:gd name="T64" fmla="*/ 30 w 40"/>
              <a:gd name="T65" fmla="*/ 41 h 65"/>
              <a:gd name="T66" fmla="*/ 24 w 40"/>
              <a:gd name="T67" fmla="*/ 33 h 65"/>
              <a:gd name="T68" fmla="*/ 14 w 40"/>
              <a:gd name="T69" fmla="*/ 33 h 65"/>
              <a:gd name="T70" fmla="*/ 8 w 40"/>
              <a:gd name="T7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0" h="65">
                <a:moveTo>
                  <a:pt x="12" y="28"/>
                </a:moveTo>
                <a:lnTo>
                  <a:pt x="8" y="26"/>
                </a:lnTo>
                <a:lnTo>
                  <a:pt x="4" y="24"/>
                </a:lnTo>
                <a:lnTo>
                  <a:pt x="2" y="20"/>
                </a:lnTo>
                <a:lnTo>
                  <a:pt x="2" y="16"/>
                </a:lnTo>
                <a:lnTo>
                  <a:pt x="4" y="10"/>
                </a:lnTo>
                <a:lnTo>
                  <a:pt x="6" y="4"/>
                </a:lnTo>
                <a:lnTo>
                  <a:pt x="12" y="2"/>
                </a:lnTo>
                <a:lnTo>
                  <a:pt x="20" y="0"/>
                </a:lnTo>
                <a:lnTo>
                  <a:pt x="28" y="2"/>
                </a:lnTo>
                <a:lnTo>
                  <a:pt x="32" y="6"/>
                </a:lnTo>
                <a:lnTo>
                  <a:pt x="36" y="10"/>
                </a:lnTo>
                <a:lnTo>
                  <a:pt x="38" y="16"/>
                </a:lnTo>
                <a:lnTo>
                  <a:pt x="38" y="20"/>
                </a:lnTo>
                <a:lnTo>
                  <a:pt x="36" y="24"/>
                </a:lnTo>
                <a:lnTo>
                  <a:pt x="32" y="26"/>
                </a:lnTo>
                <a:lnTo>
                  <a:pt x="28" y="28"/>
                </a:lnTo>
                <a:lnTo>
                  <a:pt x="34" y="30"/>
                </a:lnTo>
                <a:lnTo>
                  <a:pt x="36" y="35"/>
                </a:lnTo>
                <a:lnTo>
                  <a:pt x="38" y="39"/>
                </a:lnTo>
                <a:lnTo>
                  <a:pt x="40" y="45"/>
                </a:lnTo>
                <a:lnTo>
                  <a:pt x="38" y="51"/>
                </a:lnTo>
                <a:lnTo>
                  <a:pt x="38" y="55"/>
                </a:lnTo>
                <a:lnTo>
                  <a:pt x="34" y="59"/>
                </a:lnTo>
                <a:lnTo>
                  <a:pt x="30" y="63"/>
                </a:lnTo>
                <a:lnTo>
                  <a:pt x="26" y="63"/>
                </a:lnTo>
                <a:lnTo>
                  <a:pt x="20" y="65"/>
                </a:lnTo>
                <a:lnTo>
                  <a:pt x="14" y="63"/>
                </a:lnTo>
                <a:lnTo>
                  <a:pt x="10" y="63"/>
                </a:lnTo>
                <a:lnTo>
                  <a:pt x="6" y="59"/>
                </a:lnTo>
                <a:lnTo>
                  <a:pt x="2" y="55"/>
                </a:lnTo>
                <a:lnTo>
                  <a:pt x="0" y="51"/>
                </a:lnTo>
                <a:lnTo>
                  <a:pt x="0" y="45"/>
                </a:lnTo>
                <a:lnTo>
                  <a:pt x="0" y="39"/>
                </a:lnTo>
                <a:lnTo>
                  <a:pt x="2" y="35"/>
                </a:lnTo>
                <a:lnTo>
                  <a:pt x="6" y="30"/>
                </a:lnTo>
                <a:lnTo>
                  <a:pt x="12" y="28"/>
                </a:lnTo>
                <a:close/>
                <a:moveTo>
                  <a:pt x="10" y="16"/>
                </a:moveTo>
                <a:lnTo>
                  <a:pt x="10" y="20"/>
                </a:lnTo>
                <a:lnTo>
                  <a:pt x="12" y="22"/>
                </a:lnTo>
                <a:lnTo>
                  <a:pt x="16" y="24"/>
                </a:lnTo>
                <a:lnTo>
                  <a:pt x="20" y="24"/>
                </a:lnTo>
                <a:lnTo>
                  <a:pt x="24" y="24"/>
                </a:lnTo>
                <a:lnTo>
                  <a:pt x="28" y="22"/>
                </a:lnTo>
                <a:lnTo>
                  <a:pt x="30" y="20"/>
                </a:lnTo>
                <a:lnTo>
                  <a:pt x="30" y="16"/>
                </a:lnTo>
                <a:lnTo>
                  <a:pt x="30" y="12"/>
                </a:lnTo>
                <a:lnTo>
                  <a:pt x="28" y="10"/>
                </a:lnTo>
                <a:lnTo>
                  <a:pt x="24" y="8"/>
                </a:lnTo>
                <a:lnTo>
                  <a:pt x="20" y="8"/>
                </a:lnTo>
                <a:lnTo>
                  <a:pt x="16" y="8"/>
                </a:lnTo>
                <a:lnTo>
                  <a:pt x="12" y="10"/>
                </a:lnTo>
                <a:lnTo>
                  <a:pt x="10" y="12"/>
                </a:lnTo>
                <a:lnTo>
                  <a:pt x="10" y="16"/>
                </a:lnTo>
                <a:close/>
                <a:moveTo>
                  <a:pt x="8" y="45"/>
                </a:moveTo>
                <a:lnTo>
                  <a:pt x="8" y="49"/>
                </a:lnTo>
                <a:lnTo>
                  <a:pt x="10" y="51"/>
                </a:lnTo>
                <a:lnTo>
                  <a:pt x="10" y="53"/>
                </a:lnTo>
                <a:lnTo>
                  <a:pt x="14" y="55"/>
                </a:lnTo>
                <a:lnTo>
                  <a:pt x="16" y="57"/>
                </a:lnTo>
                <a:lnTo>
                  <a:pt x="20" y="57"/>
                </a:lnTo>
                <a:lnTo>
                  <a:pt x="24" y="57"/>
                </a:lnTo>
                <a:lnTo>
                  <a:pt x="28" y="53"/>
                </a:lnTo>
                <a:lnTo>
                  <a:pt x="30" y="51"/>
                </a:lnTo>
                <a:lnTo>
                  <a:pt x="32" y="45"/>
                </a:lnTo>
                <a:lnTo>
                  <a:pt x="30" y="41"/>
                </a:lnTo>
                <a:lnTo>
                  <a:pt x="28" y="37"/>
                </a:lnTo>
                <a:lnTo>
                  <a:pt x="24" y="33"/>
                </a:lnTo>
                <a:lnTo>
                  <a:pt x="20" y="33"/>
                </a:lnTo>
                <a:lnTo>
                  <a:pt x="14" y="33"/>
                </a:lnTo>
                <a:lnTo>
                  <a:pt x="12" y="37"/>
                </a:lnTo>
                <a:lnTo>
                  <a:pt x="8" y="41"/>
                </a:lnTo>
                <a:lnTo>
                  <a:pt x="8" y="45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28" name="Freeform 68"/>
          <p:cNvSpPr>
            <a:spLocks/>
          </p:cNvSpPr>
          <p:nvPr/>
        </p:nvSpPr>
        <p:spPr bwMode="auto">
          <a:xfrm>
            <a:off x="2451100" y="4464050"/>
            <a:ext cx="179388" cy="157163"/>
          </a:xfrm>
          <a:custGeom>
            <a:avLst/>
            <a:gdLst>
              <a:gd name="T0" fmla="*/ 0 w 113"/>
              <a:gd name="T1" fmla="*/ 2 h 99"/>
              <a:gd name="T2" fmla="*/ 24 w 113"/>
              <a:gd name="T3" fmla="*/ 0 h 99"/>
              <a:gd name="T4" fmla="*/ 24 w 113"/>
              <a:gd name="T5" fmla="*/ 4 h 99"/>
              <a:gd name="T6" fmla="*/ 18 w 113"/>
              <a:gd name="T7" fmla="*/ 4 h 99"/>
              <a:gd name="T8" fmla="*/ 14 w 113"/>
              <a:gd name="T9" fmla="*/ 6 h 99"/>
              <a:gd name="T10" fmla="*/ 10 w 113"/>
              <a:gd name="T11" fmla="*/ 10 h 99"/>
              <a:gd name="T12" fmla="*/ 8 w 113"/>
              <a:gd name="T13" fmla="*/ 14 h 99"/>
              <a:gd name="T14" fmla="*/ 6 w 113"/>
              <a:gd name="T15" fmla="*/ 18 h 99"/>
              <a:gd name="T16" fmla="*/ 4 w 113"/>
              <a:gd name="T17" fmla="*/ 24 h 99"/>
              <a:gd name="T18" fmla="*/ 4 w 113"/>
              <a:gd name="T19" fmla="*/ 43 h 99"/>
              <a:gd name="T20" fmla="*/ 93 w 113"/>
              <a:gd name="T21" fmla="*/ 43 h 99"/>
              <a:gd name="T22" fmla="*/ 101 w 113"/>
              <a:gd name="T23" fmla="*/ 43 h 99"/>
              <a:gd name="T24" fmla="*/ 105 w 113"/>
              <a:gd name="T25" fmla="*/ 41 h 99"/>
              <a:gd name="T26" fmla="*/ 107 w 113"/>
              <a:gd name="T27" fmla="*/ 41 h 99"/>
              <a:gd name="T28" fmla="*/ 111 w 113"/>
              <a:gd name="T29" fmla="*/ 37 h 99"/>
              <a:gd name="T30" fmla="*/ 111 w 113"/>
              <a:gd name="T31" fmla="*/ 31 h 99"/>
              <a:gd name="T32" fmla="*/ 111 w 113"/>
              <a:gd name="T33" fmla="*/ 26 h 99"/>
              <a:gd name="T34" fmla="*/ 113 w 113"/>
              <a:gd name="T35" fmla="*/ 26 h 99"/>
              <a:gd name="T36" fmla="*/ 113 w 113"/>
              <a:gd name="T37" fmla="*/ 75 h 99"/>
              <a:gd name="T38" fmla="*/ 111 w 113"/>
              <a:gd name="T39" fmla="*/ 75 h 99"/>
              <a:gd name="T40" fmla="*/ 111 w 113"/>
              <a:gd name="T41" fmla="*/ 71 h 99"/>
              <a:gd name="T42" fmla="*/ 111 w 113"/>
              <a:gd name="T43" fmla="*/ 67 h 99"/>
              <a:gd name="T44" fmla="*/ 109 w 113"/>
              <a:gd name="T45" fmla="*/ 63 h 99"/>
              <a:gd name="T46" fmla="*/ 107 w 113"/>
              <a:gd name="T47" fmla="*/ 61 h 99"/>
              <a:gd name="T48" fmla="*/ 105 w 113"/>
              <a:gd name="T49" fmla="*/ 59 h 99"/>
              <a:gd name="T50" fmla="*/ 99 w 113"/>
              <a:gd name="T51" fmla="*/ 59 h 99"/>
              <a:gd name="T52" fmla="*/ 93 w 113"/>
              <a:gd name="T53" fmla="*/ 59 h 99"/>
              <a:gd name="T54" fmla="*/ 4 w 113"/>
              <a:gd name="T55" fmla="*/ 59 h 99"/>
              <a:gd name="T56" fmla="*/ 4 w 113"/>
              <a:gd name="T57" fmla="*/ 73 h 99"/>
              <a:gd name="T58" fmla="*/ 6 w 113"/>
              <a:gd name="T59" fmla="*/ 79 h 99"/>
              <a:gd name="T60" fmla="*/ 6 w 113"/>
              <a:gd name="T61" fmla="*/ 83 h 99"/>
              <a:gd name="T62" fmla="*/ 8 w 113"/>
              <a:gd name="T63" fmla="*/ 87 h 99"/>
              <a:gd name="T64" fmla="*/ 12 w 113"/>
              <a:gd name="T65" fmla="*/ 91 h 99"/>
              <a:gd name="T66" fmla="*/ 18 w 113"/>
              <a:gd name="T67" fmla="*/ 93 h 99"/>
              <a:gd name="T68" fmla="*/ 24 w 113"/>
              <a:gd name="T69" fmla="*/ 95 h 99"/>
              <a:gd name="T70" fmla="*/ 24 w 113"/>
              <a:gd name="T71" fmla="*/ 99 h 99"/>
              <a:gd name="T72" fmla="*/ 0 w 113"/>
              <a:gd name="T73" fmla="*/ 97 h 99"/>
              <a:gd name="T74" fmla="*/ 0 w 113"/>
              <a:gd name="T75" fmla="*/ 2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3" h="99">
                <a:moveTo>
                  <a:pt x="0" y="2"/>
                </a:moveTo>
                <a:lnTo>
                  <a:pt x="24" y="0"/>
                </a:lnTo>
                <a:lnTo>
                  <a:pt x="24" y="4"/>
                </a:lnTo>
                <a:lnTo>
                  <a:pt x="18" y="4"/>
                </a:lnTo>
                <a:lnTo>
                  <a:pt x="14" y="6"/>
                </a:lnTo>
                <a:lnTo>
                  <a:pt x="10" y="10"/>
                </a:lnTo>
                <a:lnTo>
                  <a:pt x="8" y="14"/>
                </a:lnTo>
                <a:lnTo>
                  <a:pt x="6" y="18"/>
                </a:lnTo>
                <a:lnTo>
                  <a:pt x="4" y="24"/>
                </a:lnTo>
                <a:lnTo>
                  <a:pt x="4" y="43"/>
                </a:lnTo>
                <a:lnTo>
                  <a:pt x="93" y="43"/>
                </a:lnTo>
                <a:lnTo>
                  <a:pt x="101" y="43"/>
                </a:lnTo>
                <a:lnTo>
                  <a:pt x="105" y="41"/>
                </a:lnTo>
                <a:lnTo>
                  <a:pt x="107" y="41"/>
                </a:lnTo>
                <a:lnTo>
                  <a:pt x="111" y="37"/>
                </a:lnTo>
                <a:lnTo>
                  <a:pt x="111" y="31"/>
                </a:lnTo>
                <a:lnTo>
                  <a:pt x="111" y="26"/>
                </a:lnTo>
                <a:lnTo>
                  <a:pt x="113" y="26"/>
                </a:lnTo>
                <a:lnTo>
                  <a:pt x="113" y="75"/>
                </a:lnTo>
                <a:lnTo>
                  <a:pt x="111" y="75"/>
                </a:lnTo>
                <a:lnTo>
                  <a:pt x="111" y="71"/>
                </a:lnTo>
                <a:lnTo>
                  <a:pt x="111" y="67"/>
                </a:lnTo>
                <a:lnTo>
                  <a:pt x="109" y="63"/>
                </a:lnTo>
                <a:lnTo>
                  <a:pt x="107" y="61"/>
                </a:lnTo>
                <a:lnTo>
                  <a:pt x="105" y="59"/>
                </a:lnTo>
                <a:lnTo>
                  <a:pt x="99" y="59"/>
                </a:lnTo>
                <a:lnTo>
                  <a:pt x="93" y="59"/>
                </a:lnTo>
                <a:lnTo>
                  <a:pt x="4" y="59"/>
                </a:lnTo>
                <a:lnTo>
                  <a:pt x="4" y="73"/>
                </a:lnTo>
                <a:lnTo>
                  <a:pt x="6" y="79"/>
                </a:lnTo>
                <a:lnTo>
                  <a:pt x="6" y="83"/>
                </a:lnTo>
                <a:lnTo>
                  <a:pt x="8" y="87"/>
                </a:lnTo>
                <a:lnTo>
                  <a:pt x="12" y="91"/>
                </a:lnTo>
                <a:lnTo>
                  <a:pt x="18" y="93"/>
                </a:lnTo>
                <a:lnTo>
                  <a:pt x="24" y="95"/>
                </a:lnTo>
                <a:lnTo>
                  <a:pt x="24" y="99"/>
                </a:lnTo>
                <a:lnTo>
                  <a:pt x="0" y="97"/>
                </a:lnTo>
                <a:lnTo>
                  <a:pt x="0" y="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29" name="Freeform 69"/>
          <p:cNvSpPr>
            <a:spLocks/>
          </p:cNvSpPr>
          <p:nvPr/>
        </p:nvSpPr>
        <p:spPr bwMode="auto">
          <a:xfrm>
            <a:off x="2508250" y="4364038"/>
            <a:ext cx="122238" cy="90487"/>
          </a:xfrm>
          <a:custGeom>
            <a:avLst/>
            <a:gdLst>
              <a:gd name="T0" fmla="*/ 0 w 77"/>
              <a:gd name="T1" fmla="*/ 33 h 57"/>
              <a:gd name="T2" fmla="*/ 19 w 77"/>
              <a:gd name="T3" fmla="*/ 33 h 57"/>
              <a:gd name="T4" fmla="*/ 9 w 77"/>
              <a:gd name="T5" fmla="*/ 27 h 57"/>
              <a:gd name="T6" fmla="*/ 4 w 77"/>
              <a:gd name="T7" fmla="*/ 23 h 57"/>
              <a:gd name="T8" fmla="*/ 0 w 77"/>
              <a:gd name="T9" fmla="*/ 16 h 57"/>
              <a:gd name="T10" fmla="*/ 0 w 77"/>
              <a:gd name="T11" fmla="*/ 12 h 57"/>
              <a:gd name="T12" fmla="*/ 0 w 77"/>
              <a:gd name="T13" fmla="*/ 8 h 57"/>
              <a:gd name="T14" fmla="*/ 2 w 77"/>
              <a:gd name="T15" fmla="*/ 4 h 57"/>
              <a:gd name="T16" fmla="*/ 6 w 77"/>
              <a:gd name="T17" fmla="*/ 2 h 57"/>
              <a:gd name="T18" fmla="*/ 9 w 77"/>
              <a:gd name="T19" fmla="*/ 0 h 57"/>
              <a:gd name="T20" fmla="*/ 13 w 77"/>
              <a:gd name="T21" fmla="*/ 2 h 57"/>
              <a:gd name="T22" fmla="*/ 15 w 77"/>
              <a:gd name="T23" fmla="*/ 2 h 57"/>
              <a:gd name="T24" fmla="*/ 17 w 77"/>
              <a:gd name="T25" fmla="*/ 6 h 57"/>
              <a:gd name="T26" fmla="*/ 19 w 77"/>
              <a:gd name="T27" fmla="*/ 8 h 57"/>
              <a:gd name="T28" fmla="*/ 17 w 77"/>
              <a:gd name="T29" fmla="*/ 10 h 57"/>
              <a:gd name="T30" fmla="*/ 15 w 77"/>
              <a:gd name="T31" fmla="*/ 14 h 57"/>
              <a:gd name="T32" fmla="*/ 11 w 77"/>
              <a:gd name="T33" fmla="*/ 18 h 57"/>
              <a:gd name="T34" fmla="*/ 11 w 77"/>
              <a:gd name="T35" fmla="*/ 20 h 57"/>
              <a:gd name="T36" fmla="*/ 11 w 77"/>
              <a:gd name="T37" fmla="*/ 23 h 57"/>
              <a:gd name="T38" fmla="*/ 13 w 77"/>
              <a:gd name="T39" fmla="*/ 25 h 57"/>
              <a:gd name="T40" fmla="*/ 17 w 77"/>
              <a:gd name="T41" fmla="*/ 29 h 57"/>
              <a:gd name="T42" fmla="*/ 25 w 77"/>
              <a:gd name="T43" fmla="*/ 33 h 57"/>
              <a:gd name="T44" fmla="*/ 59 w 77"/>
              <a:gd name="T45" fmla="*/ 33 h 57"/>
              <a:gd name="T46" fmla="*/ 65 w 77"/>
              <a:gd name="T47" fmla="*/ 33 h 57"/>
              <a:gd name="T48" fmla="*/ 69 w 77"/>
              <a:gd name="T49" fmla="*/ 31 h 57"/>
              <a:gd name="T50" fmla="*/ 71 w 77"/>
              <a:gd name="T51" fmla="*/ 29 h 57"/>
              <a:gd name="T52" fmla="*/ 73 w 77"/>
              <a:gd name="T53" fmla="*/ 27 h 57"/>
              <a:gd name="T54" fmla="*/ 75 w 77"/>
              <a:gd name="T55" fmla="*/ 23 h 57"/>
              <a:gd name="T56" fmla="*/ 75 w 77"/>
              <a:gd name="T57" fmla="*/ 18 h 57"/>
              <a:gd name="T58" fmla="*/ 77 w 77"/>
              <a:gd name="T59" fmla="*/ 18 h 57"/>
              <a:gd name="T60" fmla="*/ 77 w 77"/>
              <a:gd name="T61" fmla="*/ 57 h 57"/>
              <a:gd name="T62" fmla="*/ 75 w 77"/>
              <a:gd name="T63" fmla="*/ 57 h 57"/>
              <a:gd name="T64" fmla="*/ 75 w 77"/>
              <a:gd name="T65" fmla="*/ 53 h 57"/>
              <a:gd name="T66" fmla="*/ 73 w 77"/>
              <a:gd name="T67" fmla="*/ 49 h 57"/>
              <a:gd name="T68" fmla="*/ 71 w 77"/>
              <a:gd name="T69" fmla="*/ 49 h 57"/>
              <a:gd name="T70" fmla="*/ 69 w 77"/>
              <a:gd name="T71" fmla="*/ 47 h 57"/>
              <a:gd name="T72" fmla="*/ 65 w 77"/>
              <a:gd name="T73" fmla="*/ 47 h 57"/>
              <a:gd name="T74" fmla="*/ 59 w 77"/>
              <a:gd name="T75" fmla="*/ 47 h 57"/>
              <a:gd name="T76" fmla="*/ 31 w 77"/>
              <a:gd name="T77" fmla="*/ 47 h 57"/>
              <a:gd name="T78" fmla="*/ 23 w 77"/>
              <a:gd name="T79" fmla="*/ 47 h 57"/>
              <a:gd name="T80" fmla="*/ 17 w 77"/>
              <a:gd name="T81" fmla="*/ 47 h 57"/>
              <a:gd name="T82" fmla="*/ 13 w 77"/>
              <a:gd name="T83" fmla="*/ 47 h 57"/>
              <a:gd name="T84" fmla="*/ 11 w 77"/>
              <a:gd name="T85" fmla="*/ 49 h 57"/>
              <a:gd name="T86" fmla="*/ 9 w 77"/>
              <a:gd name="T87" fmla="*/ 49 h 57"/>
              <a:gd name="T88" fmla="*/ 9 w 77"/>
              <a:gd name="T89" fmla="*/ 51 h 57"/>
              <a:gd name="T90" fmla="*/ 7 w 77"/>
              <a:gd name="T91" fmla="*/ 53 h 57"/>
              <a:gd name="T92" fmla="*/ 9 w 77"/>
              <a:gd name="T93" fmla="*/ 55 h 57"/>
              <a:gd name="T94" fmla="*/ 9 w 77"/>
              <a:gd name="T95" fmla="*/ 57 h 57"/>
              <a:gd name="T96" fmla="*/ 7 w 77"/>
              <a:gd name="T97" fmla="*/ 57 h 57"/>
              <a:gd name="T98" fmla="*/ 0 w 77"/>
              <a:gd name="T99" fmla="*/ 35 h 57"/>
              <a:gd name="T100" fmla="*/ 0 w 77"/>
              <a:gd name="T101" fmla="*/ 33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7" h="57">
                <a:moveTo>
                  <a:pt x="0" y="33"/>
                </a:moveTo>
                <a:lnTo>
                  <a:pt x="19" y="33"/>
                </a:lnTo>
                <a:lnTo>
                  <a:pt x="9" y="27"/>
                </a:lnTo>
                <a:lnTo>
                  <a:pt x="4" y="23"/>
                </a:lnTo>
                <a:lnTo>
                  <a:pt x="0" y="16"/>
                </a:lnTo>
                <a:lnTo>
                  <a:pt x="0" y="12"/>
                </a:lnTo>
                <a:lnTo>
                  <a:pt x="0" y="8"/>
                </a:lnTo>
                <a:lnTo>
                  <a:pt x="2" y="4"/>
                </a:lnTo>
                <a:lnTo>
                  <a:pt x="6" y="2"/>
                </a:lnTo>
                <a:lnTo>
                  <a:pt x="9" y="0"/>
                </a:lnTo>
                <a:lnTo>
                  <a:pt x="13" y="2"/>
                </a:lnTo>
                <a:lnTo>
                  <a:pt x="15" y="2"/>
                </a:lnTo>
                <a:lnTo>
                  <a:pt x="17" y="6"/>
                </a:lnTo>
                <a:lnTo>
                  <a:pt x="19" y="8"/>
                </a:lnTo>
                <a:lnTo>
                  <a:pt x="17" y="10"/>
                </a:lnTo>
                <a:lnTo>
                  <a:pt x="15" y="14"/>
                </a:lnTo>
                <a:lnTo>
                  <a:pt x="11" y="18"/>
                </a:lnTo>
                <a:lnTo>
                  <a:pt x="11" y="20"/>
                </a:lnTo>
                <a:lnTo>
                  <a:pt x="11" y="23"/>
                </a:lnTo>
                <a:lnTo>
                  <a:pt x="13" y="25"/>
                </a:lnTo>
                <a:lnTo>
                  <a:pt x="17" y="29"/>
                </a:lnTo>
                <a:lnTo>
                  <a:pt x="25" y="33"/>
                </a:lnTo>
                <a:lnTo>
                  <a:pt x="59" y="33"/>
                </a:lnTo>
                <a:lnTo>
                  <a:pt x="65" y="33"/>
                </a:lnTo>
                <a:lnTo>
                  <a:pt x="69" y="31"/>
                </a:lnTo>
                <a:lnTo>
                  <a:pt x="71" y="29"/>
                </a:lnTo>
                <a:lnTo>
                  <a:pt x="73" y="27"/>
                </a:lnTo>
                <a:lnTo>
                  <a:pt x="75" y="23"/>
                </a:lnTo>
                <a:lnTo>
                  <a:pt x="75" y="18"/>
                </a:lnTo>
                <a:lnTo>
                  <a:pt x="77" y="18"/>
                </a:lnTo>
                <a:lnTo>
                  <a:pt x="77" y="57"/>
                </a:lnTo>
                <a:lnTo>
                  <a:pt x="75" y="57"/>
                </a:lnTo>
                <a:lnTo>
                  <a:pt x="75" y="53"/>
                </a:lnTo>
                <a:lnTo>
                  <a:pt x="73" y="49"/>
                </a:lnTo>
                <a:lnTo>
                  <a:pt x="71" y="49"/>
                </a:lnTo>
                <a:lnTo>
                  <a:pt x="69" y="47"/>
                </a:lnTo>
                <a:lnTo>
                  <a:pt x="65" y="47"/>
                </a:lnTo>
                <a:lnTo>
                  <a:pt x="59" y="47"/>
                </a:lnTo>
                <a:lnTo>
                  <a:pt x="31" y="47"/>
                </a:lnTo>
                <a:lnTo>
                  <a:pt x="23" y="47"/>
                </a:lnTo>
                <a:lnTo>
                  <a:pt x="17" y="47"/>
                </a:lnTo>
                <a:lnTo>
                  <a:pt x="13" y="47"/>
                </a:lnTo>
                <a:lnTo>
                  <a:pt x="11" y="49"/>
                </a:lnTo>
                <a:lnTo>
                  <a:pt x="9" y="49"/>
                </a:lnTo>
                <a:lnTo>
                  <a:pt x="9" y="51"/>
                </a:lnTo>
                <a:lnTo>
                  <a:pt x="7" y="53"/>
                </a:lnTo>
                <a:lnTo>
                  <a:pt x="9" y="55"/>
                </a:lnTo>
                <a:lnTo>
                  <a:pt x="9" y="57"/>
                </a:lnTo>
                <a:lnTo>
                  <a:pt x="7" y="57"/>
                </a:lnTo>
                <a:lnTo>
                  <a:pt x="0" y="35"/>
                </a:lnTo>
                <a:lnTo>
                  <a:pt x="0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30" name="Freeform 70"/>
          <p:cNvSpPr>
            <a:spLocks/>
          </p:cNvSpPr>
          <p:nvPr/>
        </p:nvSpPr>
        <p:spPr bwMode="auto">
          <a:xfrm>
            <a:off x="2511425" y="4229100"/>
            <a:ext cx="122238" cy="134938"/>
          </a:xfrm>
          <a:custGeom>
            <a:avLst/>
            <a:gdLst>
              <a:gd name="T0" fmla="*/ 0 w 77"/>
              <a:gd name="T1" fmla="*/ 12 h 85"/>
              <a:gd name="T2" fmla="*/ 45 w 77"/>
              <a:gd name="T3" fmla="*/ 12 h 85"/>
              <a:gd name="T4" fmla="*/ 53 w 77"/>
              <a:gd name="T5" fmla="*/ 12 h 85"/>
              <a:gd name="T6" fmla="*/ 59 w 77"/>
              <a:gd name="T7" fmla="*/ 10 h 85"/>
              <a:gd name="T8" fmla="*/ 63 w 77"/>
              <a:gd name="T9" fmla="*/ 10 h 85"/>
              <a:gd name="T10" fmla="*/ 65 w 77"/>
              <a:gd name="T11" fmla="*/ 10 h 85"/>
              <a:gd name="T12" fmla="*/ 67 w 77"/>
              <a:gd name="T13" fmla="*/ 8 h 85"/>
              <a:gd name="T14" fmla="*/ 67 w 77"/>
              <a:gd name="T15" fmla="*/ 8 h 85"/>
              <a:gd name="T16" fmla="*/ 67 w 77"/>
              <a:gd name="T17" fmla="*/ 6 h 85"/>
              <a:gd name="T18" fmla="*/ 67 w 77"/>
              <a:gd name="T19" fmla="*/ 4 h 85"/>
              <a:gd name="T20" fmla="*/ 67 w 77"/>
              <a:gd name="T21" fmla="*/ 2 h 85"/>
              <a:gd name="T22" fmla="*/ 69 w 77"/>
              <a:gd name="T23" fmla="*/ 0 h 85"/>
              <a:gd name="T24" fmla="*/ 77 w 77"/>
              <a:gd name="T25" fmla="*/ 22 h 85"/>
              <a:gd name="T26" fmla="*/ 77 w 77"/>
              <a:gd name="T27" fmla="*/ 26 h 85"/>
              <a:gd name="T28" fmla="*/ 61 w 77"/>
              <a:gd name="T29" fmla="*/ 26 h 85"/>
              <a:gd name="T30" fmla="*/ 67 w 77"/>
              <a:gd name="T31" fmla="*/ 32 h 85"/>
              <a:gd name="T32" fmla="*/ 71 w 77"/>
              <a:gd name="T33" fmla="*/ 37 h 85"/>
              <a:gd name="T34" fmla="*/ 75 w 77"/>
              <a:gd name="T35" fmla="*/ 41 h 85"/>
              <a:gd name="T36" fmla="*/ 77 w 77"/>
              <a:gd name="T37" fmla="*/ 47 h 85"/>
              <a:gd name="T38" fmla="*/ 77 w 77"/>
              <a:gd name="T39" fmla="*/ 53 h 85"/>
              <a:gd name="T40" fmla="*/ 77 w 77"/>
              <a:gd name="T41" fmla="*/ 59 h 85"/>
              <a:gd name="T42" fmla="*/ 73 w 77"/>
              <a:gd name="T43" fmla="*/ 65 h 85"/>
              <a:gd name="T44" fmla="*/ 69 w 77"/>
              <a:gd name="T45" fmla="*/ 69 h 85"/>
              <a:gd name="T46" fmla="*/ 63 w 77"/>
              <a:gd name="T47" fmla="*/ 71 h 85"/>
              <a:gd name="T48" fmla="*/ 57 w 77"/>
              <a:gd name="T49" fmla="*/ 73 h 85"/>
              <a:gd name="T50" fmla="*/ 47 w 77"/>
              <a:gd name="T51" fmla="*/ 73 h 85"/>
              <a:gd name="T52" fmla="*/ 13 w 77"/>
              <a:gd name="T53" fmla="*/ 73 h 85"/>
              <a:gd name="T54" fmla="*/ 7 w 77"/>
              <a:gd name="T55" fmla="*/ 73 h 85"/>
              <a:gd name="T56" fmla="*/ 5 w 77"/>
              <a:gd name="T57" fmla="*/ 75 h 85"/>
              <a:gd name="T58" fmla="*/ 4 w 77"/>
              <a:gd name="T59" fmla="*/ 75 h 85"/>
              <a:gd name="T60" fmla="*/ 2 w 77"/>
              <a:gd name="T61" fmla="*/ 77 h 85"/>
              <a:gd name="T62" fmla="*/ 2 w 77"/>
              <a:gd name="T63" fmla="*/ 79 h 85"/>
              <a:gd name="T64" fmla="*/ 0 w 77"/>
              <a:gd name="T65" fmla="*/ 85 h 85"/>
              <a:gd name="T66" fmla="*/ 0 w 77"/>
              <a:gd name="T67" fmla="*/ 85 h 85"/>
              <a:gd name="T68" fmla="*/ 0 w 77"/>
              <a:gd name="T69" fmla="*/ 59 h 85"/>
              <a:gd name="T70" fmla="*/ 49 w 77"/>
              <a:gd name="T71" fmla="*/ 59 h 85"/>
              <a:gd name="T72" fmla="*/ 55 w 77"/>
              <a:gd name="T73" fmla="*/ 59 h 85"/>
              <a:gd name="T74" fmla="*/ 61 w 77"/>
              <a:gd name="T75" fmla="*/ 57 h 85"/>
              <a:gd name="T76" fmla="*/ 63 w 77"/>
              <a:gd name="T77" fmla="*/ 55 h 85"/>
              <a:gd name="T78" fmla="*/ 65 w 77"/>
              <a:gd name="T79" fmla="*/ 51 h 85"/>
              <a:gd name="T80" fmla="*/ 67 w 77"/>
              <a:gd name="T81" fmla="*/ 45 h 85"/>
              <a:gd name="T82" fmla="*/ 65 w 77"/>
              <a:gd name="T83" fmla="*/ 41 h 85"/>
              <a:gd name="T84" fmla="*/ 65 w 77"/>
              <a:gd name="T85" fmla="*/ 37 h 85"/>
              <a:gd name="T86" fmla="*/ 61 w 77"/>
              <a:gd name="T87" fmla="*/ 32 h 85"/>
              <a:gd name="T88" fmla="*/ 55 w 77"/>
              <a:gd name="T89" fmla="*/ 26 h 85"/>
              <a:gd name="T90" fmla="*/ 13 w 77"/>
              <a:gd name="T91" fmla="*/ 26 h 85"/>
              <a:gd name="T92" fmla="*/ 7 w 77"/>
              <a:gd name="T93" fmla="*/ 26 h 85"/>
              <a:gd name="T94" fmla="*/ 4 w 77"/>
              <a:gd name="T95" fmla="*/ 28 h 85"/>
              <a:gd name="T96" fmla="*/ 2 w 77"/>
              <a:gd name="T97" fmla="*/ 30 h 85"/>
              <a:gd name="T98" fmla="*/ 0 w 77"/>
              <a:gd name="T99" fmla="*/ 37 h 85"/>
              <a:gd name="T100" fmla="*/ 0 w 77"/>
              <a:gd name="T101" fmla="*/ 37 h 85"/>
              <a:gd name="T102" fmla="*/ 0 w 77"/>
              <a:gd name="T103" fmla="*/ 12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7" h="85">
                <a:moveTo>
                  <a:pt x="0" y="12"/>
                </a:moveTo>
                <a:lnTo>
                  <a:pt x="45" y="12"/>
                </a:lnTo>
                <a:lnTo>
                  <a:pt x="53" y="12"/>
                </a:lnTo>
                <a:lnTo>
                  <a:pt x="59" y="10"/>
                </a:lnTo>
                <a:lnTo>
                  <a:pt x="63" y="10"/>
                </a:lnTo>
                <a:lnTo>
                  <a:pt x="65" y="10"/>
                </a:lnTo>
                <a:lnTo>
                  <a:pt x="67" y="8"/>
                </a:lnTo>
                <a:lnTo>
                  <a:pt x="67" y="8"/>
                </a:lnTo>
                <a:lnTo>
                  <a:pt x="67" y="6"/>
                </a:lnTo>
                <a:lnTo>
                  <a:pt x="67" y="4"/>
                </a:lnTo>
                <a:lnTo>
                  <a:pt x="67" y="2"/>
                </a:lnTo>
                <a:lnTo>
                  <a:pt x="69" y="0"/>
                </a:lnTo>
                <a:lnTo>
                  <a:pt x="77" y="22"/>
                </a:lnTo>
                <a:lnTo>
                  <a:pt x="77" y="26"/>
                </a:lnTo>
                <a:lnTo>
                  <a:pt x="61" y="26"/>
                </a:lnTo>
                <a:lnTo>
                  <a:pt x="67" y="32"/>
                </a:lnTo>
                <a:lnTo>
                  <a:pt x="71" y="37"/>
                </a:lnTo>
                <a:lnTo>
                  <a:pt x="75" y="41"/>
                </a:lnTo>
                <a:lnTo>
                  <a:pt x="77" y="47"/>
                </a:lnTo>
                <a:lnTo>
                  <a:pt x="77" y="53"/>
                </a:lnTo>
                <a:lnTo>
                  <a:pt x="77" y="59"/>
                </a:lnTo>
                <a:lnTo>
                  <a:pt x="73" y="65"/>
                </a:lnTo>
                <a:lnTo>
                  <a:pt x="69" y="69"/>
                </a:lnTo>
                <a:lnTo>
                  <a:pt x="63" y="71"/>
                </a:lnTo>
                <a:lnTo>
                  <a:pt x="57" y="73"/>
                </a:lnTo>
                <a:lnTo>
                  <a:pt x="47" y="73"/>
                </a:lnTo>
                <a:lnTo>
                  <a:pt x="13" y="73"/>
                </a:lnTo>
                <a:lnTo>
                  <a:pt x="7" y="73"/>
                </a:lnTo>
                <a:lnTo>
                  <a:pt x="5" y="75"/>
                </a:lnTo>
                <a:lnTo>
                  <a:pt x="4" y="75"/>
                </a:lnTo>
                <a:lnTo>
                  <a:pt x="2" y="77"/>
                </a:lnTo>
                <a:lnTo>
                  <a:pt x="2" y="79"/>
                </a:lnTo>
                <a:lnTo>
                  <a:pt x="0" y="85"/>
                </a:lnTo>
                <a:lnTo>
                  <a:pt x="0" y="85"/>
                </a:lnTo>
                <a:lnTo>
                  <a:pt x="0" y="59"/>
                </a:lnTo>
                <a:lnTo>
                  <a:pt x="49" y="59"/>
                </a:lnTo>
                <a:lnTo>
                  <a:pt x="55" y="59"/>
                </a:lnTo>
                <a:lnTo>
                  <a:pt x="61" y="57"/>
                </a:lnTo>
                <a:lnTo>
                  <a:pt x="63" y="55"/>
                </a:lnTo>
                <a:lnTo>
                  <a:pt x="65" y="51"/>
                </a:lnTo>
                <a:lnTo>
                  <a:pt x="67" y="45"/>
                </a:lnTo>
                <a:lnTo>
                  <a:pt x="65" y="41"/>
                </a:lnTo>
                <a:lnTo>
                  <a:pt x="65" y="37"/>
                </a:lnTo>
                <a:lnTo>
                  <a:pt x="61" y="32"/>
                </a:lnTo>
                <a:lnTo>
                  <a:pt x="55" y="26"/>
                </a:lnTo>
                <a:lnTo>
                  <a:pt x="13" y="26"/>
                </a:lnTo>
                <a:lnTo>
                  <a:pt x="7" y="26"/>
                </a:lnTo>
                <a:lnTo>
                  <a:pt x="4" y="28"/>
                </a:lnTo>
                <a:lnTo>
                  <a:pt x="2" y="30"/>
                </a:lnTo>
                <a:lnTo>
                  <a:pt x="0" y="37"/>
                </a:lnTo>
                <a:lnTo>
                  <a:pt x="0" y="37"/>
                </a:lnTo>
                <a:lnTo>
                  <a:pt x="0" y="1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31" name="Freeform 71"/>
          <p:cNvSpPr>
            <a:spLocks noEditPoints="1"/>
          </p:cNvSpPr>
          <p:nvPr/>
        </p:nvSpPr>
        <p:spPr bwMode="auto">
          <a:xfrm>
            <a:off x="2508250" y="4113213"/>
            <a:ext cx="125413" cy="106362"/>
          </a:xfrm>
          <a:custGeom>
            <a:avLst/>
            <a:gdLst>
              <a:gd name="T0" fmla="*/ 29 w 79"/>
              <a:gd name="T1" fmla="*/ 53 h 67"/>
              <a:gd name="T2" fmla="*/ 39 w 79"/>
              <a:gd name="T3" fmla="*/ 53 h 67"/>
              <a:gd name="T4" fmla="*/ 49 w 79"/>
              <a:gd name="T5" fmla="*/ 49 h 67"/>
              <a:gd name="T6" fmla="*/ 55 w 79"/>
              <a:gd name="T7" fmla="*/ 45 h 67"/>
              <a:gd name="T8" fmla="*/ 61 w 79"/>
              <a:gd name="T9" fmla="*/ 39 h 67"/>
              <a:gd name="T10" fmla="*/ 63 w 79"/>
              <a:gd name="T11" fmla="*/ 32 h 67"/>
              <a:gd name="T12" fmla="*/ 65 w 79"/>
              <a:gd name="T13" fmla="*/ 24 h 67"/>
              <a:gd name="T14" fmla="*/ 65 w 79"/>
              <a:gd name="T15" fmla="*/ 18 h 67"/>
              <a:gd name="T16" fmla="*/ 61 w 79"/>
              <a:gd name="T17" fmla="*/ 12 h 67"/>
              <a:gd name="T18" fmla="*/ 59 w 79"/>
              <a:gd name="T19" fmla="*/ 8 h 67"/>
              <a:gd name="T20" fmla="*/ 53 w 79"/>
              <a:gd name="T21" fmla="*/ 4 h 67"/>
              <a:gd name="T22" fmla="*/ 47 w 79"/>
              <a:gd name="T23" fmla="*/ 2 h 67"/>
              <a:gd name="T24" fmla="*/ 49 w 79"/>
              <a:gd name="T25" fmla="*/ 0 h 67"/>
              <a:gd name="T26" fmla="*/ 57 w 79"/>
              <a:gd name="T27" fmla="*/ 2 h 67"/>
              <a:gd name="T28" fmla="*/ 63 w 79"/>
              <a:gd name="T29" fmla="*/ 6 h 67"/>
              <a:gd name="T30" fmla="*/ 71 w 79"/>
              <a:gd name="T31" fmla="*/ 10 h 67"/>
              <a:gd name="T32" fmla="*/ 75 w 79"/>
              <a:gd name="T33" fmla="*/ 16 h 67"/>
              <a:gd name="T34" fmla="*/ 79 w 79"/>
              <a:gd name="T35" fmla="*/ 24 h 67"/>
              <a:gd name="T36" fmla="*/ 79 w 79"/>
              <a:gd name="T37" fmla="*/ 32 h 67"/>
              <a:gd name="T38" fmla="*/ 79 w 79"/>
              <a:gd name="T39" fmla="*/ 41 h 67"/>
              <a:gd name="T40" fmla="*/ 75 w 79"/>
              <a:gd name="T41" fmla="*/ 49 h 67"/>
              <a:gd name="T42" fmla="*/ 69 w 79"/>
              <a:gd name="T43" fmla="*/ 57 h 67"/>
              <a:gd name="T44" fmla="*/ 61 w 79"/>
              <a:gd name="T45" fmla="*/ 61 h 67"/>
              <a:gd name="T46" fmla="*/ 51 w 79"/>
              <a:gd name="T47" fmla="*/ 65 h 67"/>
              <a:gd name="T48" fmla="*/ 39 w 79"/>
              <a:gd name="T49" fmla="*/ 67 h 67"/>
              <a:gd name="T50" fmla="*/ 31 w 79"/>
              <a:gd name="T51" fmla="*/ 65 h 67"/>
              <a:gd name="T52" fmla="*/ 23 w 79"/>
              <a:gd name="T53" fmla="*/ 63 h 67"/>
              <a:gd name="T54" fmla="*/ 15 w 79"/>
              <a:gd name="T55" fmla="*/ 61 h 67"/>
              <a:gd name="T56" fmla="*/ 9 w 79"/>
              <a:gd name="T57" fmla="*/ 57 h 67"/>
              <a:gd name="T58" fmla="*/ 4 w 79"/>
              <a:gd name="T59" fmla="*/ 49 h 67"/>
              <a:gd name="T60" fmla="*/ 0 w 79"/>
              <a:gd name="T61" fmla="*/ 41 h 67"/>
              <a:gd name="T62" fmla="*/ 0 w 79"/>
              <a:gd name="T63" fmla="*/ 30 h 67"/>
              <a:gd name="T64" fmla="*/ 0 w 79"/>
              <a:gd name="T65" fmla="*/ 22 h 67"/>
              <a:gd name="T66" fmla="*/ 4 w 79"/>
              <a:gd name="T67" fmla="*/ 14 h 67"/>
              <a:gd name="T68" fmla="*/ 7 w 79"/>
              <a:gd name="T69" fmla="*/ 8 h 67"/>
              <a:gd name="T70" fmla="*/ 13 w 79"/>
              <a:gd name="T71" fmla="*/ 4 h 67"/>
              <a:gd name="T72" fmla="*/ 21 w 79"/>
              <a:gd name="T73" fmla="*/ 2 h 67"/>
              <a:gd name="T74" fmla="*/ 29 w 79"/>
              <a:gd name="T75" fmla="*/ 0 h 67"/>
              <a:gd name="T76" fmla="*/ 29 w 79"/>
              <a:gd name="T77" fmla="*/ 53 h 67"/>
              <a:gd name="T78" fmla="*/ 23 w 79"/>
              <a:gd name="T79" fmla="*/ 53 h 67"/>
              <a:gd name="T80" fmla="*/ 23 w 79"/>
              <a:gd name="T81" fmla="*/ 18 h 67"/>
              <a:gd name="T82" fmla="*/ 17 w 79"/>
              <a:gd name="T83" fmla="*/ 18 h 67"/>
              <a:gd name="T84" fmla="*/ 13 w 79"/>
              <a:gd name="T85" fmla="*/ 20 h 67"/>
              <a:gd name="T86" fmla="*/ 9 w 79"/>
              <a:gd name="T87" fmla="*/ 22 h 67"/>
              <a:gd name="T88" fmla="*/ 7 w 79"/>
              <a:gd name="T89" fmla="*/ 26 h 67"/>
              <a:gd name="T90" fmla="*/ 6 w 79"/>
              <a:gd name="T91" fmla="*/ 30 h 67"/>
              <a:gd name="T92" fmla="*/ 4 w 79"/>
              <a:gd name="T93" fmla="*/ 34 h 67"/>
              <a:gd name="T94" fmla="*/ 6 w 79"/>
              <a:gd name="T95" fmla="*/ 41 h 67"/>
              <a:gd name="T96" fmla="*/ 9 w 79"/>
              <a:gd name="T97" fmla="*/ 47 h 67"/>
              <a:gd name="T98" fmla="*/ 13 w 79"/>
              <a:gd name="T99" fmla="*/ 51 h 67"/>
              <a:gd name="T100" fmla="*/ 17 w 79"/>
              <a:gd name="T101" fmla="*/ 53 h 67"/>
              <a:gd name="T102" fmla="*/ 23 w 79"/>
              <a:gd name="T103" fmla="*/ 5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9" h="67">
                <a:moveTo>
                  <a:pt x="29" y="53"/>
                </a:moveTo>
                <a:lnTo>
                  <a:pt x="39" y="53"/>
                </a:lnTo>
                <a:lnTo>
                  <a:pt x="49" y="49"/>
                </a:lnTo>
                <a:lnTo>
                  <a:pt x="55" y="45"/>
                </a:lnTo>
                <a:lnTo>
                  <a:pt x="61" y="39"/>
                </a:lnTo>
                <a:lnTo>
                  <a:pt x="63" y="32"/>
                </a:lnTo>
                <a:lnTo>
                  <a:pt x="65" y="24"/>
                </a:lnTo>
                <a:lnTo>
                  <a:pt x="65" y="18"/>
                </a:lnTo>
                <a:lnTo>
                  <a:pt x="61" y="12"/>
                </a:lnTo>
                <a:lnTo>
                  <a:pt x="59" y="8"/>
                </a:lnTo>
                <a:lnTo>
                  <a:pt x="53" y="4"/>
                </a:lnTo>
                <a:lnTo>
                  <a:pt x="47" y="2"/>
                </a:lnTo>
                <a:lnTo>
                  <a:pt x="49" y="0"/>
                </a:lnTo>
                <a:lnTo>
                  <a:pt x="57" y="2"/>
                </a:lnTo>
                <a:lnTo>
                  <a:pt x="63" y="6"/>
                </a:lnTo>
                <a:lnTo>
                  <a:pt x="71" y="10"/>
                </a:lnTo>
                <a:lnTo>
                  <a:pt x="75" y="16"/>
                </a:lnTo>
                <a:lnTo>
                  <a:pt x="79" y="24"/>
                </a:lnTo>
                <a:lnTo>
                  <a:pt x="79" y="32"/>
                </a:lnTo>
                <a:lnTo>
                  <a:pt x="79" y="41"/>
                </a:lnTo>
                <a:lnTo>
                  <a:pt x="75" y="49"/>
                </a:lnTo>
                <a:lnTo>
                  <a:pt x="69" y="57"/>
                </a:lnTo>
                <a:lnTo>
                  <a:pt x="61" y="61"/>
                </a:lnTo>
                <a:lnTo>
                  <a:pt x="51" y="65"/>
                </a:lnTo>
                <a:lnTo>
                  <a:pt x="39" y="67"/>
                </a:lnTo>
                <a:lnTo>
                  <a:pt x="31" y="65"/>
                </a:lnTo>
                <a:lnTo>
                  <a:pt x="23" y="63"/>
                </a:lnTo>
                <a:lnTo>
                  <a:pt x="15" y="61"/>
                </a:lnTo>
                <a:lnTo>
                  <a:pt x="9" y="57"/>
                </a:lnTo>
                <a:lnTo>
                  <a:pt x="4" y="49"/>
                </a:lnTo>
                <a:lnTo>
                  <a:pt x="0" y="41"/>
                </a:lnTo>
                <a:lnTo>
                  <a:pt x="0" y="30"/>
                </a:lnTo>
                <a:lnTo>
                  <a:pt x="0" y="22"/>
                </a:lnTo>
                <a:lnTo>
                  <a:pt x="4" y="14"/>
                </a:lnTo>
                <a:lnTo>
                  <a:pt x="7" y="8"/>
                </a:lnTo>
                <a:lnTo>
                  <a:pt x="13" y="4"/>
                </a:lnTo>
                <a:lnTo>
                  <a:pt x="21" y="2"/>
                </a:lnTo>
                <a:lnTo>
                  <a:pt x="29" y="0"/>
                </a:lnTo>
                <a:lnTo>
                  <a:pt x="29" y="53"/>
                </a:lnTo>
                <a:close/>
                <a:moveTo>
                  <a:pt x="23" y="53"/>
                </a:moveTo>
                <a:lnTo>
                  <a:pt x="23" y="18"/>
                </a:lnTo>
                <a:lnTo>
                  <a:pt x="17" y="18"/>
                </a:lnTo>
                <a:lnTo>
                  <a:pt x="13" y="20"/>
                </a:lnTo>
                <a:lnTo>
                  <a:pt x="9" y="22"/>
                </a:lnTo>
                <a:lnTo>
                  <a:pt x="7" y="26"/>
                </a:lnTo>
                <a:lnTo>
                  <a:pt x="6" y="30"/>
                </a:lnTo>
                <a:lnTo>
                  <a:pt x="4" y="34"/>
                </a:lnTo>
                <a:lnTo>
                  <a:pt x="6" y="41"/>
                </a:lnTo>
                <a:lnTo>
                  <a:pt x="9" y="47"/>
                </a:lnTo>
                <a:lnTo>
                  <a:pt x="13" y="51"/>
                </a:lnTo>
                <a:lnTo>
                  <a:pt x="17" y="53"/>
                </a:lnTo>
                <a:lnTo>
                  <a:pt x="23" y="5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32" name="Freeform 72"/>
          <p:cNvSpPr>
            <a:spLocks noEditPoints="1"/>
          </p:cNvSpPr>
          <p:nvPr/>
        </p:nvSpPr>
        <p:spPr bwMode="auto">
          <a:xfrm>
            <a:off x="2451100" y="3887788"/>
            <a:ext cx="179388" cy="141287"/>
          </a:xfrm>
          <a:custGeom>
            <a:avLst/>
            <a:gdLst>
              <a:gd name="T0" fmla="*/ 93 w 113"/>
              <a:gd name="T1" fmla="*/ 57 h 89"/>
              <a:gd name="T2" fmla="*/ 105 w 113"/>
              <a:gd name="T3" fmla="*/ 55 h 89"/>
              <a:gd name="T4" fmla="*/ 111 w 113"/>
              <a:gd name="T5" fmla="*/ 51 h 89"/>
              <a:gd name="T6" fmla="*/ 111 w 113"/>
              <a:gd name="T7" fmla="*/ 41 h 89"/>
              <a:gd name="T8" fmla="*/ 113 w 113"/>
              <a:gd name="T9" fmla="*/ 89 h 89"/>
              <a:gd name="T10" fmla="*/ 111 w 113"/>
              <a:gd name="T11" fmla="*/ 85 h 89"/>
              <a:gd name="T12" fmla="*/ 109 w 113"/>
              <a:gd name="T13" fmla="*/ 77 h 89"/>
              <a:gd name="T14" fmla="*/ 105 w 113"/>
              <a:gd name="T15" fmla="*/ 73 h 89"/>
              <a:gd name="T16" fmla="*/ 93 w 113"/>
              <a:gd name="T17" fmla="*/ 73 h 89"/>
              <a:gd name="T18" fmla="*/ 12 w 113"/>
              <a:gd name="T19" fmla="*/ 73 h 89"/>
              <a:gd name="T20" fmla="*/ 6 w 113"/>
              <a:gd name="T21" fmla="*/ 75 h 89"/>
              <a:gd name="T22" fmla="*/ 2 w 113"/>
              <a:gd name="T23" fmla="*/ 85 h 89"/>
              <a:gd name="T24" fmla="*/ 0 w 113"/>
              <a:gd name="T25" fmla="*/ 89 h 89"/>
              <a:gd name="T26" fmla="*/ 0 w 113"/>
              <a:gd name="T27" fmla="*/ 36 h 89"/>
              <a:gd name="T28" fmla="*/ 2 w 113"/>
              <a:gd name="T29" fmla="*/ 22 h 89"/>
              <a:gd name="T30" fmla="*/ 14 w 113"/>
              <a:gd name="T31" fmla="*/ 6 h 89"/>
              <a:gd name="T32" fmla="*/ 24 w 113"/>
              <a:gd name="T33" fmla="*/ 0 h 89"/>
              <a:gd name="T34" fmla="*/ 40 w 113"/>
              <a:gd name="T35" fmla="*/ 0 h 89"/>
              <a:gd name="T36" fmla="*/ 53 w 113"/>
              <a:gd name="T37" fmla="*/ 10 h 89"/>
              <a:gd name="T38" fmla="*/ 61 w 113"/>
              <a:gd name="T39" fmla="*/ 26 h 89"/>
              <a:gd name="T40" fmla="*/ 61 w 113"/>
              <a:gd name="T41" fmla="*/ 41 h 89"/>
              <a:gd name="T42" fmla="*/ 61 w 113"/>
              <a:gd name="T43" fmla="*/ 51 h 89"/>
              <a:gd name="T44" fmla="*/ 55 w 113"/>
              <a:gd name="T45" fmla="*/ 57 h 89"/>
              <a:gd name="T46" fmla="*/ 55 w 113"/>
              <a:gd name="T47" fmla="*/ 49 h 89"/>
              <a:gd name="T48" fmla="*/ 55 w 113"/>
              <a:gd name="T49" fmla="*/ 43 h 89"/>
              <a:gd name="T50" fmla="*/ 53 w 113"/>
              <a:gd name="T51" fmla="*/ 30 h 89"/>
              <a:gd name="T52" fmla="*/ 43 w 113"/>
              <a:gd name="T53" fmla="*/ 22 h 89"/>
              <a:gd name="T54" fmla="*/ 32 w 113"/>
              <a:gd name="T55" fmla="*/ 20 h 89"/>
              <a:gd name="T56" fmla="*/ 18 w 113"/>
              <a:gd name="T57" fmla="*/ 22 h 89"/>
              <a:gd name="T58" fmla="*/ 8 w 113"/>
              <a:gd name="T59" fmla="*/ 32 h 89"/>
              <a:gd name="T60" fmla="*/ 4 w 113"/>
              <a:gd name="T61" fmla="*/ 45 h 89"/>
              <a:gd name="T62" fmla="*/ 6 w 113"/>
              <a:gd name="T63" fmla="*/ 5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3" h="89">
                <a:moveTo>
                  <a:pt x="59" y="57"/>
                </a:moveTo>
                <a:lnTo>
                  <a:pt x="93" y="57"/>
                </a:lnTo>
                <a:lnTo>
                  <a:pt x="101" y="57"/>
                </a:lnTo>
                <a:lnTo>
                  <a:pt x="105" y="55"/>
                </a:lnTo>
                <a:lnTo>
                  <a:pt x="107" y="55"/>
                </a:lnTo>
                <a:lnTo>
                  <a:pt x="111" y="51"/>
                </a:lnTo>
                <a:lnTo>
                  <a:pt x="111" y="45"/>
                </a:lnTo>
                <a:lnTo>
                  <a:pt x="111" y="41"/>
                </a:lnTo>
                <a:lnTo>
                  <a:pt x="113" y="41"/>
                </a:lnTo>
                <a:lnTo>
                  <a:pt x="113" y="89"/>
                </a:lnTo>
                <a:lnTo>
                  <a:pt x="111" y="89"/>
                </a:lnTo>
                <a:lnTo>
                  <a:pt x="111" y="85"/>
                </a:lnTo>
                <a:lnTo>
                  <a:pt x="111" y="81"/>
                </a:lnTo>
                <a:lnTo>
                  <a:pt x="109" y="77"/>
                </a:lnTo>
                <a:lnTo>
                  <a:pt x="107" y="75"/>
                </a:lnTo>
                <a:lnTo>
                  <a:pt x="105" y="73"/>
                </a:lnTo>
                <a:lnTo>
                  <a:pt x="99" y="73"/>
                </a:lnTo>
                <a:lnTo>
                  <a:pt x="93" y="73"/>
                </a:lnTo>
                <a:lnTo>
                  <a:pt x="20" y="73"/>
                </a:lnTo>
                <a:lnTo>
                  <a:pt x="12" y="73"/>
                </a:lnTo>
                <a:lnTo>
                  <a:pt x="8" y="73"/>
                </a:lnTo>
                <a:lnTo>
                  <a:pt x="6" y="75"/>
                </a:lnTo>
                <a:lnTo>
                  <a:pt x="2" y="79"/>
                </a:lnTo>
                <a:lnTo>
                  <a:pt x="2" y="85"/>
                </a:lnTo>
                <a:lnTo>
                  <a:pt x="2" y="89"/>
                </a:lnTo>
                <a:lnTo>
                  <a:pt x="0" y="89"/>
                </a:lnTo>
                <a:lnTo>
                  <a:pt x="0" y="47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2"/>
                </a:lnTo>
                <a:lnTo>
                  <a:pt x="14" y="6"/>
                </a:lnTo>
                <a:lnTo>
                  <a:pt x="18" y="2"/>
                </a:lnTo>
                <a:lnTo>
                  <a:pt x="24" y="0"/>
                </a:lnTo>
                <a:lnTo>
                  <a:pt x="30" y="0"/>
                </a:lnTo>
                <a:lnTo>
                  <a:pt x="40" y="0"/>
                </a:lnTo>
                <a:lnTo>
                  <a:pt x="47" y="4"/>
                </a:lnTo>
                <a:lnTo>
                  <a:pt x="53" y="10"/>
                </a:lnTo>
                <a:lnTo>
                  <a:pt x="57" y="16"/>
                </a:lnTo>
                <a:lnTo>
                  <a:pt x="61" y="26"/>
                </a:lnTo>
                <a:lnTo>
                  <a:pt x="61" y="36"/>
                </a:lnTo>
                <a:lnTo>
                  <a:pt x="61" y="41"/>
                </a:lnTo>
                <a:lnTo>
                  <a:pt x="61" y="47"/>
                </a:lnTo>
                <a:lnTo>
                  <a:pt x="61" y="51"/>
                </a:lnTo>
                <a:lnTo>
                  <a:pt x="59" y="57"/>
                </a:lnTo>
                <a:close/>
                <a:moveTo>
                  <a:pt x="55" y="57"/>
                </a:moveTo>
                <a:lnTo>
                  <a:pt x="55" y="53"/>
                </a:lnTo>
                <a:lnTo>
                  <a:pt x="55" y="49"/>
                </a:lnTo>
                <a:lnTo>
                  <a:pt x="55" y="45"/>
                </a:lnTo>
                <a:lnTo>
                  <a:pt x="55" y="43"/>
                </a:lnTo>
                <a:lnTo>
                  <a:pt x="55" y="36"/>
                </a:lnTo>
                <a:lnTo>
                  <a:pt x="53" y="30"/>
                </a:lnTo>
                <a:lnTo>
                  <a:pt x="49" y="26"/>
                </a:lnTo>
                <a:lnTo>
                  <a:pt x="43" y="22"/>
                </a:lnTo>
                <a:lnTo>
                  <a:pt x="38" y="20"/>
                </a:lnTo>
                <a:lnTo>
                  <a:pt x="32" y="20"/>
                </a:lnTo>
                <a:lnTo>
                  <a:pt x="24" y="20"/>
                </a:lnTo>
                <a:lnTo>
                  <a:pt x="18" y="22"/>
                </a:lnTo>
                <a:lnTo>
                  <a:pt x="12" y="26"/>
                </a:lnTo>
                <a:lnTo>
                  <a:pt x="8" y="32"/>
                </a:lnTo>
                <a:lnTo>
                  <a:pt x="6" y="39"/>
                </a:lnTo>
                <a:lnTo>
                  <a:pt x="4" y="45"/>
                </a:lnTo>
                <a:lnTo>
                  <a:pt x="6" y="51"/>
                </a:lnTo>
                <a:lnTo>
                  <a:pt x="6" y="57"/>
                </a:lnTo>
                <a:lnTo>
                  <a:pt x="55" y="5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33" name="Freeform 73"/>
          <p:cNvSpPr>
            <a:spLocks noEditPoints="1"/>
          </p:cNvSpPr>
          <p:nvPr/>
        </p:nvSpPr>
        <p:spPr bwMode="auto">
          <a:xfrm>
            <a:off x="2508250" y="3752850"/>
            <a:ext cx="125413" cy="119063"/>
          </a:xfrm>
          <a:custGeom>
            <a:avLst/>
            <a:gdLst>
              <a:gd name="T0" fmla="*/ 0 w 79"/>
              <a:gd name="T1" fmla="*/ 36 h 75"/>
              <a:gd name="T2" fmla="*/ 0 w 79"/>
              <a:gd name="T3" fmla="*/ 28 h 75"/>
              <a:gd name="T4" fmla="*/ 2 w 79"/>
              <a:gd name="T5" fmla="*/ 20 h 75"/>
              <a:gd name="T6" fmla="*/ 6 w 79"/>
              <a:gd name="T7" fmla="*/ 14 h 75"/>
              <a:gd name="T8" fmla="*/ 11 w 79"/>
              <a:gd name="T9" fmla="*/ 8 h 75"/>
              <a:gd name="T10" fmla="*/ 19 w 79"/>
              <a:gd name="T11" fmla="*/ 4 h 75"/>
              <a:gd name="T12" fmla="*/ 29 w 79"/>
              <a:gd name="T13" fmla="*/ 0 h 75"/>
              <a:gd name="T14" fmla="*/ 37 w 79"/>
              <a:gd name="T15" fmla="*/ 0 h 75"/>
              <a:gd name="T16" fmla="*/ 47 w 79"/>
              <a:gd name="T17" fmla="*/ 0 h 75"/>
              <a:gd name="T18" fmla="*/ 59 w 79"/>
              <a:gd name="T19" fmla="*/ 4 h 75"/>
              <a:gd name="T20" fmla="*/ 65 w 79"/>
              <a:gd name="T21" fmla="*/ 8 h 75"/>
              <a:gd name="T22" fmla="*/ 69 w 79"/>
              <a:gd name="T23" fmla="*/ 12 h 75"/>
              <a:gd name="T24" fmla="*/ 75 w 79"/>
              <a:gd name="T25" fmla="*/ 18 h 75"/>
              <a:gd name="T26" fmla="*/ 79 w 79"/>
              <a:gd name="T27" fmla="*/ 26 h 75"/>
              <a:gd name="T28" fmla="*/ 79 w 79"/>
              <a:gd name="T29" fmla="*/ 38 h 75"/>
              <a:gd name="T30" fmla="*/ 79 w 79"/>
              <a:gd name="T31" fmla="*/ 46 h 75"/>
              <a:gd name="T32" fmla="*/ 75 w 79"/>
              <a:gd name="T33" fmla="*/ 53 h 75"/>
              <a:gd name="T34" fmla="*/ 71 w 79"/>
              <a:gd name="T35" fmla="*/ 59 h 75"/>
              <a:gd name="T36" fmla="*/ 65 w 79"/>
              <a:gd name="T37" fmla="*/ 65 h 75"/>
              <a:gd name="T38" fmla="*/ 57 w 79"/>
              <a:gd name="T39" fmla="*/ 71 h 75"/>
              <a:gd name="T40" fmla="*/ 49 w 79"/>
              <a:gd name="T41" fmla="*/ 73 h 75"/>
              <a:gd name="T42" fmla="*/ 39 w 79"/>
              <a:gd name="T43" fmla="*/ 75 h 75"/>
              <a:gd name="T44" fmla="*/ 29 w 79"/>
              <a:gd name="T45" fmla="*/ 73 h 75"/>
              <a:gd name="T46" fmla="*/ 19 w 79"/>
              <a:gd name="T47" fmla="*/ 69 h 75"/>
              <a:gd name="T48" fmla="*/ 13 w 79"/>
              <a:gd name="T49" fmla="*/ 65 h 75"/>
              <a:gd name="T50" fmla="*/ 7 w 79"/>
              <a:gd name="T51" fmla="*/ 61 h 75"/>
              <a:gd name="T52" fmla="*/ 4 w 79"/>
              <a:gd name="T53" fmla="*/ 55 h 75"/>
              <a:gd name="T54" fmla="*/ 0 w 79"/>
              <a:gd name="T55" fmla="*/ 46 h 75"/>
              <a:gd name="T56" fmla="*/ 0 w 79"/>
              <a:gd name="T57" fmla="*/ 36 h 75"/>
              <a:gd name="T58" fmla="*/ 4 w 79"/>
              <a:gd name="T59" fmla="*/ 38 h 75"/>
              <a:gd name="T60" fmla="*/ 6 w 79"/>
              <a:gd name="T61" fmla="*/ 44 h 75"/>
              <a:gd name="T62" fmla="*/ 7 w 79"/>
              <a:gd name="T63" fmla="*/ 48 h 75"/>
              <a:gd name="T64" fmla="*/ 11 w 79"/>
              <a:gd name="T65" fmla="*/ 53 h 75"/>
              <a:gd name="T66" fmla="*/ 15 w 79"/>
              <a:gd name="T67" fmla="*/ 57 h 75"/>
              <a:gd name="T68" fmla="*/ 23 w 79"/>
              <a:gd name="T69" fmla="*/ 59 h 75"/>
              <a:gd name="T70" fmla="*/ 33 w 79"/>
              <a:gd name="T71" fmla="*/ 59 h 75"/>
              <a:gd name="T72" fmla="*/ 43 w 79"/>
              <a:gd name="T73" fmla="*/ 59 h 75"/>
              <a:gd name="T74" fmla="*/ 53 w 79"/>
              <a:gd name="T75" fmla="*/ 57 h 75"/>
              <a:gd name="T76" fmla="*/ 61 w 79"/>
              <a:gd name="T77" fmla="*/ 53 h 75"/>
              <a:gd name="T78" fmla="*/ 69 w 79"/>
              <a:gd name="T79" fmla="*/ 46 h 75"/>
              <a:gd name="T80" fmla="*/ 73 w 79"/>
              <a:gd name="T81" fmla="*/ 40 h 75"/>
              <a:gd name="T82" fmla="*/ 73 w 79"/>
              <a:gd name="T83" fmla="*/ 34 h 75"/>
              <a:gd name="T84" fmla="*/ 73 w 79"/>
              <a:gd name="T85" fmla="*/ 28 h 75"/>
              <a:gd name="T86" fmla="*/ 71 w 79"/>
              <a:gd name="T87" fmla="*/ 24 h 75"/>
              <a:gd name="T88" fmla="*/ 67 w 79"/>
              <a:gd name="T89" fmla="*/ 20 h 75"/>
              <a:gd name="T90" fmla="*/ 61 w 79"/>
              <a:gd name="T91" fmla="*/ 16 h 75"/>
              <a:gd name="T92" fmla="*/ 53 w 79"/>
              <a:gd name="T93" fmla="*/ 14 h 75"/>
              <a:gd name="T94" fmla="*/ 45 w 79"/>
              <a:gd name="T95" fmla="*/ 14 h 75"/>
              <a:gd name="T96" fmla="*/ 25 w 79"/>
              <a:gd name="T97" fmla="*/ 16 h 75"/>
              <a:gd name="T98" fmla="*/ 11 w 79"/>
              <a:gd name="T99" fmla="*/ 22 h 75"/>
              <a:gd name="T100" fmla="*/ 7 w 79"/>
              <a:gd name="T101" fmla="*/ 28 h 75"/>
              <a:gd name="T102" fmla="*/ 6 w 79"/>
              <a:gd name="T103" fmla="*/ 32 h 75"/>
              <a:gd name="T104" fmla="*/ 4 w 79"/>
              <a:gd name="T105" fmla="*/ 3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9" h="75">
                <a:moveTo>
                  <a:pt x="0" y="36"/>
                </a:moveTo>
                <a:lnTo>
                  <a:pt x="0" y="28"/>
                </a:lnTo>
                <a:lnTo>
                  <a:pt x="2" y="20"/>
                </a:lnTo>
                <a:lnTo>
                  <a:pt x="6" y="14"/>
                </a:lnTo>
                <a:lnTo>
                  <a:pt x="11" y="8"/>
                </a:lnTo>
                <a:lnTo>
                  <a:pt x="19" y="4"/>
                </a:lnTo>
                <a:lnTo>
                  <a:pt x="29" y="0"/>
                </a:lnTo>
                <a:lnTo>
                  <a:pt x="37" y="0"/>
                </a:lnTo>
                <a:lnTo>
                  <a:pt x="47" y="0"/>
                </a:lnTo>
                <a:lnTo>
                  <a:pt x="59" y="4"/>
                </a:lnTo>
                <a:lnTo>
                  <a:pt x="65" y="8"/>
                </a:lnTo>
                <a:lnTo>
                  <a:pt x="69" y="12"/>
                </a:lnTo>
                <a:lnTo>
                  <a:pt x="75" y="18"/>
                </a:lnTo>
                <a:lnTo>
                  <a:pt x="79" y="26"/>
                </a:lnTo>
                <a:lnTo>
                  <a:pt x="79" y="38"/>
                </a:lnTo>
                <a:lnTo>
                  <a:pt x="79" y="46"/>
                </a:lnTo>
                <a:lnTo>
                  <a:pt x="75" y="53"/>
                </a:lnTo>
                <a:lnTo>
                  <a:pt x="71" y="59"/>
                </a:lnTo>
                <a:lnTo>
                  <a:pt x="65" y="65"/>
                </a:lnTo>
                <a:lnTo>
                  <a:pt x="57" y="71"/>
                </a:lnTo>
                <a:lnTo>
                  <a:pt x="49" y="73"/>
                </a:lnTo>
                <a:lnTo>
                  <a:pt x="39" y="75"/>
                </a:lnTo>
                <a:lnTo>
                  <a:pt x="29" y="73"/>
                </a:lnTo>
                <a:lnTo>
                  <a:pt x="19" y="69"/>
                </a:lnTo>
                <a:lnTo>
                  <a:pt x="13" y="65"/>
                </a:lnTo>
                <a:lnTo>
                  <a:pt x="7" y="61"/>
                </a:lnTo>
                <a:lnTo>
                  <a:pt x="4" y="55"/>
                </a:lnTo>
                <a:lnTo>
                  <a:pt x="0" y="46"/>
                </a:lnTo>
                <a:lnTo>
                  <a:pt x="0" y="36"/>
                </a:lnTo>
                <a:close/>
                <a:moveTo>
                  <a:pt x="4" y="38"/>
                </a:moveTo>
                <a:lnTo>
                  <a:pt x="6" y="44"/>
                </a:lnTo>
                <a:lnTo>
                  <a:pt x="7" y="48"/>
                </a:lnTo>
                <a:lnTo>
                  <a:pt x="11" y="53"/>
                </a:lnTo>
                <a:lnTo>
                  <a:pt x="15" y="57"/>
                </a:lnTo>
                <a:lnTo>
                  <a:pt x="23" y="59"/>
                </a:lnTo>
                <a:lnTo>
                  <a:pt x="33" y="59"/>
                </a:lnTo>
                <a:lnTo>
                  <a:pt x="43" y="59"/>
                </a:lnTo>
                <a:lnTo>
                  <a:pt x="53" y="57"/>
                </a:lnTo>
                <a:lnTo>
                  <a:pt x="61" y="53"/>
                </a:lnTo>
                <a:lnTo>
                  <a:pt x="69" y="46"/>
                </a:lnTo>
                <a:lnTo>
                  <a:pt x="73" y="40"/>
                </a:lnTo>
                <a:lnTo>
                  <a:pt x="73" y="34"/>
                </a:lnTo>
                <a:lnTo>
                  <a:pt x="73" y="28"/>
                </a:lnTo>
                <a:lnTo>
                  <a:pt x="71" y="24"/>
                </a:lnTo>
                <a:lnTo>
                  <a:pt x="67" y="20"/>
                </a:lnTo>
                <a:lnTo>
                  <a:pt x="61" y="16"/>
                </a:lnTo>
                <a:lnTo>
                  <a:pt x="53" y="14"/>
                </a:lnTo>
                <a:lnTo>
                  <a:pt x="45" y="14"/>
                </a:lnTo>
                <a:lnTo>
                  <a:pt x="25" y="16"/>
                </a:lnTo>
                <a:lnTo>
                  <a:pt x="11" y="22"/>
                </a:lnTo>
                <a:lnTo>
                  <a:pt x="7" y="28"/>
                </a:lnTo>
                <a:lnTo>
                  <a:pt x="6" y="32"/>
                </a:lnTo>
                <a:lnTo>
                  <a:pt x="4" y="3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34" name="Freeform 74"/>
          <p:cNvSpPr>
            <a:spLocks/>
          </p:cNvSpPr>
          <p:nvPr/>
        </p:nvSpPr>
        <p:spPr bwMode="auto">
          <a:xfrm>
            <a:off x="2508250" y="3640138"/>
            <a:ext cx="125413" cy="87312"/>
          </a:xfrm>
          <a:custGeom>
            <a:avLst/>
            <a:gdLst>
              <a:gd name="T0" fmla="*/ 25 w 79"/>
              <a:gd name="T1" fmla="*/ 6 h 55"/>
              <a:gd name="T2" fmla="*/ 17 w 79"/>
              <a:gd name="T3" fmla="*/ 10 h 55"/>
              <a:gd name="T4" fmla="*/ 9 w 79"/>
              <a:gd name="T5" fmla="*/ 16 h 55"/>
              <a:gd name="T6" fmla="*/ 4 w 79"/>
              <a:gd name="T7" fmla="*/ 30 h 55"/>
              <a:gd name="T8" fmla="*/ 7 w 79"/>
              <a:gd name="T9" fmla="*/ 38 h 55"/>
              <a:gd name="T10" fmla="*/ 13 w 79"/>
              <a:gd name="T11" fmla="*/ 42 h 55"/>
              <a:gd name="T12" fmla="*/ 21 w 79"/>
              <a:gd name="T13" fmla="*/ 40 h 55"/>
              <a:gd name="T14" fmla="*/ 29 w 79"/>
              <a:gd name="T15" fmla="*/ 30 h 55"/>
              <a:gd name="T16" fmla="*/ 39 w 79"/>
              <a:gd name="T17" fmla="*/ 10 h 55"/>
              <a:gd name="T18" fmla="*/ 49 w 79"/>
              <a:gd name="T19" fmla="*/ 2 h 55"/>
              <a:gd name="T20" fmla="*/ 63 w 79"/>
              <a:gd name="T21" fmla="*/ 2 h 55"/>
              <a:gd name="T22" fmla="*/ 73 w 79"/>
              <a:gd name="T23" fmla="*/ 10 h 55"/>
              <a:gd name="T24" fmla="*/ 79 w 79"/>
              <a:gd name="T25" fmla="*/ 20 h 55"/>
              <a:gd name="T26" fmla="*/ 79 w 79"/>
              <a:gd name="T27" fmla="*/ 34 h 55"/>
              <a:gd name="T28" fmla="*/ 75 w 79"/>
              <a:gd name="T29" fmla="*/ 46 h 55"/>
              <a:gd name="T30" fmla="*/ 77 w 79"/>
              <a:gd name="T31" fmla="*/ 50 h 55"/>
              <a:gd name="T32" fmla="*/ 79 w 79"/>
              <a:gd name="T33" fmla="*/ 55 h 55"/>
              <a:gd name="T34" fmla="*/ 53 w 79"/>
              <a:gd name="T35" fmla="*/ 53 h 55"/>
              <a:gd name="T36" fmla="*/ 65 w 79"/>
              <a:gd name="T37" fmla="*/ 46 h 55"/>
              <a:gd name="T38" fmla="*/ 73 w 79"/>
              <a:gd name="T39" fmla="*/ 34 h 55"/>
              <a:gd name="T40" fmla="*/ 73 w 79"/>
              <a:gd name="T41" fmla="*/ 22 h 55"/>
              <a:gd name="T42" fmla="*/ 67 w 79"/>
              <a:gd name="T43" fmla="*/ 14 h 55"/>
              <a:gd name="T44" fmla="*/ 57 w 79"/>
              <a:gd name="T45" fmla="*/ 14 h 55"/>
              <a:gd name="T46" fmla="*/ 49 w 79"/>
              <a:gd name="T47" fmla="*/ 20 h 55"/>
              <a:gd name="T48" fmla="*/ 43 w 79"/>
              <a:gd name="T49" fmla="*/ 34 h 55"/>
              <a:gd name="T50" fmla="*/ 35 w 79"/>
              <a:gd name="T51" fmla="*/ 46 h 55"/>
              <a:gd name="T52" fmla="*/ 27 w 79"/>
              <a:gd name="T53" fmla="*/ 53 h 55"/>
              <a:gd name="T54" fmla="*/ 15 w 79"/>
              <a:gd name="T55" fmla="*/ 53 h 55"/>
              <a:gd name="T56" fmla="*/ 6 w 79"/>
              <a:gd name="T57" fmla="*/ 46 h 55"/>
              <a:gd name="T58" fmla="*/ 0 w 79"/>
              <a:gd name="T59" fmla="*/ 36 h 55"/>
              <a:gd name="T60" fmla="*/ 0 w 79"/>
              <a:gd name="T61" fmla="*/ 24 h 55"/>
              <a:gd name="T62" fmla="*/ 2 w 79"/>
              <a:gd name="T63" fmla="*/ 14 h 55"/>
              <a:gd name="T64" fmla="*/ 2 w 79"/>
              <a:gd name="T65" fmla="*/ 10 h 55"/>
              <a:gd name="T66" fmla="*/ 2 w 79"/>
              <a:gd name="T67" fmla="*/ 10 h 55"/>
              <a:gd name="T68" fmla="*/ 0 w 79"/>
              <a:gd name="T69" fmla="*/ 6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9" h="55">
                <a:moveTo>
                  <a:pt x="0" y="6"/>
                </a:moveTo>
                <a:lnTo>
                  <a:pt x="25" y="6"/>
                </a:lnTo>
                <a:lnTo>
                  <a:pt x="25" y="8"/>
                </a:lnTo>
                <a:lnTo>
                  <a:pt x="17" y="10"/>
                </a:lnTo>
                <a:lnTo>
                  <a:pt x="13" y="14"/>
                </a:lnTo>
                <a:lnTo>
                  <a:pt x="9" y="16"/>
                </a:lnTo>
                <a:lnTo>
                  <a:pt x="6" y="22"/>
                </a:lnTo>
                <a:lnTo>
                  <a:pt x="4" y="30"/>
                </a:lnTo>
                <a:lnTo>
                  <a:pt x="6" y="34"/>
                </a:lnTo>
                <a:lnTo>
                  <a:pt x="7" y="38"/>
                </a:lnTo>
                <a:lnTo>
                  <a:pt x="11" y="42"/>
                </a:lnTo>
                <a:lnTo>
                  <a:pt x="13" y="42"/>
                </a:lnTo>
                <a:lnTo>
                  <a:pt x="17" y="42"/>
                </a:lnTo>
                <a:lnTo>
                  <a:pt x="21" y="40"/>
                </a:lnTo>
                <a:lnTo>
                  <a:pt x="25" y="36"/>
                </a:lnTo>
                <a:lnTo>
                  <a:pt x="29" y="30"/>
                </a:lnTo>
                <a:lnTo>
                  <a:pt x="35" y="18"/>
                </a:lnTo>
                <a:lnTo>
                  <a:pt x="39" y="10"/>
                </a:lnTo>
                <a:lnTo>
                  <a:pt x="43" y="6"/>
                </a:lnTo>
                <a:lnTo>
                  <a:pt x="49" y="2"/>
                </a:lnTo>
                <a:lnTo>
                  <a:pt x="57" y="0"/>
                </a:lnTo>
                <a:lnTo>
                  <a:pt x="63" y="2"/>
                </a:lnTo>
                <a:lnTo>
                  <a:pt x="69" y="4"/>
                </a:lnTo>
                <a:lnTo>
                  <a:pt x="73" y="10"/>
                </a:lnTo>
                <a:lnTo>
                  <a:pt x="77" y="14"/>
                </a:lnTo>
                <a:lnTo>
                  <a:pt x="79" y="20"/>
                </a:lnTo>
                <a:lnTo>
                  <a:pt x="79" y="28"/>
                </a:lnTo>
                <a:lnTo>
                  <a:pt x="79" y="34"/>
                </a:lnTo>
                <a:lnTo>
                  <a:pt x="77" y="44"/>
                </a:lnTo>
                <a:lnTo>
                  <a:pt x="75" y="46"/>
                </a:lnTo>
                <a:lnTo>
                  <a:pt x="75" y="48"/>
                </a:lnTo>
                <a:lnTo>
                  <a:pt x="77" y="50"/>
                </a:lnTo>
                <a:lnTo>
                  <a:pt x="79" y="53"/>
                </a:lnTo>
                <a:lnTo>
                  <a:pt x="79" y="55"/>
                </a:lnTo>
                <a:lnTo>
                  <a:pt x="53" y="55"/>
                </a:lnTo>
                <a:lnTo>
                  <a:pt x="53" y="53"/>
                </a:lnTo>
                <a:lnTo>
                  <a:pt x="59" y="50"/>
                </a:lnTo>
                <a:lnTo>
                  <a:pt x="65" y="46"/>
                </a:lnTo>
                <a:lnTo>
                  <a:pt x="69" y="42"/>
                </a:lnTo>
                <a:lnTo>
                  <a:pt x="73" y="34"/>
                </a:lnTo>
                <a:lnTo>
                  <a:pt x="73" y="26"/>
                </a:lnTo>
                <a:lnTo>
                  <a:pt x="73" y="22"/>
                </a:lnTo>
                <a:lnTo>
                  <a:pt x="71" y="18"/>
                </a:lnTo>
                <a:lnTo>
                  <a:pt x="67" y="14"/>
                </a:lnTo>
                <a:lnTo>
                  <a:pt x="63" y="14"/>
                </a:lnTo>
                <a:lnTo>
                  <a:pt x="57" y="14"/>
                </a:lnTo>
                <a:lnTo>
                  <a:pt x="53" y="18"/>
                </a:lnTo>
                <a:lnTo>
                  <a:pt x="49" y="20"/>
                </a:lnTo>
                <a:lnTo>
                  <a:pt x="47" y="26"/>
                </a:lnTo>
                <a:lnTo>
                  <a:pt x="43" y="34"/>
                </a:lnTo>
                <a:lnTo>
                  <a:pt x="39" y="40"/>
                </a:lnTo>
                <a:lnTo>
                  <a:pt x="35" y="46"/>
                </a:lnTo>
                <a:lnTo>
                  <a:pt x="33" y="50"/>
                </a:lnTo>
                <a:lnTo>
                  <a:pt x="27" y="53"/>
                </a:lnTo>
                <a:lnTo>
                  <a:pt x="21" y="55"/>
                </a:lnTo>
                <a:lnTo>
                  <a:pt x="15" y="53"/>
                </a:lnTo>
                <a:lnTo>
                  <a:pt x="9" y="50"/>
                </a:lnTo>
                <a:lnTo>
                  <a:pt x="6" y="46"/>
                </a:lnTo>
                <a:lnTo>
                  <a:pt x="2" y="42"/>
                </a:lnTo>
                <a:lnTo>
                  <a:pt x="0" y="36"/>
                </a:lnTo>
                <a:lnTo>
                  <a:pt x="0" y="30"/>
                </a:lnTo>
                <a:lnTo>
                  <a:pt x="0" y="24"/>
                </a:lnTo>
                <a:lnTo>
                  <a:pt x="2" y="18"/>
                </a:lnTo>
                <a:lnTo>
                  <a:pt x="2" y="14"/>
                </a:lnTo>
                <a:lnTo>
                  <a:pt x="2" y="12"/>
                </a:lnTo>
                <a:lnTo>
                  <a:pt x="2" y="10"/>
                </a:lnTo>
                <a:lnTo>
                  <a:pt x="2" y="10"/>
                </a:lnTo>
                <a:lnTo>
                  <a:pt x="2" y="10"/>
                </a:lnTo>
                <a:lnTo>
                  <a:pt x="0" y="8"/>
                </a:lnTo>
                <a:lnTo>
                  <a:pt x="0" y="6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35" name="Freeform 75"/>
          <p:cNvSpPr>
            <a:spLocks noEditPoints="1"/>
          </p:cNvSpPr>
          <p:nvPr/>
        </p:nvSpPr>
        <p:spPr bwMode="auto">
          <a:xfrm>
            <a:off x="2441575" y="3562350"/>
            <a:ext cx="188913" cy="58738"/>
          </a:xfrm>
          <a:custGeom>
            <a:avLst/>
            <a:gdLst>
              <a:gd name="T0" fmla="*/ 0 w 119"/>
              <a:gd name="T1" fmla="*/ 20 h 37"/>
              <a:gd name="T2" fmla="*/ 0 w 119"/>
              <a:gd name="T3" fmla="*/ 16 h 37"/>
              <a:gd name="T4" fmla="*/ 2 w 119"/>
              <a:gd name="T5" fmla="*/ 12 h 37"/>
              <a:gd name="T6" fmla="*/ 6 w 119"/>
              <a:gd name="T7" fmla="*/ 10 h 37"/>
              <a:gd name="T8" fmla="*/ 10 w 119"/>
              <a:gd name="T9" fmla="*/ 10 h 37"/>
              <a:gd name="T10" fmla="*/ 14 w 119"/>
              <a:gd name="T11" fmla="*/ 10 h 37"/>
              <a:gd name="T12" fmla="*/ 16 w 119"/>
              <a:gd name="T13" fmla="*/ 12 h 37"/>
              <a:gd name="T14" fmla="*/ 20 w 119"/>
              <a:gd name="T15" fmla="*/ 16 h 37"/>
              <a:gd name="T16" fmla="*/ 20 w 119"/>
              <a:gd name="T17" fmla="*/ 20 h 37"/>
              <a:gd name="T18" fmla="*/ 20 w 119"/>
              <a:gd name="T19" fmla="*/ 22 h 37"/>
              <a:gd name="T20" fmla="*/ 16 w 119"/>
              <a:gd name="T21" fmla="*/ 26 h 37"/>
              <a:gd name="T22" fmla="*/ 14 w 119"/>
              <a:gd name="T23" fmla="*/ 28 h 37"/>
              <a:gd name="T24" fmla="*/ 10 w 119"/>
              <a:gd name="T25" fmla="*/ 30 h 37"/>
              <a:gd name="T26" fmla="*/ 6 w 119"/>
              <a:gd name="T27" fmla="*/ 28 h 37"/>
              <a:gd name="T28" fmla="*/ 2 w 119"/>
              <a:gd name="T29" fmla="*/ 26 h 37"/>
              <a:gd name="T30" fmla="*/ 0 w 119"/>
              <a:gd name="T31" fmla="*/ 24 h 37"/>
              <a:gd name="T32" fmla="*/ 0 w 119"/>
              <a:gd name="T33" fmla="*/ 20 h 37"/>
              <a:gd name="T34" fmla="*/ 42 w 119"/>
              <a:gd name="T35" fmla="*/ 12 h 37"/>
              <a:gd name="T36" fmla="*/ 101 w 119"/>
              <a:gd name="T37" fmla="*/ 12 h 37"/>
              <a:gd name="T38" fmla="*/ 109 w 119"/>
              <a:gd name="T39" fmla="*/ 10 h 37"/>
              <a:gd name="T40" fmla="*/ 113 w 119"/>
              <a:gd name="T41" fmla="*/ 10 h 37"/>
              <a:gd name="T42" fmla="*/ 115 w 119"/>
              <a:gd name="T43" fmla="*/ 8 h 37"/>
              <a:gd name="T44" fmla="*/ 117 w 119"/>
              <a:gd name="T45" fmla="*/ 8 h 37"/>
              <a:gd name="T46" fmla="*/ 117 w 119"/>
              <a:gd name="T47" fmla="*/ 4 h 37"/>
              <a:gd name="T48" fmla="*/ 117 w 119"/>
              <a:gd name="T49" fmla="*/ 0 h 37"/>
              <a:gd name="T50" fmla="*/ 119 w 119"/>
              <a:gd name="T51" fmla="*/ 0 h 37"/>
              <a:gd name="T52" fmla="*/ 119 w 119"/>
              <a:gd name="T53" fmla="*/ 37 h 37"/>
              <a:gd name="T54" fmla="*/ 117 w 119"/>
              <a:gd name="T55" fmla="*/ 37 h 37"/>
              <a:gd name="T56" fmla="*/ 117 w 119"/>
              <a:gd name="T57" fmla="*/ 33 h 37"/>
              <a:gd name="T58" fmla="*/ 117 w 119"/>
              <a:gd name="T59" fmla="*/ 30 h 37"/>
              <a:gd name="T60" fmla="*/ 115 w 119"/>
              <a:gd name="T61" fmla="*/ 28 h 37"/>
              <a:gd name="T62" fmla="*/ 113 w 119"/>
              <a:gd name="T63" fmla="*/ 26 h 37"/>
              <a:gd name="T64" fmla="*/ 109 w 119"/>
              <a:gd name="T65" fmla="*/ 26 h 37"/>
              <a:gd name="T66" fmla="*/ 101 w 119"/>
              <a:gd name="T67" fmla="*/ 26 h 37"/>
              <a:gd name="T68" fmla="*/ 73 w 119"/>
              <a:gd name="T69" fmla="*/ 26 h 37"/>
              <a:gd name="T70" fmla="*/ 65 w 119"/>
              <a:gd name="T71" fmla="*/ 26 h 37"/>
              <a:gd name="T72" fmla="*/ 59 w 119"/>
              <a:gd name="T73" fmla="*/ 26 h 37"/>
              <a:gd name="T74" fmla="*/ 55 w 119"/>
              <a:gd name="T75" fmla="*/ 26 h 37"/>
              <a:gd name="T76" fmla="*/ 53 w 119"/>
              <a:gd name="T77" fmla="*/ 26 h 37"/>
              <a:gd name="T78" fmla="*/ 51 w 119"/>
              <a:gd name="T79" fmla="*/ 28 h 37"/>
              <a:gd name="T80" fmla="*/ 51 w 119"/>
              <a:gd name="T81" fmla="*/ 28 h 37"/>
              <a:gd name="T82" fmla="*/ 49 w 119"/>
              <a:gd name="T83" fmla="*/ 30 h 37"/>
              <a:gd name="T84" fmla="*/ 51 w 119"/>
              <a:gd name="T85" fmla="*/ 33 h 37"/>
              <a:gd name="T86" fmla="*/ 51 w 119"/>
              <a:gd name="T87" fmla="*/ 37 h 37"/>
              <a:gd name="T88" fmla="*/ 49 w 119"/>
              <a:gd name="T89" fmla="*/ 37 h 37"/>
              <a:gd name="T90" fmla="*/ 42 w 119"/>
              <a:gd name="T91" fmla="*/ 14 h 37"/>
              <a:gd name="T92" fmla="*/ 42 w 119"/>
              <a:gd name="T93" fmla="*/ 12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9" h="37">
                <a:moveTo>
                  <a:pt x="0" y="20"/>
                </a:moveTo>
                <a:lnTo>
                  <a:pt x="0" y="16"/>
                </a:lnTo>
                <a:lnTo>
                  <a:pt x="2" y="12"/>
                </a:lnTo>
                <a:lnTo>
                  <a:pt x="6" y="10"/>
                </a:lnTo>
                <a:lnTo>
                  <a:pt x="10" y="10"/>
                </a:lnTo>
                <a:lnTo>
                  <a:pt x="14" y="10"/>
                </a:lnTo>
                <a:lnTo>
                  <a:pt x="16" y="12"/>
                </a:lnTo>
                <a:lnTo>
                  <a:pt x="20" y="16"/>
                </a:lnTo>
                <a:lnTo>
                  <a:pt x="20" y="20"/>
                </a:lnTo>
                <a:lnTo>
                  <a:pt x="20" y="22"/>
                </a:lnTo>
                <a:lnTo>
                  <a:pt x="16" y="26"/>
                </a:lnTo>
                <a:lnTo>
                  <a:pt x="14" y="28"/>
                </a:lnTo>
                <a:lnTo>
                  <a:pt x="10" y="30"/>
                </a:lnTo>
                <a:lnTo>
                  <a:pt x="6" y="28"/>
                </a:lnTo>
                <a:lnTo>
                  <a:pt x="2" y="26"/>
                </a:lnTo>
                <a:lnTo>
                  <a:pt x="0" y="24"/>
                </a:lnTo>
                <a:lnTo>
                  <a:pt x="0" y="20"/>
                </a:lnTo>
                <a:close/>
                <a:moveTo>
                  <a:pt x="42" y="12"/>
                </a:moveTo>
                <a:lnTo>
                  <a:pt x="101" y="12"/>
                </a:lnTo>
                <a:lnTo>
                  <a:pt x="109" y="10"/>
                </a:lnTo>
                <a:lnTo>
                  <a:pt x="113" y="10"/>
                </a:lnTo>
                <a:lnTo>
                  <a:pt x="115" y="8"/>
                </a:lnTo>
                <a:lnTo>
                  <a:pt x="117" y="8"/>
                </a:lnTo>
                <a:lnTo>
                  <a:pt x="117" y="4"/>
                </a:lnTo>
                <a:lnTo>
                  <a:pt x="117" y="0"/>
                </a:lnTo>
                <a:lnTo>
                  <a:pt x="119" y="0"/>
                </a:lnTo>
                <a:lnTo>
                  <a:pt x="119" y="37"/>
                </a:lnTo>
                <a:lnTo>
                  <a:pt x="117" y="37"/>
                </a:lnTo>
                <a:lnTo>
                  <a:pt x="117" y="33"/>
                </a:lnTo>
                <a:lnTo>
                  <a:pt x="117" y="30"/>
                </a:lnTo>
                <a:lnTo>
                  <a:pt x="115" y="28"/>
                </a:lnTo>
                <a:lnTo>
                  <a:pt x="113" y="26"/>
                </a:lnTo>
                <a:lnTo>
                  <a:pt x="109" y="26"/>
                </a:lnTo>
                <a:lnTo>
                  <a:pt x="101" y="26"/>
                </a:lnTo>
                <a:lnTo>
                  <a:pt x="73" y="26"/>
                </a:lnTo>
                <a:lnTo>
                  <a:pt x="65" y="26"/>
                </a:lnTo>
                <a:lnTo>
                  <a:pt x="59" y="26"/>
                </a:lnTo>
                <a:lnTo>
                  <a:pt x="55" y="26"/>
                </a:lnTo>
                <a:lnTo>
                  <a:pt x="53" y="26"/>
                </a:lnTo>
                <a:lnTo>
                  <a:pt x="51" y="28"/>
                </a:lnTo>
                <a:lnTo>
                  <a:pt x="51" y="28"/>
                </a:lnTo>
                <a:lnTo>
                  <a:pt x="49" y="30"/>
                </a:lnTo>
                <a:lnTo>
                  <a:pt x="51" y="33"/>
                </a:lnTo>
                <a:lnTo>
                  <a:pt x="51" y="37"/>
                </a:lnTo>
                <a:lnTo>
                  <a:pt x="49" y="37"/>
                </a:lnTo>
                <a:lnTo>
                  <a:pt x="42" y="14"/>
                </a:lnTo>
                <a:lnTo>
                  <a:pt x="42" y="1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36" name="Freeform 76"/>
          <p:cNvSpPr>
            <a:spLocks/>
          </p:cNvSpPr>
          <p:nvPr/>
        </p:nvSpPr>
        <p:spPr bwMode="auto">
          <a:xfrm>
            <a:off x="2470150" y="3475038"/>
            <a:ext cx="163513" cy="77787"/>
          </a:xfrm>
          <a:custGeom>
            <a:avLst/>
            <a:gdLst>
              <a:gd name="T0" fmla="*/ 0 w 103"/>
              <a:gd name="T1" fmla="*/ 23 h 49"/>
              <a:gd name="T2" fmla="*/ 26 w 103"/>
              <a:gd name="T3" fmla="*/ 23 h 49"/>
              <a:gd name="T4" fmla="*/ 26 w 103"/>
              <a:gd name="T5" fmla="*/ 4 h 49"/>
              <a:gd name="T6" fmla="*/ 30 w 103"/>
              <a:gd name="T7" fmla="*/ 4 h 49"/>
              <a:gd name="T8" fmla="*/ 30 w 103"/>
              <a:gd name="T9" fmla="*/ 23 h 49"/>
              <a:gd name="T10" fmla="*/ 79 w 103"/>
              <a:gd name="T11" fmla="*/ 23 h 49"/>
              <a:gd name="T12" fmla="*/ 87 w 103"/>
              <a:gd name="T13" fmla="*/ 23 h 49"/>
              <a:gd name="T14" fmla="*/ 89 w 103"/>
              <a:gd name="T15" fmla="*/ 21 h 49"/>
              <a:gd name="T16" fmla="*/ 91 w 103"/>
              <a:gd name="T17" fmla="*/ 19 h 49"/>
              <a:gd name="T18" fmla="*/ 93 w 103"/>
              <a:gd name="T19" fmla="*/ 14 h 49"/>
              <a:gd name="T20" fmla="*/ 93 w 103"/>
              <a:gd name="T21" fmla="*/ 10 h 49"/>
              <a:gd name="T22" fmla="*/ 91 w 103"/>
              <a:gd name="T23" fmla="*/ 8 h 49"/>
              <a:gd name="T24" fmla="*/ 89 w 103"/>
              <a:gd name="T25" fmla="*/ 6 h 49"/>
              <a:gd name="T26" fmla="*/ 87 w 103"/>
              <a:gd name="T27" fmla="*/ 4 h 49"/>
              <a:gd name="T28" fmla="*/ 87 w 103"/>
              <a:gd name="T29" fmla="*/ 0 h 49"/>
              <a:gd name="T30" fmla="*/ 95 w 103"/>
              <a:gd name="T31" fmla="*/ 4 h 49"/>
              <a:gd name="T32" fmla="*/ 99 w 103"/>
              <a:gd name="T33" fmla="*/ 10 h 49"/>
              <a:gd name="T34" fmla="*/ 103 w 103"/>
              <a:gd name="T35" fmla="*/ 14 h 49"/>
              <a:gd name="T36" fmla="*/ 103 w 103"/>
              <a:gd name="T37" fmla="*/ 21 h 49"/>
              <a:gd name="T38" fmla="*/ 103 w 103"/>
              <a:gd name="T39" fmla="*/ 25 h 49"/>
              <a:gd name="T40" fmla="*/ 101 w 103"/>
              <a:gd name="T41" fmla="*/ 29 h 49"/>
              <a:gd name="T42" fmla="*/ 99 w 103"/>
              <a:gd name="T43" fmla="*/ 33 h 49"/>
              <a:gd name="T44" fmla="*/ 95 w 103"/>
              <a:gd name="T45" fmla="*/ 35 h 49"/>
              <a:gd name="T46" fmla="*/ 89 w 103"/>
              <a:gd name="T47" fmla="*/ 37 h 49"/>
              <a:gd name="T48" fmla="*/ 83 w 103"/>
              <a:gd name="T49" fmla="*/ 37 h 49"/>
              <a:gd name="T50" fmla="*/ 30 w 103"/>
              <a:gd name="T51" fmla="*/ 37 h 49"/>
              <a:gd name="T52" fmla="*/ 30 w 103"/>
              <a:gd name="T53" fmla="*/ 49 h 49"/>
              <a:gd name="T54" fmla="*/ 28 w 103"/>
              <a:gd name="T55" fmla="*/ 49 h 49"/>
              <a:gd name="T56" fmla="*/ 26 w 103"/>
              <a:gd name="T57" fmla="*/ 45 h 49"/>
              <a:gd name="T58" fmla="*/ 22 w 103"/>
              <a:gd name="T59" fmla="*/ 41 h 49"/>
              <a:gd name="T60" fmla="*/ 18 w 103"/>
              <a:gd name="T61" fmla="*/ 35 h 49"/>
              <a:gd name="T62" fmla="*/ 12 w 103"/>
              <a:gd name="T63" fmla="*/ 31 h 49"/>
              <a:gd name="T64" fmla="*/ 8 w 103"/>
              <a:gd name="T65" fmla="*/ 29 h 49"/>
              <a:gd name="T66" fmla="*/ 0 w 103"/>
              <a:gd name="T67" fmla="*/ 25 h 49"/>
              <a:gd name="T68" fmla="*/ 0 w 103"/>
              <a:gd name="T69" fmla="*/ 23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3" h="49">
                <a:moveTo>
                  <a:pt x="0" y="23"/>
                </a:moveTo>
                <a:lnTo>
                  <a:pt x="26" y="23"/>
                </a:lnTo>
                <a:lnTo>
                  <a:pt x="26" y="4"/>
                </a:lnTo>
                <a:lnTo>
                  <a:pt x="30" y="4"/>
                </a:lnTo>
                <a:lnTo>
                  <a:pt x="30" y="23"/>
                </a:lnTo>
                <a:lnTo>
                  <a:pt x="79" y="23"/>
                </a:lnTo>
                <a:lnTo>
                  <a:pt x="87" y="23"/>
                </a:lnTo>
                <a:lnTo>
                  <a:pt x="89" y="21"/>
                </a:lnTo>
                <a:lnTo>
                  <a:pt x="91" y="19"/>
                </a:lnTo>
                <a:lnTo>
                  <a:pt x="93" y="14"/>
                </a:lnTo>
                <a:lnTo>
                  <a:pt x="93" y="10"/>
                </a:lnTo>
                <a:lnTo>
                  <a:pt x="91" y="8"/>
                </a:lnTo>
                <a:lnTo>
                  <a:pt x="89" y="6"/>
                </a:lnTo>
                <a:lnTo>
                  <a:pt x="87" y="4"/>
                </a:lnTo>
                <a:lnTo>
                  <a:pt x="87" y="0"/>
                </a:lnTo>
                <a:lnTo>
                  <a:pt x="95" y="4"/>
                </a:lnTo>
                <a:lnTo>
                  <a:pt x="99" y="10"/>
                </a:lnTo>
                <a:lnTo>
                  <a:pt x="103" y="14"/>
                </a:lnTo>
                <a:lnTo>
                  <a:pt x="103" y="21"/>
                </a:lnTo>
                <a:lnTo>
                  <a:pt x="103" y="25"/>
                </a:lnTo>
                <a:lnTo>
                  <a:pt x="101" y="29"/>
                </a:lnTo>
                <a:lnTo>
                  <a:pt x="99" y="33"/>
                </a:lnTo>
                <a:lnTo>
                  <a:pt x="95" y="35"/>
                </a:lnTo>
                <a:lnTo>
                  <a:pt x="89" y="37"/>
                </a:lnTo>
                <a:lnTo>
                  <a:pt x="83" y="37"/>
                </a:lnTo>
                <a:lnTo>
                  <a:pt x="30" y="37"/>
                </a:lnTo>
                <a:lnTo>
                  <a:pt x="30" y="49"/>
                </a:lnTo>
                <a:lnTo>
                  <a:pt x="28" y="49"/>
                </a:lnTo>
                <a:lnTo>
                  <a:pt x="26" y="45"/>
                </a:lnTo>
                <a:lnTo>
                  <a:pt x="22" y="41"/>
                </a:lnTo>
                <a:lnTo>
                  <a:pt x="18" y="35"/>
                </a:lnTo>
                <a:lnTo>
                  <a:pt x="12" y="31"/>
                </a:lnTo>
                <a:lnTo>
                  <a:pt x="8" y="29"/>
                </a:lnTo>
                <a:lnTo>
                  <a:pt x="0" y="25"/>
                </a:lnTo>
                <a:lnTo>
                  <a:pt x="0" y="2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37" name="Freeform 77"/>
          <p:cNvSpPr>
            <a:spLocks noEditPoints="1"/>
          </p:cNvSpPr>
          <p:nvPr/>
        </p:nvSpPr>
        <p:spPr bwMode="auto">
          <a:xfrm>
            <a:off x="2441575" y="3408363"/>
            <a:ext cx="188913" cy="57150"/>
          </a:xfrm>
          <a:custGeom>
            <a:avLst/>
            <a:gdLst>
              <a:gd name="T0" fmla="*/ 0 w 119"/>
              <a:gd name="T1" fmla="*/ 18 h 36"/>
              <a:gd name="T2" fmla="*/ 0 w 119"/>
              <a:gd name="T3" fmla="*/ 14 h 36"/>
              <a:gd name="T4" fmla="*/ 2 w 119"/>
              <a:gd name="T5" fmla="*/ 12 h 36"/>
              <a:gd name="T6" fmla="*/ 6 w 119"/>
              <a:gd name="T7" fmla="*/ 8 h 36"/>
              <a:gd name="T8" fmla="*/ 10 w 119"/>
              <a:gd name="T9" fmla="*/ 8 h 36"/>
              <a:gd name="T10" fmla="*/ 14 w 119"/>
              <a:gd name="T11" fmla="*/ 8 h 36"/>
              <a:gd name="T12" fmla="*/ 16 w 119"/>
              <a:gd name="T13" fmla="*/ 12 h 36"/>
              <a:gd name="T14" fmla="*/ 20 w 119"/>
              <a:gd name="T15" fmla="*/ 14 h 36"/>
              <a:gd name="T16" fmla="*/ 20 w 119"/>
              <a:gd name="T17" fmla="*/ 18 h 36"/>
              <a:gd name="T18" fmla="*/ 20 w 119"/>
              <a:gd name="T19" fmla="*/ 22 h 36"/>
              <a:gd name="T20" fmla="*/ 16 w 119"/>
              <a:gd name="T21" fmla="*/ 24 h 36"/>
              <a:gd name="T22" fmla="*/ 14 w 119"/>
              <a:gd name="T23" fmla="*/ 28 h 36"/>
              <a:gd name="T24" fmla="*/ 10 w 119"/>
              <a:gd name="T25" fmla="*/ 28 h 36"/>
              <a:gd name="T26" fmla="*/ 6 w 119"/>
              <a:gd name="T27" fmla="*/ 28 h 36"/>
              <a:gd name="T28" fmla="*/ 2 w 119"/>
              <a:gd name="T29" fmla="*/ 26 h 36"/>
              <a:gd name="T30" fmla="*/ 0 w 119"/>
              <a:gd name="T31" fmla="*/ 22 h 36"/>
              <a:gd name="T32" fmla="*/ 0 w 119"/>
              <a:gd name="T33" fmla="*/ 18 h 36"/>
              <a:gd name="T34" fmla="*/ 42 w 119"/>
              <a:gd name="T35" fmla="*/ 10 h 36"/>
              <a:gd name="T36" fmla="*/ 101 w 119"/>
              <a:gd name="T37" fmla="*/ 10 h 36"/>
              <a:gd name="T38" fmla="*/ 109 w 119"/>
              <a:gd name="T39" fmla="*/ 10 h 36"/>
              <a:gd name="T40" fmla="*/ 113 w 119"/>
              <a:gd name="T41" fmla="*/ 8 h 36"/>
              <a:gd name="T42" fmla="*/ 115 w 119"/>
              <a:gd name="T43" fmla="*/ 8 h 36"/>
              <a:gd name="T44" fmla="*/ 117 w 119"/>
              <a:gd name="T45" fmla="*/ 6 h 36"/>
              <a:gd name="T46" fmla="*/ 117 w 119"/>
              <a:gd name="T47" fmla="*/ 4 h 36"/>
              <a:gd name="T48" fmla="*/ 117 w 119"/>
              <a:gd name="T49" fmla="*/ 0 h 36"/>
              <a:gd name="T50" fmla="*/ 119 w 119"/>
              <a:gd name="T51" fmla="*/ 0 h 36"/>
              <a:gd name="T52" fmla="*/ 119 w 119"/>
              <a:gd name="T53" fmla="*/ 36 h 36"/>
              <a:gd name="T54" fmla="*/ 117 w 119"/>
              <a:gd name="T55" fmla="*/ 36 h 36"/>
              <a:gd name="T56" fmla="*/ 117 w 119"/>
              <a:gd name="T57" fmla="*/ 30 h 36"/>
              <a:gd name="T58" fmla="*/ 117 w 119"/>
              <a:gd name="T59" fmla="*/ 28 h 36"/>
              <a:gd name="T60" fmla="*/ 115 w 119"/>
              <a:gd name="T61" fmla="*/ 26 h 36"/>
              <a:gd name="T62" fmla="*/ 113 w 119"/>
              <a:gd name="T63" fmla="*/ 26 h 36"/>
              <a:gd name="T64" fmla="*/ 109 w 119"/>
              <a:gd name="T65" fmla="*/ 24 h 36"/>
              <a:gd name="T66" fmla="*/ 101 w 119"/>
              <a:gd name="T67" fmla="*/ 24 h 36"/>
              <a:gd name="T68" fmla="*/ 73 w 119"/>
              <a:gd name="T69" fmla="*/ 24 h 36"/>
              <a:gd name="T70" fmla="*/ 65 w 119"/>
              <a:gd name="T71" fmla="*/ 24 h 36"/>
              <a:gd name="T72" fmla="*/ 59 w 119"/>
              <a:gd name="T73" fmla="*/ 24 h 36"/>
              <a:gd name="T74" fmla="*/ 55 w 119"/>
              <a:gd name="T75" fmla="*/ 24 h 36"/>
              <a:gd name="T76" fmla="*/ 53 w 119"/>
              <a:gd name="T77" fmla="*/ 26 h 36"/>
              <a:gd name="T78" fmla="*/ 51 w 119"/>
              <a:gd name="T79" fmla="*/ 26 h 36"/>
              <a:gd name="T80" fmla="*/ 51 w 119"/>
              <a:gd name="T81" fmla="*/ 28 h 36"/>
              <a:gd name="T82" fmla="*/ 49 w 119"/>
              <a:gd name="T83" fmla="*/ 30 h 36"/>
              <a:gd name="T84" fmla="*/ 51 w 119"/>
              <a:gd name="T85" fmla="*/ 32 h 36"/>
              <a:gd name="T86" fmla="*/ 51 w 119"/>
              <a:gd name="T87" fmla="*/ 34 h 36"/>
              <a:gd name="T88" fmla="*/ 49 w 119"/>
              <a:gd name="T89" fmla="*/ 36 h 36"/>
              <a:gd name="T90" fmla="*/ 42 w 119"/>
              <a:gd name="T91" fmla="*/ 14 h 36"/>
              <a:gd name="T92" fmla="*/ 42 w 119"/>
              <a:gd name="T93" fmla="*/ 1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9" h="36">
                <a:moveTo>
                  <a:pt x="0" y="18"/>
                </a:moveTo>
                <a:lnTo>
                  <a:pt x="0" y="14"/>
                </a:lnTo>
                <a:lnTo>
                  <a:pt x="2" y="12"/>
                </a:lnTo>
                <a:lnTo>
                  <a:pt x="6" y="8"/>
                </a:lnTo>
                <a:lnTo>
                  <a:pt x="10" y="8"/>
                </a:lnTo>
                <a:lnTo>
                  <a:pt x="14" y="8"/>
                </a:lnTo>
                <a:lnTo>
                  <a:pt x="16" y="12"/>
                </a:lnTo>
                <a:lnTo>
                  <a:pt x="20" y="14"/>
                </a:lnTo>
                <a:lnTo>
                  <a:pt x="20" y="18"/>
                </a:lnTo>
                <a:lnTo>
                  <a:pt x="20" y="22"/>
                </a:lnTo>
                <a:lnTo>
                  <a:pt x="16" y="24"/>
                </a:lnTo>
                <a:lnTo>
                  <a:pt x="14" y="28"/>
                </a:lnTo>
                <a:lnTo>
                  <a:pt x="10" y="28"/>
                </a:lnTo>
                <a:lnTo>
                  <a:pt x="6" y="28"/>
                </a:lnTo>
                <a:lnTo>
                  <a:pt x="2" y="26"/>
                </a:lnTo>
                <a:lnTo>
                  <a:pt x="0" y="22"/>
                </a:lnTo>
                <a:lnTo>
                  <a:pt x="0" y="18"/>
                </a:lnTo>
                <a:close/>
                <a:moveTo>
                  <a:pt x="42" y="10"/>
                </a:moveTo>
                <a:lnTo>
                  <a:pt x="101" y="10"/>
                </a:lnTo>
                <a:lnTo>
                  <a:pt x="109" y="10"/>
                </a:lnTo>
                <a:lnTo>
                  <a:pt x="113" y="8"/>
                </a:lnTo>
                <a:lnTo>
                  <a:pt x="115" y="8"/>
                </a:lnTo>
                <a:lnTo>
                  <a:pt x="117" y="6"/>
                </a:lnTo>
                <a:lnTo>
                  <a:pt x="117" y="4"/>
                </a:lnTo>
                <a:lnTo>
                  <a:pt x="117" y="0"/>
                </a:lnTo>
                <a:lnTo>
                  <a:pt x="119" y="0"/>
                </a:lnTo>
                <a:lnTo>
                  <a:pt x="119" y="36"/>
                </a:lnTo>
                <a:lnTo>
                  <a:pt x="117" y="36"/>
                </a:lnTo>
                <a:lnTo>
                  <a:pt x="117" y="30"/>
                </a:lnTo>
                <a:lnTo>
                  <a:pt x="117" y="28"/>
                </a:lnTo>
                <a:lnTo>
                  <a:pt x="115" y="26"/>
                </a:lnTo>
                <a:lnTo>
                  <a:pt x="113" y="26"/>
                </a:lnTo>
                <a:lnTo>
                  <a:pt x="109" y="24"/>
                </a:lnTo>
                <a:lnTo>
                  <a:pt x="101" y="24"/>
                </a:lnTo>
                <a:lnTo>
                  <a:pt x="73" y="24"/>
                </a:lnTo>
                <a:lnTo>
                  <a:pt x="65" y="24"/>
                </a:lnTo>
                <a:lnTo>
                  <a:pt x="59" y="24"/>
                </a:lnTo>
                <a:lnTo>
                  <a:pt x="55" y="24"/>
                </a:lnTo>
                <a:lnTo>
                  <a:pt x="53" y="26"/>
                </a:lnTo>
                <a:lnTo>
                  <a:pt x="51" y="26"/>
                </a:lnTo>
                <a:lnTo>
                  <a:pt x="51" y="28"/>
                </a:lnTo>
                <a:lnTo>
                  <a:pt x="49" y="30"/>
                </a:lnTo>
                <a:lnTo>
                  <a:pt x="51" y="32"/>
                </a:lnTo>
                <a:lnTo>
                  <a:pt x="51" y="34"/>
                </a:lnTo>
                <a:lnTo>
                  <a:pt x="49" y="36"/>
                </a:lnTo>
                <a:lnTo>
                  <a:pt x="42" y="14"/>
                </a:lnTo>
                <a:lnTo>
                  <a:pt x="42" y="1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38" name="Freeform 78"/>
          <p:cNvSpPr>
            <a:spLocks/>
          </p:cNvSpPr>
          <p:nvPr/>
        </p:nvSpPr>
        <p:spPr bwMode="auto">
          <a:xfrm>
            <a:off x="2511425" y="3265488"/>
            <a:ext cx="122238" cy="130175"/>
          </a:xfrm>
          <a:custGeom>
            <a:avLst/>
            <a:gdLst>
              <a:gd name="T0" fmla="*/ 0 w 77"/>
              <a:gd name="T1" fmla="*/ 82 h 82"/>
              <a:gd name="T2" fmla="*/ 0 w 77"/>
              <a:gd name="T3" fmla="*/ 45 h 82"/>
              <a:gd name="T4" fmla="*/ 0 w 77"/>
              <a:gd name="T5" fmla="*/ 45 h 82"/>
              <a:gd name="T6" fmla="*/ 0 w 77"/>
              <a:gd name="T7" fmla="*/ 47 h 82"/>
              <a:gd name="T8" fmla="*/ 2 w 77"/>
              <a:gd name="T9" fmla="*/ 51 h 82"/>
              <a:gd name="T10" fmla="*/ 2 w 77"/>
              <a:gd name="T11" fmla="*/ 53 h 82"/>
              <a:gd name="T12" fmla="*/ 4 w 77"/>
              <a:gd name="T13" fmla="*/ 53 h 82"/>
              <a:gd name="T14" fmla="*/ 5 w 77"/>
              <a:gd name="T15" fmla="*/ 53 h 82"/>
              <a:gd name="T16" fmla="*/ 9 w 77"/>
              <a:gd name="T17" fmla="*/ 53 h 82"/>
              <a:gd name="T18" fmla="*/ 13 w 77"/>
              <a:gd name="T19" fmla="*/ 53 h 82"/>
              <a:gd name="T20" fmla="*/ 55 w 77"/>
              <a:gd name="T21" fmla="*/ 35 h 82"/>
              <a:gd name="T22" fmla="*/ 11 w 77"/>
              <a:gd name="T23" fmla="*/ 17 h 82"/>
              <a:gd name="T24" fmla="*/ 7 w 77"/>
              <a:gd name="T25" fmla="*/ 17 h 82"/>
              <a:gd name="T26" fmla="*/ 5 w 77"/>
              <a:gd name="T27" fmla="*/ 15 h 82"/>
              <a:gd name="T28" fmla="*/ 4 w 77"/>
              <a:gd name="T29" fmla="*/ 17 h 82"/>
              <a:gd name="T30" fmla="*/ 4 w 77"/>
              <a:gd name="T31" fmla="*/ 17 h 82"/>
              <a:gd name="T32" fmla="*/ 2 w 77"/>
              <a:gd name="T33" fmla="*/ 17 h 82"/>
              <a:gd name="T34" fmla="*/ 2 w 77"/>
              <a:gd name="T35" fmla="*/ 19 h 82"/>
              <a:gd name="T36" fmla="*/ 2 w 77"/>
              <a:gd name="T37" fmla="*/ 21 h 82"/>
              <a:gd name="T38" fmla="*/ 0 w 77"/>
              <a:gd name="T39" fmla="*/ 25 h 82"/>
              <a:gd name="T40" fmla="*/ 0 w 77"/>
              <a:gd name="T41" fmla="*/ 25 h 82"/>
              <a:gd name="T42" fmla="*/ 0 w 77"/>
              <a:gd name="T43" fmla="*/ 0 h 82"/>
              <a:gd name="T44" fmla="*/ 0 w 77"/>
              <a:gd name="T45" fmla="*/ 0 h 82"/>
              <a:gd name="T46" fmla="*/ 2 w 77"/>
              <a:gd name="T47" fmla="*/ 4 h 82"/>
              <a:gd name="T48" fmla="*/ 4 w 77"/>
              <a:gd name="T49" fmla="*/ 7 h 82"/>
              <a:gd name="T50" fmla="*/ 5 w 77"/>
              <a:gd name="T51" fmla="*/ 9 h 82"/>
              <a:gd name="T52" fmla="*/ 11 w 77"/>
              <a:gd name="T53" fmla="*/ 11 h 82"/>
              <a:gd name="T54" fmla="*/ 77 w 77"/>
              <a:gd name="T55" fmla="*/ 37 h 82"/>
              <a:gd name="T56" fmla="*/ 77 w 77"/>
              <a:gd name="T57" fmla="*/ 43 h 82"/>
              <a:gd name="T58" fmla="*/ 11 w 77"/>
              <a:gd name="T59" fmla="*/ 69 h 82"/>
              <a:gd name="T60" fmla="*/ 7 w 77"/>
              <a:gd name="T61" fmla="*/ 71 h 82"/>
              <a:gd name="T62" fmla="*/ 5 w 77"/>
              <a:gd name="T63" fmla="*/ 71 h 82"/>
              <a:gd name="T64" fmla="*/ 4 w 77"/>
              <a:gd name="T65" fmla="*/ 73 h 82"/>
              <a:gd name="T66" fmla="*/ 2 w 77"/>
              <a:gd name="T67" fmla="*/ 78 h 82"/>
              <a:gd name="T68" fmla="*/ 2 w 77"/>
              <a:gd name="T69" fmla="*/ 80 h 82"/>
              <a:gd name="T70" fmla="*/ 0 w 77"/>
              <a:gd name="T71" fmla="*/ 82 h 82"/>
              <a:gd name="T72" fmla="*/ 0 w 77"/>
              <a:gd name="T73" fmla="*/ 8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7" h="82">
                <a:moveTo>
                  <a:pt x="0" y="82"/>
                </a:moveTo>
                <a:lnTo>
                  <a:pt x="0" y="45"/>
                </a:lnTo>
                <a:lnTo>
                  <a:pt x="0" y="45"/>
                </a:lnTo>
                <a:lnTo>
                  <a:pt x="0" y="47"/>
                </a:lnTo>
                <a:lnTo>
                  <a:pt x="2" y="51"/>
                </a:lnTo>
                <a:lnTo>
                  <a:pt x="2" y="53"/>
                </a:lnTo>
                <a:lnTo>
                  <a:pt x="4" y="53"/>
                </a:lnTo>
                <a:lnTo>
                  <a:pt x="5" y="53"/>
                </a:lnTo>
                <a:lnTo>
                  <a:pt x="9" y="53"/>
                </a:lnTo>
                <a:lnTo>
                  <a:pt x="13" y="53"/>
                </a:lnTo>
                <a:lnTo>
                  <a:pt x="55" y="35"/>
                </a:lnTo>
                <a:lnTo>
                  <a:pt x="11" y="17"/>
                </a:lnTo>
                <a:lnTo>
                  <a:pt x="7" y="17"/>
                </a:lnTo>
                <a:lnTo>
                  <a:pt x="5" y="15"/>
                </a:lnTo>
                <a:lnTo>
                  <a:pt x="4" y="17"/>
                </a:lnTo>
                <a:lnTo>
                  <a:pt x="4" y="17"/>
                </a:lnTo>
                <a:lnTo>
                  <a:pt x="2" y="17"/>
                </a:lnTo>
                <a:lnTo>
                  <a:pt x="2" y="19"/>
                </a:lnTo>
                <a:lnTo>
                  <a:pt x="2" y="21"/>
                </a:lnTo>
                <a:lnTo>
                  <a:pt x="0" y="25"/>
                </a:lnTo>
                <a:lnTo>
                  <a:pt x="0" y="25"/>
                </a:lnTo>
                <a:lnTo>
                  <a:pt x="0" y="0"/>
                </a:lnTo>
                <a:lnTo>
                  <a:pt x="0" y="0"/>
                </a:lnTo>
                <a:lnTo>
                  <a:pt x="2" y="4"/>
                </a:lnTo>
                <a:lnTo>
                  <a:pt x="4" y="7"/>
                </a:lnTo>
                <a:lnTo>
                  <a:pt x="5" y="9"/>
                </a:lnTo>
                <a:lnTo>
                  <a:pt x="11" y="11"/>
                </a:lnTo>
                <a:lnTo>
                  <a:pt x="77" y="37"/>
                </a:lnTo>
                <a:lnTo>
                  <a:pt x="77" y="43"/>
                </a:lnTo>
                <a:lnTo>
                  <a:pt x="11" y="69"/>
                </a:lnTo>
                <a:lnTo>
                  <a:pt x="7" y="71"/>
                </a:lnTo>
                <a:lnTo>
                  <a:pt x="5" y="71"/>
                </a:lnTo>
                <a:lnTo>
                  <a:pt x="4" y="73"/>
                </a:lnTo>
                <a:lnTo>
                  <a:pt x="2" y="78"/>
                </a:lnTo>
                <a:lnTo>
                  <a:pt x="2" y="80"/>
                </a:lnTo>
                <a:lnTo>
                  <a:pt x="0" y="82"/>
                </a:lnTo>
                <a:lnTo>
                  <a:pt x="0" y="8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39" name="Freeform 79"/>
          <p:cNvSpPr>
            <a:spLocks noEditPoints="1"/>
          </p:cNvSpPr>
          <p:nvPr/>
        </p:nvSpPr>
        <p:spPr bwMode="auto">
          <a:xfrm>
            <a:off x="2508250" y="3146425"/>
            <a:ext cx="125413" cy="106363"/>
          </a:xfrm>
          <a:custGeom>
            <a:avLst/>
            <a:gdLst>
              <a:gd name="T0" fmla="*/ 29 w 79"/>
              <a:gd name="T1" fmla="*/ 55 h 67"/>
              <a:gd name="T2" fmla="*/ 39 w 79"/>
              <a:gd name="T3" fmla="*/ 53 h 67"/>
              <a:gd name="T4" fmla="*/ 49 w 79"/>
              <a:gd name="T5" fmla="*/ 51 h 67"/>
              <a:gd name="T6" fmla="*/ 55 w 79"/>
              <a:gd name="T7" fmla="*/ 45 h 67"/>
              <a:gd name="T8" fmla="*/ 61 w 79"/>
              <a:gd name="T9" fmla="*/ 39 h 67"/>
              <a:gd name="T10" fmla="*/ 63 w 79"/>
              <a:gd name="T11" fmla="*/ 33 h 67"/>
              <a:gd name="T12" fmla="*/ 65 w 79"/>
              <a:gd name="T13" fmla="*/ 27 h 67"/>
              <a:gd name="T14" fmla="*/ 65 w 79"/>
              <a:gd name="T15" fmla="*/ 19 h 67"/>
              <a:gd name="T16" fmla="*/ 61 w 79"/>
              <a:gd name="T17" fmla="*/ 13 h 67"/>
              <a:gd name="T18" fmla="*/ 59 w 79"/>
              <a:gd name="T19" fmla="*/ 8 h 67"/>
              <a:gd name="T20" fmla="*/ 53 w 79"/>
              <a:gd name="T21" fmla="*/ 6 h 67"/>
              <a:gd name="T22" fmla="*/ 47 w 79"/>
              <a:gd name="T23" fmla="*/ 2 h 67"/>
              <a:gd name="T24" fmla="*/ 49 w 79"/>
              <a:gd name="T25" fmla="*/ 0 h 67"/>
              <a:gd name="T26" fmla="*/ 57 w 79"/>
              <a:gd name="T27" fmla="*/ 2 h 67"/>
              <a:gd name="T28" fmla="*/ 63 w 79"/>
              <a:gd name="T29" fmla="*/ 6 h 67"/>
              <a:gd name="T30" fmla="*/ 71 w 79"/>
              <a:gd name="T31" fmla="*/ 13 h 67"/>
              <a:gd name="T32" fmla="*/ 75 w 79"/>
              <a:gd name="T33" fmla="*/ 19 h 67"/>
              <a:gd name="T34" fmla="*/ 79 w 79"/>
              <a:gd name="T35" fmla="*/ 25 h 67"/>
              <a:gd name="T36" fmla="*/ 79 w 79"/>
              <a:gd name="T37" fmla="*/ 33 h 67"/>
              <a:gd name="T38" fmla="*/ 79 w 79"/>
              <a:gd name="T39" fmla="*/ 43 h 67"/>
              <a:gd name="T40" fmla="*/ 75 w 79"/>
              <a:gd name="T41" fmla="*/ 49 h 67"/>
              <a:gd name="T42" fmla="*/ 69 w 79"/>
              <a:gd name="T43" fmla="*/ 57 h 67"/>
              <a:gd name="T44" fmla="*/ 61 w 79"/>
              <a:gd name="T45" fmla="*/ 63 h 67"/>
              <a:gd name="T46" fmla="*/ 51 w 79"/>
              <a:gd name="T47" fmla="*/ 65 h 67"/>
              <a:gd name="T48" fmla="*/ 39 w 79"/>
              <a:gd name="T49" fmla="*/ 67 h 67"/>
              <a:gd name="T50" fmla="*/ 31 w 79"/>
              <a:gd name="T51" fmla="*/ 67 h 67"/>
              <a:gd name="T52" fmla="*/ 23 w 79"/>
              <a:gd name="T53" fmla="*/ 65 h 67"/>
              <a:gd name="T54" fmla="*/ 15 w 79"/>
              <a:gd name="T55" fmla="*/ 61 h 67"/>
              <a:gd name="T56" fmla="*/ 9 w 79"/>
              <a:gd name="T57" fmla="*/ 57 h 67"/>
              <a:gd name="T58" fmla="*/ 4 w 79"/>
              <a:gd name="T59" fmla="*/ 49 h 67"/>
              <a:gd name="T60" fmla="*/ 0 w 79"/>
              <a:gd name="T61" fmla="*/ 41 h 67"/>
              <a:gd name="T62" fmla="*/ 0 w 79"/>
              <a:gd name="T63" fmla="*/ 31 h 67"/>
              <a:gd name="T64" fmla="*/ 0 w 79"/>
              <a:gd name="T65" fmla="*/ 23 h 67"/>
              <a:gd name="T66" fmla="*/ 4 w 79"/>
              <a:gd name="T67" fmla="*/ 17 h 67"/>
              <a:gd name="T68" fmla="*/ 7 w 79"/>
              <a:gd name="T69" fmla="*/ 11 h 67"/>
              <a:gd name="T70" fmla="*/ 13 w 79"/>
              <a:gd name="T71" fmla="*/ 4 h 67"/>
              <a:gd name="T72" fmla="*/ 21 w 79"/>
              <a:gd name="T73" fmla="*/ 2 h 67"/>
              <a:gd name="T74" fmla="*/ 29 w 79"/>
              <a:gd name="T75" fmla="*/ 0 h 67"/>
              <a:gd name="T76" fmla="*/ 29 w 79"/>
              <a:gd name="T77" fmla="*/ 55 h 67"/>
              <a:gd name="T78" fmla="*/ 23 w 79"/>
              <a:gd name="T79" fmla="*/ 55 h 67"/>
              <a:gd name="T80" fmla="*/ 23 w 79"/>
              <a:gd name="T81" fmla="*/ 19 h 67"/>
              <a:gd name="T82" fmla="*/ 17 w 79"/>
              <a:gd name="T83" fmla="*/ 21 h 67"/>
              <a:gd name="T84" fmla="*/ 13 w 79"/>
              <a:gd name="T85" fmla="*/ 21 h 67"/>
              <a:gd name="T86" fmla="*/ 9 w 79"/>
              <a:gd name="T87" fmla="*/ 25 h 67"/>
              <a:gd name="T88" fmla="*/ 7 w 79"/>
              <a:gd name="T89" fmla="*/ 27 h 67"/>
              <a:gd name="T90" fmla="*/ 6 w 79"/>
              <a:gd name="T91" fmla="*/ 31 h 67"/>
              <a:gd name="T92" fmla="*/ 4 w 79"/>
              <a:gd name="T93" fmla="*/ 35 h 67"/>
              <a:gd name="T94" fmla="*/ 6 w 79"/>
              <a:gd name="T95" fmla="*/ 43 h 67"/>
              <a:gd name="T96" fmla="*/ 9 w 79"/>
              <a:gd name="T97" fmla="*/ 47 h 67"/>
              <a:gd name="T98" fmla="*/ 13 w 79"/>
              <a:gd name="T99" fmla="*/ 51 h 67"/>
              <a:gd name="T100" fmla="*/ 17 w 79"/>
              <a:gd name="T101" fmla="*/ 53 h 67"/>
              <a:gd name="T102" fmla="*/ 23 w 79"/>
              <a:gd name="T103" fmla="*/ 55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9" h="67">
                <a:moveTo>
                  <a:pt x="29" y="55"/>
                </a:moveTo>
                <a:lnTo>
                  <a:pt x="39" y="53"/>
                </a:lnTo>
                <a:lnTo>
                  <a:pt x="49" y="51"/>
                </a:lnTo>
                <a:lnTo>
                  <a:pt x="55" y="45"/>
                </a:lnTo>
                <a:lnTo>
                  <a:pt x="61" y="39"/>
                </a:lnTo>
                <a:lnTo>
                  <a:pt x="63" y="33"/>
                </a:lnTo>
                <a:lnTo>
                  <a:pt x="65" y="27"/>
                </a:lnTo>
                <a:lnTo>
                  <a:pt x="65" y="19"/>
                </a:lnTo>
                <a:lnTo>
                  <a:pt x="61" y="13"/>
                </a:lnTo>
                <a:lnTo>
                  <a:pt x="59" y="8"/>
                </a:lnTo>
                <a:lnTo>
                  <a:pt x="53" y="6"/>
                </a:lnTo>
                <a:lnTo>
                  <a:pt x="47" y="2"/>
                </a:lnTo>
                <a:lnTo>
                  <a:pt x="49" y="0"/>
                </a:lnTo>
                <a:lnTo>
                  <a:pt x="57" y="2"/>
                </a:lnTo>
                <a:lnTo>
                  <a:pt x="63" y="6"/>
                </a:lnTo>
                <a:lnTo>
                  <a:pt x="71" y="13"/>
                </a:lnTo>
                <a:lnTo>
                  <a:pt x="75" y="19"/>
                </a:lnTo>
                <a:lnTo>
                  <a:pt x="79" y="25"/>
                </a:lnTo>
                <a:lnTo>
                  <a:pt x="79" y="33"/>
                </a:lnTo>
                <a:lnTo>
                  <a:pt x="79" y="43"/>
                </a:lnTo>
                <a:lnTo>
                  <a:pt x="75" y="49"/>
                </a:lnTo>
                <a:lnTo>
                  <a:pt x="69" y="57"/>
                </a:lnTo>
                <a:lnTo>
                  <a:pt x="61" y="63"/>
                </a:lnTo>
                <a:lnTo>
                  <a:pt x="51" y="65"/>
                </a:lnTo>
                <a:lnTo>
                  <a:pt x="39" y="67"/>
                </a:lnTo>
                <a:lnTo>
                  <a:pt x="31" y="67"/>
                </a:lnTo>
                <a:lnTo>
                  <a:pt x="23" y="65"/>
                </a:lnTo>
                <a:lnTo>
                  <a:pt x="15" y="61"/>
                </a:lnTo>
                <a:lnTo>
                  <a:pt x="9" y="57"/>
                </a:lnTo>
                <a:lnTo>
                  <a:pt x="4" y="49"/>
                </a:lnTo>
                <a:lnTo>
                  <a:pt x="0" y="41"/>
                </a:lnTo>
                <a:lnTo>
                  <a:pt x="0" y="31"/>
                </a:lnTo>
                <a:lnTo>
                  <a:pt x="0" y="23"/>
                </a:lnTo>
                <a:lnTo>
                  <a:pt x="4" y="17"/>
                </a:lnTo>
                <a:lnTo>
                  <a:pt x="7" y="11"/>
                </a:lnTo>
                <a:lnTo>
                  <a:pt x="13" y="4"/>
                </a:lnTo>
                <a:lnTo>
                  <a:pt x="21" y="2"/>
                </a:lnTo>
                <a:lnTo>
                  <a:pt x="29" y="0"/>
                </a:lnTo>
                <a:lnTo>
                  <a:pt x="29" y="55"/>
                </a:lnTo>
                <a:close/>
                <a:moveTo>
                  <a:pt x="23" y="55"/>
                </a:moveTo>
                <a:lnTo>
                  <a:pt x="23" y="19"/>
                </a:lnTo>
                <a:lnTo>
                  <a:pt x="17" y="21"/>
                </a:lnTo>
                <a:lnTo>
                  <a:pt x="13" y="21"/>
                </a:lnTo>
                <a:lnTo>
                  <a:pt x="9" y="25"/>
                </a:lnTo>
                <a:lnTo>
                  <a:pt x="7" y="27"/>
                </a:lnTo>
                <a:lnTo>
                  <a:pt x="6" y="31"/>
                </a:lnTo>
                <a:lnTo>
                  <a:pt x="4" y="35"/>
                </a:lnTo>
                <a:lnTo>
                  <a:pt x="6" y="43"/>
                </a:lnTo>
                <a:lnTo>
                  <a:pt x="9" y="47"/>
                </a:lnTo>
                <a:lnTo>
                  <a:pt x="13" y="51"/>
                </a:lnTo>
                <a:lnTo>
                  <a:pt x="17" y="53"/>
                </a:lnTo>
                <a:lnTo>
                  <a:pt x="23" y="55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40" name="Freeform 80"/>
          <p:cNvSpPr>
            <a:spLocks noEditPoints="1"/>
          </p:cNvSpPr>
          <p:nvPr/>
        </p:nvSpPr>
        <p:spPr bwMode="auto">
          <a:xfrm>
            <a:off x="2451100" y="2876550"/>
            <a:ext cx="179388" cy="187325"/>
          </a:xfrm>
          <a:custGeom>
            <a:avLst/>
            <a:gdLst>
              <a:gd name="T0" fmla="*/ 113 w 113"/>
              <a:gd name="T1" fmla="*/ 32 h 118"/>
              <a:gd name="T2" fmla="*/ 59 w 113"/>
              <a:gd name="T3" fmla="*/ 77 h 118"/>
              <a:gd name="T4" fmla="*/ 59 w 113"/>
              <a:gd name="T5" fmla="*/ 81 h 118"/>
              <a:gd name="T6" fmla="*/ 59 w 113"/>
              <a:gd name="T7" fmla="*/ 83 h 118"/>
              <a:gd name="T8" fmla="*/ 93 w 113"/>
              <a:gd name="T9" fmla="*/ 85 h 118"/>
              <a:gd name="T10" fmla="*/ 105 w 113"/>
              <a:gd name="T11" fmla="*/ 85 h 118"/>
              <a:gd name="T12" fmla="*/ 111 w 113"/>
              <a:gd name="T13" fmla="*/ 79 h 118"/>
              <a:gd name="T14" fmla="*/ 111 w 113"/>
              <a:gd name="T15" fmla="*/ 69 h 118"/>
              <a:gd name="T16" fmla="*/ 113 w 113"/>
              <a:gd name="T17" fmla="*/ 118 h 118"/>
              <a:gd name="T18" fmla="*/ 111 w 113"/>
              <a:gd name="T19" fmla="*/ 114 h 118"/>
              <a:gd name="T20" fmla="*/ 109 w 113"/>
              <a:gd name="T21" fmla="*/ 105 h 118"/>
              <a:gd name="T22" fmla="*/ 105 w 113"/>
              <a:gd name="T23" fmla="*/ 103 h 118"/>
              <a:gd name="T24" fmla="*/ 93 w 113"/>
              <a:gd name="T25" fmla="*/ 101 h 118"/>
              <a:gd name="T26" fmla="*/ 12 w 113"/>
              <a:gd name="T27" fmla="*/ 101 h 118"/>
              <a:gd name="T28" fmla="*/ 6 w 113"/>
              <a:gd name="T29" fmla="*/ 103 h 118"/>
              <a:gd name="T30" fmla="*/ 2 w 113"/>
              <a:gd name="T31" fmla="*/ 114 h 118"/>
              <a:gd name="T32" fmla="*/ 0 w 113"/>
              <a:gd name="T33" fmla="*/ 118 h 118"/>
              <a:gd name="T34" fmla="*/ 0 w 113"/>
              <a:gd name="T35" fmla="*/ 65 h 118"/>
              <a:gd name="T36" fmla="*/ 2 w 113"/>
              <a:gd name="T37" fmla="*/ 49 h 118"/>
              <a:gd name="T38" fmla="*/ 12 w 113"/>
              <a:gd name="T39" fmla="*/ 32 h 118"/>
              <a:gd name="T40" fmla="*/ 22 w 113"/>
              <a:gd name="T41" fmla="*/ 28 h 118"/>
              <a:gd name="T42" fmla="*/ 34 w 113"/>
              <a:gd name="T43" fmla="*/ 28 h 118"/>
              <a:gd name="T44" fmla="*/ 45 w 113"/>
              <a:gd name="T45" fmla="*/ 34 h 118"/>
              <a:gd name="T46" fmla="*/ 53 w 113"/>
              <a:gd name="T47" fmla="*/ 47 h 118"/>
              <a:gd name="T48" fmla="*/ 89 w 113"/>
              <a:gd name="T49" fmla="*/ 30 h 118"/>
              <a:gd name="T50" fmla="*/ 103 w 113"/>
              <a:gd name="T51" fmla="*/ 20 h 118"/>
              <a:gd name="T52" fmla="*/ 109 w 113"/>
              <a:gd name="T53" fmla="*/ 10 h 118"/>
              <a:gd name="T54" fmla="*/ 113 w 113"/>
              <a:gd name="T55" fmla="*/ 0 h 118"/>
              <a:gd name="T56" fmla="*/ 55 w 113"/>
              <a:gd name="T57" fmla="*/ 83 h 118"/>
              <a:gd name="T58" fmla="*/ 55 w 113"/>
              <a:gd name="T59" fmla="*/ 81 h 118"/>
              <a:gd name="T60" fmla="*/ 53 w 113"/>
              <a:gd name="T61" fmla="*/ 71 h 118"/>
              <a:gd name="T62" fmla="*/ 47 w 113"/>
              <a:gd name="T63" fmla="*/ 55 h 118"/>
              <a:gd name="T64" fmla="*/ 36 w 113"/>
              <a:gd name="T65" fmla="*/ 49 h 118"/>
              <a:gd name="T66" fmla="*/ 22 w 113"/>
              <a:gd name="T67" fmla="*/ 49 h 118"/>
              <a:gd name="T68" fmla="*/ 12 w 113"/>
              <a:gd name="T69" fmla="*/ 55 h 118"/>
              <a:gd name="T70" fmla="*/ 6 w 113"/>
              <a:gd name="T71" fmla="*/ 65 h 118"/>
              <a:gd name="T72" fmla="*/ 6 w 113"/>
              <a:gd name="T73" fmla="*/ 77 h 118"/>
              <a:gd name="T74" fmla="*/ 55 w 113"/>
              <a:gd name="T75" fmla="*/ 8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3" h="118">
                <a:moveTo>
                  <a:pt x="113" y="0"/>
                </a:moveTo>
                <a:lnTo>
                  <a:pt x="113" y="32"/>
                </a:lnTo>
                <a:lnTo>
                  <a:pt x="59" y="73"/>
                </a:lnTo>
                <a:lnTo>
                  <a:pt x="59" y="77"/>
                </a:lnTo>
                <a:lnTo>
                  <a:pt x="59" y="81"/>
                </a:lnTo>
                <a:lnTo>
                  <a:pt x="59" y="81"/>
                </a:lnTo>
                <a:lnTo>
                  <a:pt x="59" y="83"/>
                </a:lnTo>
                <a:lnTo>
                  <a:pt x="59" y="83"/>
                </a:lnTo>
                <a:lnTo>
                  <a:pt x="59" y="85"/>
                </a:lnTo>
                <a:lnTo>
                  <a:pt x="93" y="85"/>
                </a:lnTo>
                <a:lnTo>
                  <a:pt x="101" y="85"/>
                </a:lnTo>
                <a:lnTo>
                  <a:pt x="105" y="85"/>
                </a:lnTo>
                <a:lnTo>
                  <a:pt x="107" y="83"/>
                </a:lnTo>
                <a:lnTo>
                  <a:pt x="111" y="79"/>
                </a:lnTo>
                <a:lnTo>
                  <a:pt x="111" y="73"/>
                </a:lnTo>
                <a:lnTo>
                  <a:pt x="111" y="69"/>
                </a:lnTo>
                <a:lnTo>
                  <a:pt x="113" y="69"/>
                </a:lnTo>
                <a:lnTo>
                  <a:pt x="113" y="118"/>
                </a:lnTo>
                <a:lnTo>
                  <a:pt x="111" y="118"/>
                </a:lnTo>
                <a:lnTo>
                  <a:pt x="111" y="114"/>
                </a:lnTo>
                <a:lnTo>
                  <a:pt x="111" y="110"/>
                </a:lnTo>
                <a:lnTo>
                  <a:pt x="109" y="105"/>
                </a:lnTo>
                <a:lnTo>
                  <a:pt x="107" y="103"/>
                </a:lnTo>
                <a:lnTo>
                  <a:pt x="105" y="103"/>
                </a:lnTo>
                <a:lnTo>
                  <a:pt x="99" y="101"/>
                </a:lnTo>
                <a:lnTo>
                  <a:pt x="93" y="101"/>
                </a:lnTo>
                <a:lnTo>
                  <a:pt x="20" y="101"/>
                </a:lnTo>
                <a:lnTo>
                  <a:pt x="12" y="101"/>
                </a:lnTo>
                <a:lnTo>
                  <a:pt x="8" y="103"/>
                </a:lnTo>
                <a:lnTo>
                  <a:pt x="6" y="103"/>
                </a:lnTo>
                <a:lnTo>
                  <a:pt x="2" y="107"/>
                </a:lnTo>
                <a:lnTo>
                  <a:pt x="2" y="114"/>
                </a:lnTo>
                <a:lnTo>
                  <a:pt x="2" y="118"/>
                </a:lnTo>
                <a:lnTo>
                  <a:pt x="0" y="118"/>
                </a:lnTo>
                <a:lnTo>
                  <a:pt x="0" y="75"/>
                </a:lnTo>
                <a:lnTo>
                  <a:pt x="0" y="65"/>
                </a:lnTo>
                <a:lnTo>
                  <a:pt x="0" y="55"/>
                </a:lnTo>
                <a:lnTo>
                  <a:pt x="2" y="49"/>
                </a:lnTo>
                <a:lnTo>
                  <a:pt x="6" y="41"/>
                </a:lnTo>
                <a:lnTo>
                  <a:pt x="12" y="32"/>
                </a:lnTo>
                <a:lnTo>
                  <a:pt x="16" y="30"/>
                </a:lnTo>
                <a:lnTo>
                  <a:pt x="22" y="28"/>
                </a:lnTo>
                <a:lnTo>
                  <a:pt x="28" y="26"/>
                </a:lnTo>
                <a:lnTo>
                  <a:pt x="34" y="28"/>
                </a:lnTo>
                <a:lnTo>
                  <a:pt x="40" y="30"/>
                </a:lnTo>
                <a:lnTo>
                  <a:pt x="45" y="34"/>
                </a:lnTo>
                <a:lnTo>
                  <a:pt x="49" y="39"/>
                </a:lnTo>
                <a:lnTo>
                  <a:pt x="53" y="47"/>
                </a:lnTo>
                <a:lnTo>
                  <a:pt x="55" y="55"/>
                </a:lnTo>
                <a:lnTo>
                  <a:pt x="89" y="30"/>
                </a:lnTo>
                <a:lnTo>
                  <a:pt x="97" y="24"/>
                </a:lnTo>
                <a:lnTo>
                  <a:pt x="103" y="20"/>
                </a:lnTo>
                <a:lnTo>
                  <a:pt x="107" y="16"/>
                </a:lnTo>
                <a:lnTo>
                  <a:pt x="109" y="10"/>
                </a:lnTo>
                <a:lnTo>
                  <a:pt x="111" y="0"/>
                </a:lnTo>
                <a:lnTo>
                  <a:pt x="113" y="0"/>
                </a:lnTo>
                <a:close/>
                <a:moveTo>
                  <a:pt x="55" y="85"/>
                </a:moveTo>
                <a:lnTo>
                  <a:pt x="55" y="83"/>
                </a:lnTo>
                <a:lnTo>
                  <a:pt x="55" y="83"/>
                </a:lnTo>
                <a:lnTo>
                  <a:pt x="55" y="81"/>
                </a:lnTo>
                <a:lnTo>
                  <a:pt x="55" y="81"/>
                </a:lnTo>
                <a:lnTo>
                  <a:pt x="53" y="71"/>
                </a:lnTo>
                <a:lnTo>
                  <a:pt x="51" y="63"/>
                </a:lnTo>
                <a:lnTo>
                  <a:pt x="47" y="55"/>
                </a:lnTo>
                <a:lnTo>
                  <a:pt x="42" y="51"/>
                </a:lnTo>
                <a:lnTo>
                  <a:pt x="36" y="49"/>
                </a:lnTo>
                <a:lnTo>
                  <a:pt x="30" y="47"/>
                </a:lnTo>
                <a:lnTo>
                  <a:pt x="22" y="49"/>
                </a:lnTo>
                <a:lnTo>
                  <a:pt x="16" y="51"/>
                </a:lnTo>
                <a:lnTo>
                  <a:pt x="12" y="55"/>
                </a:lnTo>
                <a:lnTo>
                  <a:pt x="8" y="59"/>
                </a:lnTo>
                <a:lnTo>
                  <a:pt x="6" y="65"/>
                </a:lnTo>
                <a:lnTo>
                  <a:pt x="4" y="73"/>
                </a:lnTo>
                <a:lnTo>
                  <a:pt x="6" y="77"/>
                </a:lnTo>
                <a:lnTo>
                  <a:pt x="8" y="85"/>
                </a:lnTo>
                <a:lnTo>
                  <a:pt x="55" y="85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41" name="Freeform 81"/>
          <p:cNvSpPr>
            <a:spLocks noEditPoints="1"/>
          </p:cNvSpPr>
          <p:nvPr/>
        </p:nvSpPr>
        <p:spPr bwMode="auto">
          <a:xfrm>
            <a:off x="2508250" y="2760663"/>
            <a:ext cx="125413" cy="112712"/>
          </a:xfrm>
          <a:custGeom>
            <a:avLst/>
            <a:gdLst>
              <a:gd name="T0" fmla="*/ 71 w 79"/>
              <a:gd name="T1" fmla="*/ 34 h 71"/>
              <a:gd name="T2" fmla="*/ 77 w 79"/>
              <a:gd name="T3" fmla="*/ 43 h 71"/>
              <a:gd name="T4" fmla="*/ 79 w 79"/>
              <a:gd name="T5" fmla="*/ 53 h 71"/>
              <a:gd name="T6" fmla="*/ 77 w 79"/>
              <a:gd name="T7" fmla="*/ 61 h 71"/>
              <a:gd name="T8" fmla="*/ 69 w 79"/>
              <a:gd name="T9" fmla="*/ 69 h 71"/>
              <a:gd name="T10" fmla="*/ 59 w 79"/>
              <a:gd name="T11" fmla="*/ 71 h 71"/>
              <a:gd name="T12" fmla="*/ 49 w 79"/>
              <a:gd name="T13" fmla="*/ 69 h 71"/>
              <a:gd name="T14" fmla="*/ 39 w 79"/>
              <a:gd name="T15" fmla="*/ 57 h 71"/>
              <a:gd name="T16" fmla="*/ 31 w 79"/>
              <a:gd name="T17" fmla="*/ 38 h 71"/>
              <a:gd name="T18" fmla="*/ 25 w 79"/>
              <a:gd name="T19" fmla="*/ 26 h 71"/>
              <a:gd name="T20" fmla="*/ 11 w 79"/>
              <a:gd name="T21" fmla="*/ 28 h 71"/>
              <a:gd name="T22" fmla="*/ 6 w 79"/>
              <a:gd name="T23" fmla="*/ 34 h 71"/>
              <a:gd name="T24" fmla="*/ 6 w 79"/>
              <a:gd name="T25" fmla="*/ 47 h 71"/>
              <a:gd name="T26" fmla="*/ 9 w 79"/>
              <a:gd name="T27" fmla="*/ 53 h 71"/>
              <a:gd name="T28" fmla="*/ 19 w 79"/>
              <a:gd name="T29" fmla="*/ 53 h 71"/>
              <a:gd name="T30" fmla="*/ 25 w 79"/>
              <a:gd name="T31" fmla="*/ 55 h 71"/>
              <a:gd name="T32" fmla="*/ 27 w 79"/>
              <a:gd name="T33" fmla="*/ 61 h 71"/>
              <a:gd name="T34" fmla="*/ 25 w 79"/>
              <a:gd name="T35" fmla="*/ 65 h 71"/>
              <a:gd name="T36" fmla="*/ 19 w 79"/>
              <a:gd name="T37" fmla="*/ 67 h 71"/>
              <a:gd name="T38" fmla="*/ 9 w 79"/>
              <a:gd name="T39" fmla="*/ 65 h 71"/>
              <a:gd name="T40" fmla="*/ 2 w 79"/>
              <a:gd name="T41" fmla="*/ 55 h 71"/>
              <a:gd name="T42" fmla="*/ 0 w 79"/>
              <a:gd name="T43" fmla="*/ 38 h 71"/>
              <a:gd name="T44" fmla="*/ 2 w 79"/>
              <a:gd name="T45" fmla="*/ 22 h 71"/>
              <a:gd name="T46" fmla="*/ 9 w 79"/>
              <a:gd name="T47" fmla="*/ 14 h 71"/>
              <a:gd name="T48" fmla="*/ 19 w 79"/>
              <a:gd name="T49" fmla="*/ 12 h 71"/>
              <a:gd name="T50" fmla="*/ 51 w 79"/>
              <a:gd name="T51" fmla="*/ 12 h 71"/>
              <a:gd name="T52" fmla="*/ 61 w 79"/>
              <a:gd name="T53" fmla="*/ 12 h 71"/>
              <a:gd name="T54" fmla="*/ 67 w 79"/>
              <a:gd name="T55" fmla="*/ 12 h 71"/>
              <a:gd name="T56" fmla="*/ 69 w 79"/>
              <a:gd name="T57" fmla="*/ 10 h 71"/>
              <a:gd name="T58" fmla="*/ 69 w 79"/>
              <a:gd name="T59" fmla="*/ 8 h 71"/>
              <a:gd name="T60" fmla="*/ 67 w 79"/>
              <a:gd name="T61" fmla="*/ 4 h 71"/>
              <a:gd name="T62" fmla="*/ 67 w 79"/>
              <a:gd name="T63" fmla="*/ 0 h 71"/>
              <a:gd name="T64" fmla="*/ 77 w 79"/>
              <a:gd name="T65" fmla="*/ 12 h 71"/>
              <a:gd name="T66" fmla="*/ 79 w 79"/>
              <a:gd name="T67" fmla="*/ 22 h 71"/>
              <a:gd name="T68" fmla="*/ 73 w 79"/>
              <a:gd name="T69" fmla="*/ 26 h 71"/>
              <a:gd name="T70" fmla="*/ 61 w 79"/>
              <a:gd name="T71" fmla="*/ 26 h 71"/>
              <a:gd name="T72" fmla="*/ 35 w 79"/>
              <a:gd name="T73" fmla="*/ 34 h 71"/>
              <a:gd name="T74" fmla="*/ 39 w 79"/>
              <a:gd name="T75" fmla="*/ 45 h 71"/>
              <a:gd name="T76" fmla="*/ 47 w 79"/>
              <a:gd name="T77" fmla="*/ 53 h 71"/>
              <a:gd name="T78" fmla="*/ 55 w 79"/>
              <a:gd name="T79" fmla="*/ 57 h 71"/>
              <a:gd name="T80" fmla="*/ 65 w 79"/>
              <a:gd name="T81" fmla="*/ 53 h 71"/>
              <a:gd name="T82" fmla="*/ 69 w 79"/>
              <a:gd name="T83" fmla="*/ 45 h 71"/>
              <a:gd name="T84" fmla="*/ 65 w 79"/>
              <a:gd name="T85" fmla="*/ 34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9" h="71">
                <a:moveTo>
                  <a:pt x="65" y="26"/>
                </a:moveTo>
                <a:lnTo>
                  <a:pt x="71" y="34"/>
                </a:lnTo>
                <a:lnTo>
                  <a:pt x="75" y="38"/>
                </a:lnTo>
                <a:lnTo>
                  <a:pt x="77" y="43"/>
                </a:lnTo>
                <a:lnTo>
                  <a:pt x="79" y="47"/>
                </a:lnTo>
                <a:lnTo>
                  <a:pt x="79" y="53"/>
                </a:lnTo>
                <a:lnTo>
                  <a:pt x="79" y="57"/>
                </a:lnTo>
                <a:lnTo>
                  <a:pt x="77" y="61"/>
                </a:lnTo>
                <a:lnTo>
                  <a:pt x="73" y="65"/>
                </a:lnTo>
                <a:lnTo>
                  <a:pt x="69" y="69"/>
                </a:lnTo>
                <a:lnTo>
                  <a:pt x="65" y="71"/>
                </a:lnTo>
                <a:lnTo>
                  <a:pt x="59" y="71"/>
                </a:lnTo>
                <a:lnTo>
                  <a:pt x="55" y="71"/>
                </a:lnTo>
                <a:lnTo>
                  <a:pt x="49" y="69"/>
                </a:lnTo>
                <a:lnTo>
                  <a:pt x="45" y="63"/>
                </a:lnTo>
                <a:lnTo>
                  <a:pt x="39" y="57"/>
                </a:lnTo>
                <a:lnTo>
                  <a:pt x="35" y="49"/>
                </a:lnTo>
                <a:lnTo>
                  <a:pt x="31" y="38"/>
                </a:lnTo>
                <a:lnTo>
                  <a:pt x="27" y="26"/>
                </a:lnTo>
                <a:lnTo>
                  <a:pt x="25" y="26"/>
                </a:lnTo>
                <a:lnTo>
                  <a:pt x="17" y="28"/>
                </a:lnTo>
                <a:lnTo>
                  <a:pt x="11" y="28"/>
                </a:lnTo>
                <a:lnTo>
                  <a:pt x="9" y="30"/>
                </a:lnTo>
                <a:lnTo>
                  <a:pt x="6" y="34"/>
                </a:lnTo>
                <a:lnTo>
                  <a:pt x="4" y="41"/>
                </a:lnTo>
                <a:lnTo>
                  <a:pt x="6" y="47"/>
                </a:lnTo>
                <a:lnTo>
                  <a:pt x="7" y="49"/>
                </a:lnTo>
                <a:lnTo>
                  <a:pt x="9" y="53"/>
                </a:lnTo>
                <a:lnTo>
                  <a:pt x="13" y="53"/>
                </a:lnTo>
                <a:lnTo>
                  <a:pt x="19" y="53"/>
                </a:lnTo>
                <a:lnTo>
                  <a:pt x="23" y="53"/>
                </a:lnTo>
                <a:lnTo>
                  <a:pt x="25" y="55"/>
                </a:lnTo>
                <a:lnTo>
                  <a:pt x="27" y="57"/>
                </a:lnTo>
                <a:lnTo>
                  <a:pt x="27" y="61"/>
                </a:lnTo>
                <a:lnTo>
                  <a:pt x="27" y="63"/>
                </a:lnTo>
                <a:lnTo>
                  <a:pt x="25" y="65"/>
                </a:lnTo>
                <a:lnTo>
                  <a:pt x="23" y="67"/>
                </a:lnTo>
                <a:lnTo>
                  <a:pt x="19" y="67"/>
                </a:lnTo>
                <a:lnTo>
                  <a:pt x="13" y="67"/>
                </a:lnTo>
                <a:lnTo>
                  <a:pt x="9" y="65"/>
                </a:lnTo>
                <a:lnTo>
                  <a:pt x="6" y="59"/>
                </a:lnTo>
                <a:lnTo>
                  <a:pt x="2" y="55"/>
                </a:lnTo>
                <a:lnTo>
                  <a:pt x="0" y="47"/>
                </a:lnTo>
                <a:lnTo>
                  <a:pt x="0" y="38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9" y="14"/>
                </a:lnTo>
                <a:lnTo>
                  <a:pt x="13" y="12"/>
                </a:lnTo>
                <a:lnTo>
                  <a:pt x="19" y="12"/>
                </a:lnTo>
                <a:lnTo>
                  <a:pt x="25" y="12"/>
                </a:lnTo>
                <a:lnTo>
                  <a:pt x="51" y="12"/>
                </a:lnTo>
                <a:lnTo>
                  <a:pt x="57" y="12"/>
                </a:lnTo>
                <a:lnTo>
                  <a:pt x="61" y="12"/>
                </a:lnTo>
                <a:lnTo>
                  <a:pt x="65" y="12"/>
                </a:lnTo>
                <a:lnTo>
                  <a:pt x="67" y="12"/>
                </a:lnTo>
                <a:lnTo>
                  <a:pt x="67" y="10"/>
                </a:lnTo>
                <a:lnTo>
                  <a:pt x="69" y="10"/>
                </a:lnTo>
                <a:lnTo>
                  <a:pt x="69" y="8"/>
                </a:lnTo>
                <a:lnTo>
                  <a:pt x="69" y="8"/>
                </a:lnTo>
                <a:lnTo>
                  <a:pt x="69" y="6"/>
                </a:lnTo>
                <a:lnTo>
                  <a:pt x="67" y="4"/>
                </a:lnTo>
                <a:lnTo>
                  <a:pt x="63" y="0"/>
                </a:lnTo>
                <a:lnTo>
                  <a:pt x="67" y="0"/>
                </a:lnTo>
                <a:lnTo>
                  <a:pt x="73" y="6"/>
                </a:lnTo>
                <a:lnTo>
                  <a:pt x="77" y="12"/>
                </a:lnTo>
                <a:lnTo>
                  <a:pt x="79" y="18"/>
                </a:lnTo>
                <a:lnTo>
                  <a:pt x="79" y="22"/>
                </a:lnTo>
                <a:lnTo>
                  <a:pt x="77" y="24"/>
                </a:lnTo>
                <a:lnTo>
                  <a:pt x="73" y="26"/>
                </a:lnTo>
                <a:lnTo>
                  <a:pt x="65" y="26"/>
                </a:lnTo>
                <a:close/>
                <a:moveTo>
                  <a:pt x="61" y="26"/>
                </a:moveTo>
                <a:lnTo>
                  <a:pt x="33" y="26"/>
                </a:lnTo>
                <a:lnTo>
                  <a:pt x="35" y="34"/>
                </a:lnTo>
                <a:lnTo>
                  <a:pt x="37" y="41"/>
                </a:lnTo>
                <a:lnTo>
                  <a:pt x="39" y="45"/>
                </a:lnTo>
                <a:lnTo>
                  <a:pt x="43" y="49"/>
                </a:lnTo>
                <a:lnTo>
                  <a:pt x="47" y="53"/>
                </a:lnTo>
                <a:lnTo>
                  <a:pt x="51" y="55"/>
                </a:lnTo>
                <a:lnTo>
                  <a:pt x="55" y="57"/>
                </a:lnTo>
                <a:lnTo>
                  <a:pt x="61" y="55"/>
                </a:lnTo>
                <a:lnTo>
                  <a:pt x="65" y="53"/>
                </a:lnTo>
                <a:lnTo>
                  <a:pt x="67" y="49"/>
                </a:lnTo>
                <a:lnTo>
                  <a:pt x="69" y="45"/>
                </a:lnTo>
                <a:lnTo>
                  <a:pt x="67" y="38"/>
                </a:lnTo>
                <a:lnTo>
                  <a:pt x="65" y="34"/>
                </a:lnTo>
                <a:lnTo>
                  <a:pt x="61" y="26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42" name="Freeform 82"/>
          <p:cNvSpPr>
            <a:spLocks/>
          </p:cNvSpPr>
          <p:nvPr/>
        </p:nvSpPr>
        <p:spPr bwMode="auto">
          <a:xfrm>
            <a:off x="2470150" y="2679700"/>
            <a:ext cx="163513" cy="77788"/>
          </a:xfrm>
          <a:custGeom>
            <a:avLst/>
            <a:gdLst>
              <a:gd name="T0" fmla="*/ 0 w 103"/>
              <a:gd name="T1" fmla="*/ 21 h 49"/>
              <a:gd name="T2" fmla="*/ 26 w 103"/>
              <a:gd name="T3" fmla="*/ 21 h 49"/>
              <a:gd name="T4" fmla="*/ 26 w 103"/>
              <a:gd name="T5" fmla="*/ 2 h 49"/>
              <a:gd name="T6" fmla="*/ 30 w 103"/>
              <a:gd name="T7" fmla="*/ 2 h 49"/>
              <a:gd name="T8" fmla="*/ 30 w 103"/>
              <a:gd name="T9" fmla="*/ 21 h 49"/>
              <a:gd name="T10" fmla="*/ 79 w 103"/>
              <a:gd name="T11" fmla="*/ 21 h 49"/>
              <a:gd name="T12" fmla="*/ 87 w 103"/>
              <a:gd name="T13" fmla="*/ 21 h 49"/>
              <a:gd name="T14" fmla="*/ 89 w 103"/>
              <a:gd name="T15" fmla="*/ 18 h 49"/>
              <a:gd name="T16" fmla="*/ 91 w 103"/>
              <a:gd name="T17" fmla="*/ 16 h 49"/>
              <a:gd name="T18" fmla="*/ 93 w 103"/>
              <a:gd name="T19" fmla="*/ 12 h 49"/>
              <a:gd name="T20" fmla="*/ 93 w 103"/>
              <a:gd name="T21" fmla="*/ 10 h 49"/>
              <a:gd name="T22" fmla="*/ 91 w 103"/>
              <a:gd name="T23" fmla="*/ 8 h 49"/>
              <a:gd name="T24" fmla="*/ 89 w 103"/>
              <a:gd name="T25" fmla="*/ 4 h 49"/>
              <a:gd name="T26" fmla="*/ 87 w 103"/>
              <a:gd name="T27" fmla="*/ 2 h 49"/>
              <a:gd name="T28" fmla="*/ 87 w 103"/>
              <a:gd name="T29" fmla="*/ 0 h 49"/>
              <a:gd name="T30" fmla="*/ 95 w 103"/>
              <a:gd name="T31" fmla="*/ 4 h 49"/>
              <a:gd name="T32" fmla="*/ 99 w 103"/>
              <a:gd name="T33" fmla="*/ 8 h 49"/>
              <a:gd name="T34" fmla="*/ 103 w 103"/>
              <a:gd name="T35" fmla="*/ 14 h 49"/>
              <a:gd name="T36" fmla="*/ 103 w 103"/>
              <a:gd name="T37" fmla="*/ 21 h 49"/>
              <a:gd name="T38" fmla="*/ 103 w 103"/>
              <a:gd name="T39" fmla="*/ 25 h 49"/>
              <a:gd name="T40" fmla="*/ 101 w 103"/>
              <a:gd name="T41" fmla="*/ 29 h 49"/>
              <a:gd name="T42" fmla="*/ 99 w 103"/>
              <a:gd name="T43" fmla="*/ 33 h 49"/>
              <a:gd name="T44" fmla="*/ 95 w 103"/>
              <a:gd name="T45" fmla="*/ 35 h 49"/>
              <a:gd name="T46" fmla="*/ 89 w 103"/>
              <a:gd name="T47" fmla="*/ 35 h 49"/>
              <a:gd name="T48" fmla="*/ 83 w 103"/>
              <a:gd name="T49" fmla="*/ 37 h 49"/>
              <a:gd name="T50" fmla="*/ 30 w 103"/>
              <a:gd name="T51" fmla="*/ 37 h 49"/>
              <a:gd name="T52" fmla="*/ 30 w 103"/>
              <a:gd name="T53" fmla="*/ 49 h 49"/>
              <a:gd name="T54" fmla="*/ 28 w 103"/>
              <a:gd name="T55" fmla="*/ 49 h 49"/>
              <a:gd name="T56" fmla="*/ 26 w 103"/>
              <a:gd name="T57" fmla="*/ 45 h 49"/>
              <a:gd name="T58" fmla="*/ 22 w 103"/>
              <a:gd name="T59" fmla="*/ 39 h 49"/>
              <a:gd name="T60" fmla="*/ 18 w 103"/>
              <a:gd name="T61" fmla="*/ 35 h 49"/>
              <a:gd name="T62" fmla="*/ 12 w 103"/>
              <a:gd name="T63" fmla="*/ 29 h 49"/>
              <a:gd name="T64" fmla="*/ 8 w 103"/>
              <a:gd name="T65" fmla="*/ 27 h 49"/>
              <a:gd name="T66" fmla="*/ 0 w 103"/>
              <a:gd name="T67" fmla="*/ 23 h 49"/>
              <a:gd name="T68" fmla="*/ 0 w 103"/>
              <a:gd name="T69" fmla="*/ 21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3" h="49">
                <a:moveTo>
                  <a:pt x="0" y="21"/>
                </a:moveTo>
                <a:lnTo>
                  <a:pt x="26" y="21"/>
                </a:lnTo>
                <a:lnTo>
                  <a:pt x="26" y="2"/>
                </a:lnTo>
                <a:lnTo>
                  <a:pt x="30" y="2"/>
                </a:lnTo>
                <a:lnTo>
                  <a:pt x="30" y="21"/>
                </a:lnTo>
                <a:lnTo>
                  <a:pt x="79" y="21"/>
                </a:lnTo>
                <a:lnTo>
                  <a:pt x="87" y="21"/>
                </a:lnTo>
                <a:lnTo>
                  <a:pt x="89" y="18"/>
                </a:lnTo>
                <a:lnTo>
                  <a:pt x="91" y="16"/>
                </a:lnTo>
                <a:lnTo>
                  <a:pt x="93" y="12"/>
                </a:lnTo>
                <a:lnTo>
                  <a:pt x="93" y="10"/>
                </a:lnTo>
                <a:lnTo>
                  <a:pt x="91" y="8"/>
                </a:lnTo>
                <a:lnTo>
                  <a:pt x="89" y="4"/>
                </a:lnTo>
                <a:lnTo>
                  <a:pt x="87" y="2"/>
                </a:lnTo>
                <a:lnTo>
                  <a:pt x="87" y="0"/>
                </a:lnTo>
                <a:lnTo>
                  <a:pt x="95" y="4"/>
                </a:lnTo>
                <a:lnTo>
                  <a:pt x="99" y="8"/>
                </a:lnTo>
                <a:lnTo>
                  <a:pt x="103" y="14"/>
                </a:lnTo>
                <a:lnTo>
                  <a:pt x="103" y="21"/>
                </a:lnTo>
                <a:lnTo>
                  <a:pt x="103" y="25"/>
                </a:lnTo>
                <a:lnTo>
                  <a:pt x="101" y="29"/>
                </a:lnTo>
                <a:lnTo>
                  <a:pt x="99" y="33"/>
                </a:lnTo>
                <a:lnTo>
                  <a:pt x="95" y="35"/>
                </a:lnTo>
                <a:lnTo>
                  <a:pt x="89" y="35"/>
                </a:lnTo>
                <a:lnTo>
                  <a:pt x="83" y="37"/>
                </a:lnTo>
                <a:lnTo>
                  <a:pt x="30" y="37"/>
                </a:lnTo>
                <a:lnTo>
                  <a:pt x="30" y="49"/>
                </a:lnTo>
                <a:lnTo>
                  <a:pt x="28" y="49"/>
                </a:lnTo>
                <a:lnTo>
                  <a:pt x="26" y="45"/>
                </a:lnTo>
                <a:lnTo>
                  <a:pt x="22" y="39"/>
                </a:lnTo>
                <a:lnTo>
                  <a:pt x="18" y="35"/>
                </a:lnTo>
                <a:lnTo>
                  <a:pt x="12" y="29"/>
                </a:lnTo>
                <a:lnTo>
                  <a:pt x="8" y="27"/>
                </a:lnTo>
                <a:lnTo>
                  <a:pt x="0" y="23"/>
                </a:lnTo>
                <a:lnTo>
                  <a:pt x="0" y="21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43" name="Freeform 83"/>
          <p:cNvSpPr>
            <a:spLocks noEditPoints="1"/>
          </p:cNvSpPr>
          <p:nvPr/>
        </p:nvSpPr>
        <p:spPr bwMode="auto">
          <a:xfrm>
            <a:off x="2508250" y="2566988"/>
            <a:ext cx="125413" cy="103187"/>
          </a:xfrm>
          <a:custGeom>
            <a:avLst/>
            <a:gdLst>
              <a:gd name="T0" fmla="*/ 29 w 79"/>
              <a:gd name="T1" fmla="*/ 53 h 65"/>
              <a:gd name="T2" fmla="*/ 39 w 79"/>
              <a:gd name="T3" fmla="*/ 51 h 65"/>
              <a:gd name="T4" fmla="*/ 49 w 79"/>
              <a:gd name="T5" fmla="*/ 49 h 65"/>
              <a:gd name="T6" fmla="*/ 55 w 79"/>
              <a:gd name="T7" fmla="*/ 45 h 65"/>
              <a:gd name="T8" fmla="*/ 61 w 79"/>
              <a:gd name="T9" fmla="*/ 39 h 65"/>
              <a:gd name="T10" fmla="*/ 63 w 79"/>
              <a:gd name="T11" fmla="*/ 31 h 65"/>
              <a:gd name="T12" fmla="*/ 65 w 79"/>
              <a:gd name="T13" fmla="*/ 25 h 65"/>
              <a:gd name="T14" fmla="*/ 65 w 79"/>
              <a:gd name="T15" fmla="*/ 16 h 65"/>
              <a:gd name="T16" fmla="*/ 61 w 79"/>
              <a:gd name="T17" fmla="*/ 10 h 65"/>
              <a:gd name="T18" fmla="*/ 59 w 79"/>
              <a:gd name="T19" fmla="*/ 6 h 65"/>
              <a:gd name="T20" fmla="*/ 53 w 79"/>
              <a:gd name="T21" fmla="*/ 4 h 65"/>
              <a:gd name="T22" fmla="*/ 47 w 79"/>
              <a:gd name="T23" fmla="*/ 0 h 65"/>
              <a:gd name="T24" fmla="*/ 49 w 79"/>
              <a:gd name="T25" fmla="*/ 0 h 65"/>
              <a:gd name="T26" fmla="*/ 57 w 79"/>
              <a:gd name="T27" fmla="*/ 2 h 65"/>
              <a:gd name="T28" fmla="*/ 63 w 79"/>
              <a:gd name="T29" fmla="*/ 4 h 65"/>
              <a:gd name="T30" fmla="*/ 71 w 79"/>
              <a:gd name="T31" fmla="*/ 10 h 65"/>
              <a:gd name="T32" fmla="*/ 75 w 79"/>
              <a:gd name="T33" fmla="*/ 16 h 65"/>
              <a:gd name="T34" fmla="*/ 79 w 79"/>
              <a:gd name="T35" fmla="*/ 23 h 65"/>
              <a:gd name="T36" fmla="*/ 79 w 79"/>
              <a:gd name="T37" fmla="*/ 31 h 65"/>
              <a:gd name="T38" fmla="*/ 79 w 79"/>
              <a:gd name="T39" fmla="*/ 41 h 65"/>
              <a:gd name="T40" fmla="*/ 75 w 79"/>
              <a:gd name="T41" fmla="*/ 49 h 65"/>
              <a:gd name="T42" fmla="*/ 69 w 79"/>
              <a:gd name="T43" fmla="*/ 55 h 65"/>
              <a:gd name="T44" fmla="*/ 61 w 79"/>
              <a:gd name="T45" fmla="*/ 61 h 65"/>
              <a:gd name="T46" fmla="*/ 51 w 79"/>
              <a:gd name="T47" fmla="*/ 63 h 65"/>
              <a:gd name="T48" fmla="*/ 39 w 79"/>
              <a:gd name="T49" fmla="*/ 65 h 65"/>
              <a:gd name="T50" fmla="*/ 31 w 79"/>
              <a:gd name="T51" fmla="*/ 65 h 65"/>
              <a:gd name="T52" fmla="*/ 23 w 79"/>
              <a:gd name="T53" fmla="*/ 63 h 65"/>
              <a:gd name="T54" fmla="*/ 15 w 79"/>
              <a:gd name="T55" fmla="*/ 59 h 65"/>
              <a:gd name="T56" fmla="*/ 9 w 79"/>
              <a:gd name="T57" fmla="*/ 55 h 65"/>
              <a:gd name="T58" fmla="*/ 4 w 79"/>
              <a:gd name="T59" fmla="*/ 47 h 65"/>
              <a:gd name="T60" fmla="*/ 0 w 79"/>
              <a:gd name="T61" fmla="*/ 39 h 65"/>
              <a:gd name="T62" fmla="*/ 0 w 79"/>
              <a:gd name="T63" fmla="*/ 29 h 65"/>
              <a:gd name="T64" fmla="*/ 0 w 79"/>
              <a:gd name="T65" fmla="*/ 21 h 65"/>
              <a:gd name="T66" fmla="*/ 4 w 79"/>
              <a:gd name="T67" fmla="*/ 14 h 65"/>
              <a:gd name="T68" fmla="*/ 7 w 79"/>
              <a:gd name="T69" fmla="*/ 8 h 65"/>
              <a:gd name="T70" fmla="*/ 13 w 79"/>
              <a:gd name="T71" fmla="*/ 2 h 65"/>
              <a:gd name="T72" fmla="*/ 21 w 79"/>
              <a:gd name="T73" fmla="*/ 0 h 65"/>
              <a:gd name="T74" fmla="*/ 29 w 79"/>
              <a:gd name="T75" fmla="*/ 0 h 65"/>
              <a:gd name="T76" fmla="*/ 29 w 79"/>
              <a:gd name="T77" fmla="*/ 53 h 65"/>
              <a:gd name="T78" fmla="*/ 23 w 79"/>
              <a:gd name="T79" fmla="*/ 53 h 65"/>
              <a:gd name="T80" fmla="*/ 23 w 79"/>
              <a:gd name="T81" fmla="*/ 18 h 65"/>
              <a:gd name="T82" fmla="*/ 17 w 79"/>
              <a:gd name="T83" fmla="*/ 18 h 65"/>
              <a:gd name="T84" fmla="*/ 13 w 79"/>
              <a:gd name="T85" fmla="*/ 18 h 65"/>
              <a:gd name="T86" fmla="*/ 9 w 79"/>
              <a:gd name="T87" fmla="*/ 23 h 65"/>
              <a:gd name="T88" fmla="*/ 7 w 79"/>
              <a:gd name="T89" fmla="*/ 25 h 65"/>
              <a:gd name="T90" fmla="*/ 6 w 79"/>
              <a:gd name="T91" fmla="*/ 29 h 65"/>
              <a:gd name="T92" fmla="*/ 4 w 79"/>
              <a:gd name="T93" fmla="*/ 35 h 65"/>
              <a:gd name="T94" fmla="*/ 6 w 79"/>
              <a:gd name="T95" fmla="*/ 41 h 65"/>
              <a:gd name="T96" fmla="*/ 9 w 79"/>
              <a:gd name="T97" fmla="*/ 47 h 65"/>
              <a:gd name="T98" fmla="*/ 13 w 79"/>
              <a:gd name="T99" fmla="*/ 49 h 65"/>
              <a:gd name="T100" fmla="*/ 17 w 79"/>
              <a:gd name="T101" fmla="*/ 51 h 65"/>
              <a:gd name="T102" fmla="*/ 23 w 79"/>
              <a:gd name="T103" fmla="*/ 5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9" h="65">
                <a:moveTo>
                  <a:pt x="29" y="53"/>
                </a:moveTo>
                <a:lnTo>
                  <a:pt x="39" y="51"/>
                </a:lnTo>
                <a:lnTo>
                  <a:pt x="49" y="49"/>
                </a:lnTo>
                <a:lnTo>
                  <a:pt x="55" y="45"/>
                </a:lnTo>
                <a:lnTo>
                  <a:pt x="61" y="39"/>
                </a:lnTo>
                <a:lnTo>
                  <a:pt x="63" y="31"/>
                </a:lnTo>
                <a:lnTo>
                  <a:pt x="65" y="25"/>
                </a:lnTo>
                <a:lnTo>
                  <a:pt x="65" y="16"/>
                </a:lnTo>
                <a:lnTo>
                  <a:pt x="61" y="10"/>
                </a:lnTo>
                <a:lnTo>
                  <a:pt x="59" y="6"/>
                </a:lnTo>
                <a:lnTo>
                  <a:pt x="53" y="4"/>
                </a:lnTo>
                <a:lnTo>
                  <a:pt x="47" y="0"/>
                </a:lnTo>
                <a:lnTo>
                  <a:pt x="49" y="0"/>
                </a:lnTo>
                <a:lnTo>
                  <a:pt x="57" y="2"/>
                </a:lnTo>
                <a:lnTo>
                  <a:pt x="63" y="4"/>
                </a:lnTo>
                <a:lnTo>
                  <a:pt x="71" y="10"/>
                </a:lnTo>
                <a:lnTo>
                  <a:pt x="75" y="16"/>
                </a:lnTo>
                <a:lnTo>
                  <a:pt x="79" y="23"/>
                </a:lnTo>
                <a:lnTo>
                  <a:pt x="79" y="31"/>
                </a:lnTo>
                <a:lnTo>
                  <a:pt x="79" y="41"/>
                </a:lnTo>
                <a:lnTo>
                  <a:pt x="75" y="49"/>
                </a:lnTo>
                <a:lnTo>
                  <a:pt x="69" y="55"/>
                </a:lnTo>
                <a:lnTo>
                  <a:pt x="61" y="61"/>
                </a:lnTo>
                <a:lnTo>
                  <a:pt x="51" y="63"/>
                </a:lnTo>
                <a:lnTo>
                  <a:pt x="39" y="65"/>
                </a:lnTo>
                <a:lnTo>
                  <a:pt x="31" y="65"/>
                </a:lnTo>
                <a:lnTo>
                  <a:pt x="23" y="63"/>
                </a:lnTo>
                <a:lnTo>
                  <a:pt x="15" y="59"/>
                </a:lnTo>
                <a:lnTo>
                  <a:pt x="9" y="55"/>
                </a:lnTo>
                <a:lnTo>
                  <a:pt x="4" y="47"/>
                </a:lnTo>
                <a:lnTo>
                  <a:pt x="0" y="39"/>
                </a:lnTo>
                <a:lnTo>
                  <a:pt x="0" y="29"/>
                </a:lnTo>
                <a:lnTo>
                  <a:pt x="0" y="21"/>
                </a:lnTo>
                <a:lnTo>
                  <a:pt x="4" y="14"/>
                </a:lnTo>
                <a:lnTo>
                  <a:pt x="7" y="8"/>
                </a:lnTo>
                <a:lnTo>
                  <a:pt x="13" y="2"/>
                </a:lnTo>
                <a:lnTo>
                  <a:pt x="21" y="0"/>
                </a:lnTo>
                <a:lnTo>
                  <a:pt x="29" y="0"/>
                </a:lnTo>
                <a:lnTo>
                  <a:pt x="29" y="53"/>
                </a:lnTo>
                <a:close/>
                <a:moveTo>
                  <a:pt x="23" y="53"/>
                </a:moveTo>
                <a:lnTo>
                  <a:pt x="23" y="18"/>
                </a:lnTo>
                <a:lnTo>
                  <a:pt x="17" y="18"/>
                </a:lnTo>
                <a:lnTo>
                  <a:pt x="13" y="18"/>
                </a:lnTo>
                <a:lnTo>
                  <a:pt x="9" y="23"/>
                </a:lnTo>
                <a:lnTo>
                  <a:pt x="7" y="25"/>
                </a:lnTo>
                <a:lnTo>
                  <a:pt x="6" y="29"/>
                </a:lnTo>
                <a:lnTo>
                  <a:pt x="4" y="35"/>
                </a:lnTo>
                <a:lnTo>
                  <a:pt x="6" y="41"/>
                </a:lnTo>
                <a:lnTo>
                  <a:pt x="9" y="47"/>
                </a:lnTo>
                <a:lnTo>
                  <a:pt x="13" y="49"/>
                </a:lnTo>
                <a:lnTo>
                  <a:pt x="17" y="51"/>
                </a:lnTo>
                <a:lnTo>
                  <a:pt x="23" y="5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8644" name="Text Box 84"/>
          <p:cNvSpPr txBox="1">
            <a:spLocks noChangeArrowheads="1"/>
          </p:cNvSpPr>
          <p:nvPr/>
        </p:nvSpPr>
        <p:spPr bwMode="auto">
          <a:xfrm>
            <a:off x="2879725" y="5922963"/>
            <a:ext cx="4683125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pt-BR" sz="1600">
                <a:solidFill>
                  <a:srgbClr val="000000"/>
                </a:solidFill>
                <a:latin typeface="Tahoma" charset="0"/>
                <a:cs typeface="+mn-cs"/>
              </a:rPr>
              <a:t> 0.0        0.2         0.4         0.6         0.8        1.0</a:t>
            </a:r>
          </a:p>
        </p:txBody>
      </p:sp>
      <p:sp>
        <p:nvSpPr>
          <p:cNvPr id="1858645" name="Text Box 85"/>
          <p:cNvSpPr txBox="1">
            <a:spLocks noChangeArrowheads="1"/>
          </p:cNvSpPr>
          <p:nvPr/>
        </p:nvSpPr>
        <p:spPr bwMode="auto">
          <a:xfrm>
            <a:off x="2514600" y="1905000"/>
            <a:ext cx="468313" cy="4003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pt-BR" sz="1600" dirty="0">
                <a:solidFill>
                  <a:srgbClr val="000000"/>
                </a:solidFill>
                <a:latin typeface="Tahoma" charset="0"/>
                <a:cs typeface="+mn-cs"/>
              </a:rPr>
              <a:t>1.0</a:t>
            </a: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r>
              <a:rPr lang="pt-BR" sz="1600" dirty="0">
                <a:solidFill>
                  <a:srgbClr val="000000"/>
                </a:solidFill>
                <a:latin typeface="Tahoma" charset="0"/>
                <a:cs typeface="+mn-cs"/>
              </a:rPr>
              <a:t>0.8</a:t>
            </a: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r>
              <a:rPr lang="pt-BR" sz="1600" dirty="0">
                <a:solidFill>
                  <a:srgbClr val="000000"/>
                </a:solidFill>
                <a:latin typeface="Tahoma" charset="0"/>
                <a:cs typeface="+mn-cs"/>
              </a:rPr>
              <a:t>0.6</a:t>
            </a: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r>
              <a:rPr lang="pt-BR" sz="1600" dirty="0">
                <a:solidFill>
                  <a:srgbClr val="000000"/>
                </a:solidFill>
                <a:latin typeface="Tahoma" charset="0"/>
                <a:cs typeface="+mn-cs"/>
              </a:rPr>
              <a:t>0.4</a:t>
            </a: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r>
              <a:rPr lang="pt-BR" sz="1600" dirty="0">
                <a:solidFill>
                  <a:srgbClr val="000000"/>
                </a:solidFill>
                <a:latin typeface="Tahoma" charset="0"/>
                <a:cs typeface="+mn-cs"/>
              </a:rPr>
              <a:t>0.2</a:t>
            </a: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r>
              <a:rPr lang="pt-BR" sz="1600" dirty="0">
                <a:solidFill>
                  <a:srgbClr val="000000"/>
                </a:solidFill>
                <a:latin typeface="Tahoma" charset="0"/>
                <a:cs typeface="+mn-cs"/>
              </a:rPr>
              <a:t>0.0</a:t>
            </a:r>
          </a:p>
        </p:txBody>
      </p:sp>
      <p:sp>
        <p:nvSpPr>
          <p:cNvPr id="1858646" name="Text Box 86"/>
          <p:cNvSpPr txBox="1">
            <a:spLocks noChangeArrowheads="1"/>
          </p:cNvSpPr>
          <p:nvPr/>
        </p:nvSpPr>
        <p:spPr bwMode="auto">
          <a:xfrm>
            <a:off x="3657600" y="6210300"/>
            <a:ext cx="32766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000">
                <a:solidFill>
                  <a:srgbClr val="000000"/>
                </a:solidFill>
                <a:latin typeface="Tahoma" charset="0"/>
                <a:cs typeface="+mn-cs"/>
              </a:rPr>
              <a:t>TFP</a:t>
            </a:r>
          </a:p>
        </p:txBody>
      </p:sp>
      <p:sp>
        <p:nvSpPr>
          <p:cNvPr id="1858647" name="Text Box 87"/>
          <p:cNvSpPr txBox="1">
            <a:spLocks noChangeArrowheads="1"/>
          </p:cNvSpPr>
          <p:nvPr/>
        </p:nvSpPr>
        <p:spPr bwMode="auto">
          <a:xfrm rot="-5385960">
            <a:off x="1075998" y="3646586"/>
            <a:ext cx="2544553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000">
                <a:solidFill>
                  <a:srgbClr val="000000"/>
                </a:solidFill>
                <a:latin typeface="Tahoma" charset="0"/>
                <a:cs typeface="+mn-cs"/>
              </a:rPr>
              <a:t>TVP</a:t>
            </a:r>
          </a:p>
        </p:txBody>
      </p:sp>
      <p:sp>
        <p:nvSpPr>
          <p:cNvPr id="1858648" name="Freeform 88"/>
          <p:cNvSpPr>
            <a:spLocks/>
          </p:cNvSpPr>
          <p:nvPr/>
        </p:nvSpPr>
        <p:spPr bwMode="auto">
          <a:xfrm>
            <a:off x="3124200" y="2057399"/>
            <a:ext cx="4243251" cy="3746863"/>
          </a:xfrm>
          <a:custGeom>
            <a:avLst/>
            <a:gdLst>
              <a:gd name="T0" fmla="*/ 0 w 2640"/>
              <a:gd name="T1" fmla="*/ 2352 h 2352"/>
              <a:gd name="T2" fmla="*/ 96 w 2640"/>
              <a:gd name="T3" fmla="*/ 1968 h 2352"/>
              <a:gd name="T4" fmla="*/ 288 w 2640"/>
              <a:gd name="T5" fmla="*/ 1584 h 2352"/>
              <a:gd name="T6" fmla="*/ 672 w 2640"/>
              <a:gd name="T7" fmla="*/ 1104 h 2352"/>
              <a:gd name="T8" fmla="*/ 1152 w 2640"/>
              <a:gd name="T9" fmla="*/ 720 h 2352"/>
              <a:gd name="T10" fmla="*/ 1536 w 2640"/>
              <a:gd name="T11" fmla="*/ 480 h 2352"/>
              <a:gd name="T12" fmla="*/ 2112 w 2640"/>
              <a:gd name="T13" fmla="*/ 192 h 2352"/>
              <a:gd name="T14" fmla="*/ 2640 w 2640"/>
              <a:gd name="T15" fmla="*/ 0 h 2352"/>
              <a:gd name="T16" fmla="*/ 2640 w 2640"/>
              <a:gd name="T17" fmla="*/ 2352 h 2352"/>
              <a:gd name="T18" fmla="*/ 0 w 2640"/>
              <a:gd name="T19" fmla="*/ 2352 h 2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40" h="2352">
                <a:moveTo>
                  <a:pt x="0" y="2352"/>
                </a:moveTo>
                <a:lnTo>
                  <a:pt x="96" y="1968"/>
                </a:lnTo>
                <a:lnTo>
                  <a:pt x="288" y="1584"/>
                </a:lnTo>
                <a:lnTo>
                  <a:pt x="672" y="1104"/>
                </a:lnTo>
                <a:lnTo>
                  <a:pt x="1152" y="720"/>
                </a:lnTo>
                <a:lnTo>
                  <a:pt x="1536" y="480"/>
                </a:lnTo>
                <a:lnTo>
                  <a:pt x="2112" y="192"/>
                </a:lnTo>
                <a:lnTo>
                  <a:pt x="2640" y="0"/>
                </a:lnTo>
                <a:lnTo>
                  <a:pt x="2640" y="2352"/>
                </a:lnTo>
                <a:lnTo>
                  <a:pt x="0" y="2352"/>
                </a:lnTo>
                <a:close/>
              </a:path>
            </a:pathLst>
          </a:custGeom>
          <a:solidFill>
            <a:srgbClr val="00CCCC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8649" name="Text Box 89"/>
              <p:cNvSpPr txBox="1">
                <a:spLocks noChangeArrowheads="1"/>
              </p:cNvSpPr>
              <p:nvPr/>
            </p:nvSpPr>
            <p:spPr bwMode="auto">
              <a:xfrm>
                <a:off x="4327525" y="4044950"/>
                <a:ext cx="1496500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pt-BR" sz="20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rPr>
                  <a:t>Área</a:t>
                </a:r>
                <a:r>
                  <a:rPr lang="pt-BR" sz="2000" dirty="0">
                    <a:solidFill>
                      <a:srgbClr val="000000"/>
                    </a:solidFill>
                    <a:latin typeface="Tahoma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solidFill>
                          <a:srgbClr val="000000"/>
                        </a:solidFill>
                        <a:latin typeface="Cambria Math" charset="0"/>
                        <a:cs typeface="+mn-cs"/>
                      </a:rPr>
                      <m:t>=</m:t>
                    </m:r>
                    <m:r>
                      <a:rPr lang="pt-BR" sz="2000" i="1" dirty="0" smtClean="0">
                        <a:solidFill>
                          <a:srgbClr val="000000"/>
                        </a:solidFill>
                        <a:latin typeface="Cambria Math" charset="0"/>
                        <a:cs typeface="+mn-cs"/>
                      </a:rPr>
                      <m:t>0.66</m:t>
                    </m:r>
                  </m:oMath>
                </a14:m>
                <a:endParaRPr lang="pt-BR" sz="2000" dirty="0">
                  <a:solidFill>
                    <a:srgbClr val="000000"/>
                  </a:solidFill>
                  <a:latin typeface="Tahoma" charset="0"/>
                  <a:cs typeface="+mn-cs"/>
                </a:endParaRPr>
              </a:p>
            </p:txBody>
          </p:sp>
        </mc:Choice>
        <mc:Fallback xmlns="">
          <p:sp>
            <p:nvSpPr>
              <p:cNvPr id="1858649" name="Text 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27525" y="4044950"/>
                <a:ext cx="1496500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4490" t="-7692" b="-2923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648575" cy="1143000"/>
          </a:xfrm>
        </p:spPr>
        <p:txBody>
          <a:bodyPr/>
          <a:lstStyle/>
          <a:p>
            <a:pPr eaLnBrk="1" hangingPunct="1">
              <a:defRPr/>
            </a:pPr>
            <a:r>
              <a:rPr lang="pt-BR" i="1" dirty="0" err="1">
                <a:cs typeface="+mj-cs"/>
              </a:rPr>
              <a:t>Holdout</a:t>
            </a:r>
            <a:endParaRPr lang="pt-BR" i="1" dirty="0">
              <a:cs typeface="+mj-cs"/>
            </a:endParaRPr>
          </a:p>
        </p:txBody>
      </p:sp>
      <p:sp>
        <p:nvSpPr>
          <p:cNvPr id="171213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295400"/>
            <a:ext cx="3810000" cy="3810000"/>
          </a:xfrm>
        </p:spPr>
        <p:txBody>
          <a:bodyPr/>
          <a:lstStyle/>
          <a:p>
            <a:pPr eaLnBrk="1" hangingPunct="1">
              <a:defRPr/>
            </a:pPr>
            <a:r>
              <a:rPr lang="pt-BR" sz="2400" dirty="0">
                <a:cs typeface="+mn-cs"/>
              </a:rPr>
              <a:t>Também conhecido como </a:t>
            </a:r>
            <a:r>
              <a:rPr lang="pt-BR" sz="2400" i="1" dirty="0" err="1">
                <a:cs typeface="+mn-cs"/>
              </a:rPr>
              <a:t>split-sample</a:t>
            </a:r>
            <a:endParaRPr lang="pt-BR" sz="2400" dirty="0">
              <a:cs typeface="+mn-cs"/>
            </a:endParaRPr>
          </a:p>
          <a:p>
            <a:pPr eaLnBrk="1" hangingPunct="1">
              <a:defRPr/>
            </a:pPr>
            <a:r>
              <a:rPr lang="pt-BR" sz="2400" dirty="0">
                <a:cs typeface="+mn-cs"/>
              </a:rPr>
              <a:t>Técnica mais simples para </a:t>
            </a:r>
            <a:r>
              <a:rPr lang="pt-BR" sz="2400" dirty="0" err="1">
                <a:cs typeface="+mn-cs"/>
              </a:rPr>
              <a:t>divis</a:t>
            </a:r>
            <a:r>
              <a:rPr lang="en-US" sz="2400" dirty="0" err="1">
                <a:cs typeface="+mn-cs"/>
              </a:rPr>
              <a:t>ão</a:t>
            </a:r>
            <a:r>
              <a:rPr lang="en-US" sz="2400" dirty="0">
                <a:cs typeface="+mn-cs"/>
              </a:rPr>
              <a:t> de dados</a:t>
            </a:r>
            <a:endParaRPr lang="pt-BR" sz="2400" dirty="0">
              <a:cs typeface="+mn-cs"/>
            </a:endParaRPr>
          </a:p>
          <a:p>
            <a:pPr eaLnBrk="1" hangingPunct="1">
              <a:defRPr/>
            </a:pPr>
            <a:r>
              <a:rPr lang="pt-BR" sz="2400" dirty="0">
                <a:cs typeface="+mn-cs"/>
              </a:rPr>
              <a:t>Faz uma única partição (</a:t>
            </a:r>
            <a:r>
              <a:rPr lang="pt-BR" sz="2400" dirty="0" err="1">
                <a:cs typeface="+mn-cs"/>
              </a:rPr>
              <a:t>aleat</a:t>
            </a:r>
            <a:r>
              <a:rPr lang="en-US" sz="2400" dirty="0" err="1">
                <a:cs typeface="+mn-cs"/>
              </a:rPr>
              <a:t>ória</a:t>
            </a:r>
            <a:r>
              <a:rPr lang="en-US" sz="2400" dirty="0">
                <a:cs typeface="+mn-cs"/>
              </a:rPr>
              <a:t>)</a:t>
            </a:r>
            <a:r>
              <a:rPr lang="pt-BR" sz="2400" dirty="0">
                <a:cs typeface="+mn-cs"/>
              </a:rPr>
              <a:t> da amostra em:</a:t>
            </a:r>
          </a:p>
          <a:p>
            <a:pPr lvl="1" eaLnBrk="1" hangingPunct="1">
              <a:defRPr/>
            </a:pPr>
            <a:r>
              <a:rPr lang="pt-BR" sz="2000" dirty="0"/>
              <a:t>Conjunto de treinamento </a:t>
            </a:r>
          </a:p>
          <a:p>
            <a:pPr lvl="2" eaLnBrk="1" hangingPunct="1">
              <a:defRPr/>
            </a:pPr>
            <a:r>
              <a:rPr lang="pt-BR" sz="1800" dirty="0"/>
              <a:t>Geralmente 1/2 ou 2/3  dos dados</a:t>
            </a:r>
          </a:p>
          <a:p>
            <a:pPr lvl="1" eaLnBrk="1" hangingPunct="1">
              <a:defRPr/>
            </a:pPr>
            <a:r>
              <a:rPr lang="pt-BR" sz="2000" dirty="0"/>
              <a:t>Conjunto paras teste </a:t>
            </a:r>
          </a:p>
          <a:p>
            <a:pPr lvl="2" eaLnBrk="1" hangingPunct="1">
              <a:defRPr/>
            </a:pPr>
            <a:r>
              <a:rPr lang="pt-BR" sz="1800" dirty="0"/>
              <a:t>Dados restantes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B1F897-B381-9D45-9339-54A639E2A8CF}" type="slidenum">
              <a:rPr lang="pt-BR"/>
              <a:pPr>
                <a:defRPr/>
              </a:pPr>
              <a:t>6</a:t>
            </a:fld>
            <a:endParaRPr lang="pt-BR"/>
          </a:p>
        </p:txBody>
      </p:sp>
      <p:graphicFrame>
        <p:nvGraphicFramePr>
          <p:cNvPr id="5" name="Gráfico 4"/>
          <p:cNvGraphicFramePr/>
          <p:nvPr>
            <p:extLst>
              <p:ext uri="{D42A27DB-BD31-4B8C-83A1-F6EECF244321}">
                <p14:modId xmlns:p14="http://schemas.microsoft.com/office/powerpoint/2010/main" val="578537587"/>
              </p:ext>
            </p:extLst>
          </p:nvPr>
        </p:nvGraphicFramePr>
        <p:xfrm>
          <a:off x="4038600" y="1371600"/>
          <a:ext cx="48006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381000" y="5601502"/>
                <a:ext cx="8667788" cy="1256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pt-BR" dirty="0">
                    <a:latin typeface="Calibri" charset="0"/>
                    <a:ea typeface="Calibri" charset="0"/>
                    <a:cs typeface="Calibri" charset="0"/>
                  </a:rPr>
                  <a:t>Aten</a:t>
                </a:r>
                <a:r>
                  <a:rPr lang="en-US" dirty="0" err="1">
                    <a:latin typeface="Calibri" charset="0"/>
                    <a:ea typeface="Calibri" charset="0"/>
                    <a:cs typeface="Calibri" charset="0"/>
                  </a:rPr>
                  <a:t>ção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: </a:t>
                </a:r>
                <a:r>
                  <a:rPr lang="en-US" dirty="0" err="1">
                    <a:latin typeface="Calibri" charset="0"/>
                    <a:ea typeface="Calibri" charset="0"/>
                    <a:cs typeface="Calibri" charset="0"/>
                  </a:rPr>
                  <a:t>em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dirty="0" err="1">
                    <a:latin typeface="Calibri" charset="0"/>
                    <a:ea typeface="Calibri" charset="0"/>
                    <a:cs typeface="Calibri" charset="0"/>
                  </a:rPr>
                  <a:t>problemas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 de </a:t>
                </a:r>
                <a:r>
                  <a:rPr lang="en-US" dirty="0" err="1">
                    <a:latin typeface="Calibri" charset="0"/>
                    <a:ea typeface="Calibri" charset="0"/>
                    <a:cs typeface="Calibri" charset="0"/>
                  </a:rPr>
                  <a:t>classificação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, </a:t>
                </a:r>
                <a:r>
                  <a:rPr lang="en-US" dirty="0" err="1">
                    <a:latin typeface="Calibri" charset="0"/>
                    <a:ea typeface="Calibri" charset="0"/>
                    <a:cs typeface="Calibri" charset="0"/>
                  </a:rPr>
                  <a:t>recomenda</a:t>
                </a: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-se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𝑡𝑟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𝑡𝑒𝑠𝑡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 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𝑌</m:t>
                    </m:r>
                  </m:oMath>
                </a14:m>
                <a:r>
                  <a:rPr lang="en-US" b="0" dirty="0">
                    <a:latin typeface="Calibri" charset="0"/>
                    <a:ea typeface="Calibri" charset="0"/>
                    <a:cs typeface="Calibri" charset="0"/>
                  </a:rPr>
                  <a:t> (</a:t>
                </a:r>
                <a:r>
                  <a:rPr lang="en-US" b="0" i="1" dirty="0">
                    <a:latin typeface="Calibri" charset="0"/>
                    <a:ea typeface="Calibri" charset="0"/>
                    <a:cs typeface="Calibri" charset="0"/>
                  </a:rPr>
                  <a:t>holdout</a:t>
                </a:r>
                <a:r>
                  <a:rPr lang="en-US" b="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b="1" dirty="0" err="1">
                    <a:solidFill>
                      <a:schemeClr val="accent1"/>
                    </a:solidFill>
                    <a:latin typeface="Calibri" charset="0"/>
                    <a:ea typeface="Calibri" charset="0"/>
                    <a:cs typeface="Calibri" charset="0"/>
                  </a:rPr>
                  <a:t>estratificado</a:t>
                </a:r>
                <a:r>
                  <a:rPr lang="en-US" b="0" dirty="0">
                    <a:latin typeface="Calibri" charset="0"/>
                    <a:ea typeface="Calibri" charset="0"/>
                    <a:cs typeface="Calibri" charset="0"/>
                  </a:rPr>
                  <a:t>)</a:t>
                </a:r>
              </a:p>
              <a:p>
                <a:pPr algn="l"/>
                <a:endParaRPr lang="pt-BR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601502"/>
                <a:ext cx="8667788" cy="1256498"/>
              </a:xfrm>
              <a:prstGeom prst="rect">
                <a:avLst/>
              </a:prstGeom>
              <a:blipFill rotWithShape="0">
                <a:blip r:embed="rId4"/>
                <a:stretch>
                  <a:fillRect l="-1126" t="-388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>
                <a:cs typeface="+mj-cs"/>
              </a:rPr>
              <a:t>Área Sob Curvas ROC</a:t>
            </a:r>
          </a:p>
        </p:txBody>
      </p:sp>
      <p:sp>
        <p:nvSpPr>
          <p:cNvPr id="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3557E2-8D57-EE48-9F04-2AB990E1C9E1}" type="slidenum">
              <a:rPr lang="pt-BR"/>
              <a:pPr>
                <a:defRPr/>
              </a:pPr>
              <a:t>60</a:t>
            </a:fld>
            <a:endParaRPr lang="pt-BR"/>
          </a:p>
        </p:txBody>
      </p:sp>
      <p:sp>
        <p:nvSpPr>
          <p:cNvPr id="1856516" name="Freeform 4"/>
          <p:cNvSpPr>
            <a:spLocks/>
          </p:cNvSpPr>
          <p:nvPr/>
        </p:nvSpPr>
        <p:spPr bwMode="auto">
          <a:xfrm>
            <a:off x="7281863" y="6032500"/>
            <a:ext cx="34925" cy="100013"/>
          </a:xfrm>
          <a:custGeom>
            <a:avLst/>
            <a:gdLst>
              <a:gd name="T0" fmla="*/ 22 w 22"/>
              <a:gd name="T1" fmla="*/ 63 h 63"/>
              <a:gd name="T2" fmla="*/ 14 w 22"/>
              <a:gd name="T3" fmla="*/ 63 h 63"/>
              <a:gd name="T4" fmla="*/ 14 w 22"/>
              <a:gd name="T5" fmla="*/ 14 h 63"/>
              <a:gd name="T6" fmla="*/ 10 w 22"/>
              <a:gd name="T7" fmla="*/ 16 h 63"/>
              <a:gd name="T8" fmla="*/ 6 w 22"/>
              <a:gd name="T9" fmla="*/ 20 h 63"/>
              <a:gd name="T10" fmla="*/ 2 w 22"/>
              <a:gd name="T11" fmla="*/ 22 h 63"/>
              <a:gd name="T12" fmla="*/ 0 w 22"/>
              <a:gd name="T13" fmla="*/ 24 h 63"/>
              <a:gd name="T14" fmla="*/ 0 w 22"/>
              <a:gd name="T15" fmla="*/ 16 h 63"/>
              <a:gd name="T16" fmla="*/ 6 w 22"/>
              <a:gd name="T17" fmla="*/ 12 h 63"/>
              <a:gd name="T18" fmla="*/ 10 w 22"/>
              <a:gd name="T19" fmla="*/ 8 h 63"/>
              <a:gd name="T20" fmla="*/ 14 w 22"/>
              <a:gd name="T21" fmla="*/ 4 h 63"/>
              <a:gd name="T22" fmla="*/ 16 w 22"/>
              <a:gd name="T23" fmla="*/ 0 h 63"/>
              <a:gd name="T24" fmla="*/ 22 w 22"/>
              <a:gd name="T25" fmla="*/ 0 h 63"/>
              <a:gd name="T26" fmla="*/ 22 w 22"/>
              <a:gd name="T27" fmla="*/ 6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" h="63">
                <a:moveTo>
                  <a:pt x="22" y="63"/>
                </a:moveTo>
                <a:lnTo>
                  <a:pt x="14" y="63"/>
                </a:lnTo>
                <a:lnTo>
                  <a:pt x="14" y="14"/>
                </a:lnTo>
                <a:lnTo>
                  <a:pt x="10" y="16"/>
                </a:lnTo>
                <a:lnTo>
                  <a:pt x="6" y="20"/>
                </a:lnTo>
                <a:lnTo>
                  <a:pt x="2" y="22"/>
                </a:lnTo>
                <a:lnTo>
                  <a:pt x="0" y="24"/>
                </a:lnTo>
                <a:lnTo>
                  <a:pt x="0" y="16"/>
                </a:lnTo>
                <a:lnTo>
                  <a:pt x="6" y="12"/>
                </a:lnTo>
                <a:lnTo>
                  <a:pt x="10" y="8"/>
                </a:lnTo>
                <a:lnTo>
                  <a:pt x="14" y="4"/>
                </a:lnTo>
                <a:lnTo>
                  <a:pt x="16" y="0"/>
                </a:lnTo>
                <a:lnTo>
                  <a:pt x="22" y="0"/>
                </a:lnTo>
                <a:lnTo>
                  <a:pt x="22" y="6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17" name="Rectangle 5"/>
          <p:cNvSpPr>
            <a:spLocks noChangeArrowheads="1"/>
          </p:cNvSpPr>
          <p:nvPr/>
        </p:nvSpPr>
        <p:spPr bwMode="auto">
          <a:xfrm>
            <a:off x="7354888" y="6119813"/>
            <a:ext cx="12700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18" name="Freeform 6"/>
          <p:cNvSpPr>
            <a:spLocks noEditPoints="1"/>
          </p:cNvSpPr>
          <p:nvPr/>
        </p:nvSpPr>
        <p:spPr bwMode="auto">
          <a:xfrm>
            <a:off x="7386638" y="6032500"/>
            <a:ext cx="61912" cy="103188"/>
          </a:xfrm>
          <a:custGeom>
            <a:avLst/>
            <a:gdLst>
              <a:gd name="T0" fmla="*/ 0 w 39"/>
              <a:gd name="T1" fmla="*/ 33 h 65"/>
              <a:gd name="T2" fmla="*/ 0 w 39"/>
              <a:gd name="T3" fmla="*/ 22 h 65"/>
              <a:gd name="T4" fmla="*/ 2 w 39"/>
              <a:gd name="T5" fmla="*/ 14 h 65"/>
              <a:gd name="T6" fmla="*/ 3 w 39"/>
              <a:gd name="T7" fmla="*/ 8 h 65"/>
              <a:gd name="T8" fmla="*/ 7 w 39"/>
              <a:gd name="T9" fmla="*/ 4 h 65"/>
              <a:gd name="T10" fmla="*/ 13 w 39"/>
              <a:gd name="T11" fmla="*/ 2 h 65"/>
              <a:gd name="T12" fmla="*/ 19 w 39"/>
              <a:gd name="T13" fmla="*/ 0 h 65"/>
              <a:gd name="T14" fmla="*/ 23 w 39"/>
              <a:gd name="T15" fmla="*/ 0 h 65"/>
              <a:gd name="T16" fmla="*/ 29 w 39"/>
              <a:gd name="T17" fmla="*/ 2 h 65"/>
              <a:gd name="T18" fmla="*/ 31 w 39"/>
              <a:gd name="T19" fmla="*/ 4 h 65"/>
              <a:gd name="T20" fmla="*/ 35 w 39"/>
              <a:gd name="T21" fmla="*/ 8 h 65"/>
              <a:gd name="T22" fmla="*/ 37 w 39"/>
              <a:gd name="T23" fmla="*/ 12 h 65"/>
              <a:gd name="T24" fmla="*/ 39 w 39"/>
              <a:gd name="T25" fmla="*/ 18 h 65"/>
              <a:gd name="T26" fmla="*/ 39 w 39"/>
              <a:gd name="T27" fmla="*/ 24 h 65"/>
              <a:gd name="T28" fmla="*/ 39 w 39"/>
              <a:gd name="T29" fmla="*/ 33 h 65"/>
              <a:gd name="T30" fmla="*/ 39 w 39"/>
              <a:gd name="T31" fmla="*/ 43 h 65"/>
              <a:gd name="T32" fmla="*/ 37 w 39"/>
              <a:gd name="T33" fmla="*/ 51 h 65"/>
              <a:gd name="T34" fmla="*/ 35 w 39"/>
              <a:gd name="T35" fmla="*/ 57 h 65"/>
              <a:gd name="T36" fmla="*/ 31 w 39"/>
              <a:gd name="T37" fmla="*/ 61 h 65"/>
              <a:gd name="T38" fmla="*/ 25 w 39"/>
              <a:gd name="T39" fmla="*/ 63 h 65"/>
              <a:gd name="T40" fmla="*/ 19 w 39"/>
              <a:gd name="T41" fmla="*/ 65 h 65"/>
              <a:gd name="T42" fmla="*/ 13 w 39"/>
              <a:gd name="T43" fmla="*/ 63 h 65"/>
              <a:gd name="T44" fmla="*/ 9 w 39"/>
              <a:gd name="T45" fmla="*/ 61 h 65"/>
              <a:gd name="T46" fmla="*/ 5 w 39"/>
              <a:gd name="T47" fmla="*/ 59 h 65"/>
              <a:gd name="T48" fmla="*/ 2 w 39"/>
              <a:gd name="T49" fmla="*/ 53 h 65"/>
              <a:gd name="T50" fmla="*/ 0 w 39"/>
              <a:gd name="T51" fmla="*/ 43 h 65"/>
              <a:gd name="T52" fmla="*/ 0 w 39"/>
              <a:gd name="T53" fmla="*/ 33 h 65"/>
              <a:gd name="T54" fmla="*/ 7 w 39"/>
              <a:gd name="T55" fmla="*/ 33 h 65"/>
              <a:gd name="T56" fmla="*/ 7 w 39"/>
              <a:gd name="T57" fmla="*/ 41 h 65"/>
              <a:gd name="T58" fmla="*/ 9 w 39"/>
              <a:gd name="T59" fmla="*/ 49 h 65"/>
              <a:gd name="T60" fmla="*/ 11 w 39"/>
              <a:gd name="T61" fmla="*/ 53 h 65"/>
              <a:gd name="T62" fmla="*/ 15 w 39"/>
              <a:gd name="T63" fmla="*/ 57 h 65"/>
              <a:gd name="T64" fmla="*/ 19 w 39"/>
              <a:gd name="T65" fmla="*/ 57 h 65"/>
              <a:gd name="T66" fmla="*/ 23 w 39"/>
              <a:gd name="T67" fmla="*/ 57 h 65"/>
              <a:gd name="T68" fmla="*/ 27 w 39"/>
              <a:gd name="T69" fmla="*/ 53 h 65"/>
              <a:gd name="T70" fmla="*/ 29 w 39"/>
              <a:gd name="T71" fmla="*/ 49 h 65"/>
              <a:gd name="T72" fmla="*/ 31 w 39"/>
              <a:gd name="T73" fmla="*/ 41 h 65"/>
              <a:gd name="T74" fmla="*/ 31 w 39"/>
              <a:gd name="T75" fmla="*/ 33 h 65"/>
              <a:gd name="T76" fmla="*/ 31 w 39"/>
              <a:gd name="T77" fmla="*/ 24 h 65"/>
              <a:gd name="T78" fmla="*/ 29 w 39"/>
              <a:gd name="T79" fmla="*/ 16 h 65"/>
              <a:gd name="T80" fmla="*/ 27 w 39"/>
              <a:gd name="T81" fmla="*/ 12 h 65"/>
              <a:gd name="T82" fmla="*/ 25 w 39"/>
              <a:gd name="T83" fmla="*/ 8 h 65"/>
              <a:gd name="T84" fmla="*/ 19 w 39"/>
              <a:gd name="T85" fmla="*/ 8 h 65"/>
              <a:gd name="T86" fmla="*/ 15 w 39"/>
              <a:gd name="T87" fmla="*/ 8 h 65"/>
              <a:gd name="T88" fmla="*/ 11 w 39"/>
              <a:gd name="T89" fmla="*/ 12 h 65"/>
              <a:gd name="T90" fmla="*/ 9 w 39"/>
              <a:gd name="T91" fmla="*/ 16 h 65"/>
              <a:gd name="T92" fmla="*/ 7 w 39"/>
              <a:gd name="T93" fmla="*/ 24 h 65"/>
              <a:gd name="T94" fmla="*/ 7 w 39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9" h="65">
                <a:moveTo>
                  <a:pt x="0" y="33"/>
                </a:moveTo>
                <a:lnTo>
                  <a:pt x="0" y="22"/>
                </a:lnTo>
                <a:lnTo>
                  <a:pt x="2" y="14"/>
                </a:lnTo>
                <a:lnTo>
                  <a:pt x="3" y="8"/>
                </a:lnTo>
                <a:lnTo>
                  <a:pt x="7" y="4"/>
                </a:lnTo>
                <a:lnTo>
                  <a:pt x="13" y="2"/>
                </a:lnTo>
                <a:lnTo>
                  <a:pt x="19" y="0"/>
                </a:lnTo>
                <a:lnTo>
                  <a:pt x="23" y="0"/>
                </a:lnTo>
                <a:lnTo>
                  <a:pt x="29" y="2"/>
                </a:lnTo>
                <a:lnTo>
                  <a:pt x="31" y="4"/>
                </a:lnTo>
                <a:lnTo>
                  <a:pt x="35" y="8"/>
                </a:lnTo>
                <a:lnTo>
                  <a:pt x="37" y="12"/>
                </a:lnTo>
                <a:lnTo>
                  <a:pt x="39" y="18"/>
                </a:lnTo>
                <a:lnTo>
                  <a:pt x="39" y="24"/>
                </a:lnTo>
                <a:lnTo>
                  <a:pt x="39" y="33"/>
                </a:lnTo>
                <a:lnTo>
                  <a:pt x="39" y="43"/>
                </a:lnTo>
                <a:lnTo>
                  <a:pt x="37" y="51"/>
                </a:lnTo>
                <a:lnTo>
                  <a:pt x="35" y="57"/>
                </a:lnTo>
                <a:lnTo>
                  <a:pt x="31" y="61"/>
                </a:lnTo>
                <a:lnTo>
                  <a:pt x="25" y="63"/>
                </a:lnTo>
                <a:lnTo>
                  <a:pt x="19" y="65"/>
                </a:lnTo>
                <a:lnTo>
                  <a:pt x="13" y="63"/>
                </a:lnTo>
                <a:lnTo>
                  <a:pt x="9" y="61"/>
                </a:lnTo>
                <a:lnTo>
                  <a:pt x="5" y="59"/>
                </a:lnTo>
                <a:lnTo>
                  <a:pt x="2" y="53"/>
                </a:lnTo>
                <a:lnTo>
                  <a:pt x="0" y="43"/>
                </a:lnTo>
                <a:lnTo>
                  <a:pt x="0" y="33"/>
                </a:lnTo>
                <a:close/>
                <a:moveTo>
                  <a:pt x="7" y="33"/>
                </a:moveTo>
                <a:lnTo>
                  <a:pt x="7" y="41"/>
                </a:lnTo>
                <a:lnTo>
                  <a:pt x="9" y="49"/>
                </a:lnTo>
                <a:lnTo>
                  <a:pt x="11" y="53"/>
                </a:lnTo>
                <a:lnTo>
                  <a:pt x="15" y="57"/>
                </a:lnTo>
                <a:lnTo>
                  <a:pt x="19" y="57"/>
                </a:lnTo>
                <a:lnTo>
                  <a:pt x="23" y="57"/>
                </a:lnTo>
                <a:lnTo>
                  <a:pt x="27" y="53"/>
                </a:lnTo>
                <a:lnTo>
                  <a:pt x="29" y="49"/>
                </a:lnTo>
                <a:lnTo>
                  <a:pt x="31" y="41"/>
                </a:lnTo>
                <a:lnTo>
                  <a:pt x="31" y="33"/>
                </a:lnTo>
                <a:lnTo>
                  <a:pt x="31" y="24"/>
                </a:lnTo>
                <a:lnTo>
                  <a:pt x="29" y="16"/>
                </a:lnTo>
                <a:lnTo>
                  <a:pt x="27" y="12"/>
                </a:lnTo>
                <a:lnTo>
                  <a:pt x="25" y="8"/>
                </a:lnTo>
                <a:lnTo>
                  <a:pt x="19" y="8"/>
                </a:lnTo>
                <a:lnTo>
                  <a:pt x="15" y="8"/>
                </a:lnTo>
                <a:lnTo>
                  <a:pt x="11" y="12"/>
                </a:lnTo>
                <a:lnTo>
                  <a:pt x="9" y="16"/>
                </a:lnTo>
                <a:lnTo>
                  <a:pt x="7" y="24"/>
                </a:lnTo>
                <a:lnTo>
                  <a:pt x="7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19" name="Freeform 7"/>
          <p:cNvSpPr>
            <a:spLocks/>
          </p:cNvSpPr>
          <p:nvPr/>
        </p:nvSpPr>
        <p:spPr bwMode="auto">
          <a:xfrm>
            <a:off x="4481513" y="6289675"/>
            <a:ext cx="131762" cy="187325"/>
          </a:xfrm>
          <a:custGeom>
            <a:avLst/>
            <a:gdLst>
              <a:gd name="T0" fmla="*/ 32 w 83"/>
              <a:gd name="T1" fmla="*/ 6 h 118"/>
              <a:gd name="T2" fmla="*/ 32 w 83"/>
              <a:gd name="T3" fmla="*/ 55 h 118"/>
              <a:gd name="T4" fmla="*/ 50 w 83"/>
              <a:gd name="T5" fmla="*/ 55 h 118"/>
              <a:gd name="T6" fmla="*/ 55 w 83"/>
              <a:gd name="T7" fmla="*/ 55 h 118"/>
              <a:gd name="T8" fmla="*/ 59 w 83"/>
              <a:gd name="T9" fmla="*/ 53 h 118"/>
              <a:gd name="T10" fmla="*/ 61 w 83"/>
              <a:gd name="T11" fmla="*/ 51 h 118"/>
              <a:gd name="T12" fmla="*/ 63 w 83"/>
              <a:gd name="T13" fmla="*/ 49 h 118"/>
              <a:gd name="T14" fmla="*/ 65 w 83"/>
              <a:gd name="T15" fmla="*/ 45 h 118"/>
              <a:gd name="T16" fmla="*/ 67 w 83"/>
              <a:gd name="T17" fmla="*/ 39 h 118"/>
              <a:gd name="T18" fmla="*/ 69 w 83"/>
              <a:gd name="T19" fmla="*/ 39 h 118"/>
              <a:gd name="T20" fmla="*/ 69 w 83"/>
              <a:gd name="T21" fmla="*/ 77 h 118"/>
              <a:gd name="T22" fmla="*/ 67 w 83"/>
              <a:gd name="T23" fmla="*/ 77 h 118"/>
              <a:gd name="T24" fmla="*/ 67 w 83"/>
              <a:gd name="T25" fmla="*/ 71 h 118"/>
              <a:gd name="T26" fmla="*/ 65 w 83"/>
              <a:gd name="T27" fmla="*/ 67 h 118"/>
              <a:gd name="T28" fmla="*/ 63 w 83"/>
              <a:gd name="T29" fmla="*/ 65 h 118"/>
              <a:gd name="T30" fmla="*/ 59 w 83"/>
              <a:gd name="T31" fmla="*/ 63 h 118"/>
              <a:gd name="T32" fmla="*/ 55 w 83"/>
              <a:gd name="T33" fmla="*/ 61 h 118"/>
              <a:gd name="T34" fmla="*/ 50 w 83"/>
              <a:gd name="T35" fmla="*/ 61 h 118"/>
              <a:gd name="T36" fmla="*/ 32 w 83"/>
              <a:gd name="T37" fmla="*/ 61 h 118"/>
              <a:gd name="T38" fmla="*/ 32 w 83"/>
              <a:gd name="T39" fmla="*/ 98 h 118"/>
              <a:gd name="T40" fmla="*/ 32 w 83"/>
              <a:gd name="T41" fmla="*/ 106 h 118"/>
              <a:gd name="T42" fmla="*/ 32 w 83"/>
              <a:gd name="T43" fmla="*/ 110 h 118"/>
              <a:gd name="T44" fmla="*/ 34 w 83"/>
              <a:gd name="T45" fmla="*/ 112 h 118"/>
              <a:gd name="T46" fmla="*/ 36 w 83"/>
              <a:gd name="T47" fmla="*/ 114 h 118"/>
              <a:gd name="T48" fmla="*/ 40 w 83"/>
              <a:gd name="T49" fmla="*/ 116 h 118"/>
              <a:gd name="T50" fmla="*/ 44 w 83"/>
              <a:gd name="T51" fmla="*/ 116 h 118"/>
              <a:gd name="T52" fmla="*/ 48 w 83"/>
              <a:gd name="T53" fmla="*/ 116 h 118"/>
              <a:gd name="T54" fmla="*/ 48 w 83"/>
              <a:gd name="T55" fmla="*/ 118 h 118"/>
              <a:gd name="T56" fmla="*/ 0 w 83"/>
              <a:gd name="T57" fmla="*/ 118 h 118"/>
              <a:gd name="T58" fmla="*/ 0 w 83"/>
              <a:gd name="T59" fmla="*/ 116 h 118"/>
              <a:gd name="T60" fmla="*/ 4 w 83"/>
              <a:gd name="T61" fmla="*/ 116 h 118"/>
              <a:gd name="T62" fmla="*/ 8 w 83"/>
              <a:gd name="T63" fmla="*/ 116 h 118"/>
              <a:gd name="T64" fmla="*/ 12 w 83"/>
              <a:gd name="T65" fmla="*/ 114 h 118"/>
              <a:gd name="T66" fmla="*/ 14 w 83"/>
              <a:gd name="T67" fmla="*/ 112 h 118"/>
              <a:gd name="T68" fmla="*/ 14 w 83"/>
              <a:gd name="T69" fmla="*/ 108 h 118"/>
              <a:gd name="T70" fmla="*/ 16 w 83"/>
              <a:gd name="T71" fmla="*/ 104 h 118"/>
              <a:gd name="T72" fmla="*/ 16 w 83"/>
              <a:gd name="T73" fmla="*/ 98 h 118"/>
              <a:gd name="T74" fmla="*/ 16 w 83"/>
              <a:gd name="T75" fmla="*/ 21 h 118"/>
              <a:gd name="T76" fmla="*/ 16 w 83"/>
              <a:gd name="T77" fmla="*/ 13 h 118"/>
              <a:gd name="T78" fmla="*/ 14 w 83"/>
              <a:gd name="T79" fmla="*/ 8 h 118"/>
              <a:gd name="T80" fmla="*/ 14 w 83"/>
              <a:gd name="T81" fmla="*/ 6 h 118"/>
              <a:gd name="T82" fmla="*/ 12 w 83"/>
              <a:gd name="T83" fmla="*/ 4 h 118"/>
              <a:gd name="T84" fmla="*/ 8 w 83"/>
              <a:gd name="T85" fmla="*/ 2 h 118"/>
              <a:gd name="T86" fmla="*/ 4 w 83"/>
              <a:gd name="T87" fmla="*/ 2 h 118"/>
              <a:gd name="T88" fmla="*/ 0 w 83"/>
              <a:gd name="T89" fmla="*/ 2 h 118"/>
              <a:gd name="T90" fmla="*/ 0 w 83"/>
              <a:gd name="T91" fmla="*/ 0 h 118"/>
              <a:gd name="T92" fmla="*/ 81 w 83"/>
              <a:gd name="T93" fmla="*/ 0 h 118"/>
              <a:gd name="T94" fmla="*/ 83 w 83"/>
              <a:gd name="T95" fmla="*/ 27 h 118"/>
              <a:gd name="T96" fmla="*/ 79 w 83"/>
              <a:gd name="T97" fmla="*/ 27 h 118"/>
              <a:gd name="T98" fmla="*/ 77 w 83"/>
              <a:gd name="T99" fmla="*/ 19 h 118"/>
              <a:gd name="T100" fmla="*/ 75 w 83"/>
              <a:gd name="T101" fmla="*/ 15 h 118"/>
              <a:gd name="T102" fmla="*/ 73 w 83"/>
              <a:gd name="T103" fmla="*/ 10 h 118"/>
              <a:gd name="T104" fmla="*/ 69 w 83"/>
              <a:gd name="T105" fmla="*/ 8 h 118"/>
              <a:gd name="T106" fmla="*/ 63 w 83"/>
              <a:gd name="T107" fmla="*/ 6 h 118"/>
              <a:gd name="T108" fmla="*/ 57 w 83"/>
              <a:gd name="T109" fmla="*/ 6 h 118"/>
              <a:gd name="T110" fmla="*/ 32 w 83"/>
              <a:gd name="T111" fmla="*/ 6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3" h="118">
                <a:moveTo>
                  <a:pt x="32" y="6"/>
                </a:moveTo>
                <a:lnTo>
                  <a:pt x="32" y="55"/>
                </a:lnTo>
                <a:lnTo>
                  <a:pt x="50" y="55"/>
                </a:lnTo>
                <a:lnTo>
                  <a:pt x="55" y="55"/>
                </a:lnTo>
                <a:lnTo>
                  <a:pt x="59" y="53"/>
                </a:lnTo>
                <a:lnTo>
                  <a:pt x="61" y="51"/>
                </a:lnTo>
                <a:lnTo>
                  <a:pt x="63" y="49"/>
                </a:lnTo>
                <a:lnTo>
                  <a:pt x="65" y="45"/>
                </a:lnTo>
                <a:lnTo>
                  <a:pt x="67" y="39"/>
                </a:lnTo>
                <a:lnTo>
                  <a:pt x="69" y="39"/>
                </a:lnTo>
                <a:lnTo>
                  <a:pt x="69" y="77"/>
                </a:lnTo>
                <a:lnTo>
                  <a:pt x="67" y="77"/>
                </a:lnTo>
                <a:lnTo>
                  <a:pt x="67" y="71"/>
                </a:lnTo>
                <a:lnTo>
                  <a:pt x="65" y="67"/>
                </a:lnTo>
                <a:lnTo>
                  <a:pt x="63" y="65"/>
                </a:lnTo>
                <a:lnTo>
                  <a:pt x="59" y="63"/>
                </a:lnTo>
                <a:lnTo>
                  <a:pt x="55" y="61"/>
                </a:lnTo>
                <a:lnTo>
                  <a:pt x="50" y="61"/>
                </a:lnTo>
                <a:lnTo>
                  <a:pt x="32" y="61"/>
                </a:lnTo>
                <a:lnTo>
                  <a:pt x="32" y="98"/>
                </a:lnTo>
                <a:lnTo>
                  <a:pt x="32" y="106"/>
                </a:lnTo>
                <a:lnTo>
                  <a:pt x="32" y="110"/>
                </a:lnTo>
                <a:lnTo>
                  <a:pt x="34" y="112"/>
                </a:lnTo>
                <a:lnTo>
                  <a:pt x="36" y="114"/>
                </a:lnTo>
                <a:lnTo>
                  <a:pt x="40" y="116"/>
                </a:lnTo>
                <a:lnTo>
                  <a:pt x="44" y="116"/>
                </a:lnTo>
                <a:lnTo>
                  <a:pt x="48" y="116"/>
                </a:lnTo>
                <a:lnTo>
                  <a:pt x="48" y="118"/>
                </a:lnTo>
                <a:lnTo>
                  <a:pt x="0" y="118"/>
                </a:lnTo>
                <a:lnTo>
                  <a:pt x="0" y="116"/>
                </a:lnTo>
                <a:lnTo>
                  <a:pt x="4" y="116"/>
                </a:lnTo>
                <a:lnTo>
                  <a:pt x="8" y="116"/>
                </a:lnTo>
                <a:lnTo>
                  <a:pt x="12" y="114"/>
                </a:lnTo>
                <a:lnTo>
                  <a:pt x="14" y="112"/>
                </a:lnTo>
                <a:lnTo>
                  <a:pt x="14" y="108"/>
                </a:lnTo>
                <a:lnTo>
                  <a:pt x="16" y="104"/>
                </a:lnTo>
                <a:lnTo>
                  <a:pt x="16" y="98"/>
                </a:lnTo>
                <a:lnTo>
                  <a:pt x="16" y="21"/>
                </a:lnTo>
                <a:lnTo>
                  <a:pt x="16" y="13"/>
                </a:lnTo>
                <a:lnTo>
                  <a:pt x="14" y="8"/>
                </a:lnTo>
                <a:lnTo>
                  <a:pt x="14" y="6"/>
                </a:lnTo>
                <a:lnTo>
                  <a:pt x="12" y="4"/>
                </a:lnTo>
                <a:lnTo>
                  <a:pt x="8" y="2"/>
                </a:lnTo>
                <a:lnTo>
                  <a:pt x="4" y="2"/>
                </a:lnTo>
                <a:lnTo>
                  <a:pt x="0" y="2"/>
                </a:lnTo>
                <a:lnTo>
                  <a:pt x="0" y="0"/>
                </a:lnTo>
                <a:lnTo>
                  <a:pt x="81" y="0"/>
                </a:lnTo>
                <a:lnTo>
                  <a:pt x="83" y="27"/>
                </a:lnTo>
                <a:lnTo>
                  <a:pt x="79" y="27"/>
                </a:lnTo>
                <a:lnTo>
                  <a:pt x="77" y="19"/>
                </a:lnTo>
                <a:lnTo>
                  <a:pt x="75" y="15"/>
                </a:lnTo>
                <a:lnTo>
                  <a:pt x="73" y="10"/>
                </a:lnTo>
                <a:lnTo>
                  <a:pt x="69" y="8"/>
                </a:lnTo>
                <a:lnTo>
                  <a:pt x="63" y="6"/>
                </a:lnTo>
                <a:lnTo>
                  <a:pt x="57" y="6"/>
                </a:lnTo>
                <a:lnTo>
                  <a:pt x="32" y="6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20" name="Freeform 8"/>
          <p:cNvSpPr>
            <a:spLocks noEditPoints="1"/>
          </p:cNvSpPr>
          <p:nvPr/>
        </p:nvSpPr>
        <p:spPr bwMode="auto">
          <a:xfrm>
            <a:off x="4632325" y="6351588"/>
            <a:ext cx="109538" cy="125412"/>
          </a:xfrm>
          <a:custGeom>
            <a:avLst/>
            <a:gdLst>
              <a:gd name="T0" fmla="*/ 24 w 69"/>
              <a:gd name="T1" fmla="*/ 0 h 79"/>
              <a:gd name="T2" fmla="*/ 18 w 69"/>
              <a:gd name="T3" fmla="*/ 2 h 79"/>
              <a:gd name="T4" fmla="*/ 12 w 69"/>
              <a:gd name="T5" fmla="*/ 4 h 79"/>
              <a:gd name="T6" fmla="*/ 36 w 69"/>
              <a:gd name="T7" fmla="*/ 4 h 79"/>
              <a:gd name="T8" fmla="*/ 12 w 69"/>
              <a:gd name="T9" fmla="*/ 6 h 79"/>
              <a:gd name="T10" fmla="*/ 38 w 69"/>
              <a:gd name="T11" fmla="*/ 6 h 79"/>
              <a:gd name="T12" fmla="*/ 10 w 69"/>
              <a:gd name="T13" fmla="*/ 8 h 79"/>
              <a:gd name="T14" fmla="*/ 40 w 69"/>
              <a:gd name="T15" fmla="*/ 8 h 79"/>
              <a:gd name="T16" fmla="*/ 8 w 69"/>
              <a:gd name="T17" fmla="*/ 10 h 79"/>
              <a:gd name="T18" fmla="*/ 42 w 69"/>
              <a:gd name="T19" fmla="*/ 10 h 79"/>
              <a:gd name="T20" fmla="*/ 8 w 69"/>
              <a:gd name="T21" fmla="*/ 12 h 79"/>
              <a:gd name="T22" fmla="*/ 42 w 69"/>
              <a:gd name="T23" fmla="*/ 12 h 79"/>
              <a:gd name="T24" fmla="*/ 6 w 69"/>
              <a:gd name="T25" fmla="*/ 14 h 79"/>
              <a:gd name="T26" fmla="*/ 44 w 69"/>
              <a:gd name="T27" fmla="*/ 14 h 79"/>
              <a:gd name="T28" fmla="*/ 4 w 69"/>
              <a:gd name="T29" fmla="*/ 18 h 79"/>
              <a:gd name="T30" fmla="*/ 44 w 69"/>
              <a:gd name="T31" fmla="*/ 18 h 79"/>
              <a:gd name="T32" fmla="*/ 6 w 69"/>
              <a:gd name="T33" fmla="*/ 24 h 79"/>
              <a:gd name="T34" fmla="*/ 44 w 69"/>
              <a:gd name="T35" fmla="*/ 24 h 79"/>
              <a:gd name="T36" fmla="*/ 8 w 69"/>
              <a:gd name="T37" fmla="*/ 26 h 79"/>
              <a:gd name="T38" fmla="*/ 44 w 69"/>
              <a:gd name="T39" fmla="*/ 26 h 79"/>
              <a:gd name="T40" fmla="*/ 44 w 69"/>
              <a:gd name="T41" fmla="*/ 28 h 79"/>
              <a:gd name="T42" fmla="*/ 38 w 69"/>
              <a:gd name="T43" fmla="*/ 30 h 79"/>
              <a:gd name="T44" fmla="*/ 32 w 69"/>
              <a:gd name="T45" fmla="*/ 32 h 79"/>
              <a:gd name="T46" fmla="*/ 28 w 69"/>
              <a:gd name="T47" fmla="*/ 34 h 79"/>
              <a:gd name="T48" fmla="*/ 44 w 69"/>
              <a:gd name="T49" fmla="*/ 34 h 79"/>
              <a:gd name="T50" fmla="*/ 22 w 69"/>
              <a:gd name="T51" fmla="*/ 36 h 79"/>
              <a:gd name="T52" fmla="*/ 44 w 69"/>
              <a:gd name="T53" fmla="*/ 36 h 79"/>
              <a:gd name="T54" fmla="*/ 20 w 69"/>
              <a:gd name="T55" fmla="*/ 38 h 79"/>
              <a:gd name="T56" fmla="*/ 44 w 69"/>
              <a:gd name="T57" fmla="*/ 38 h 79"/>
              <a:gd name="T58" fmla="*/ 16 w 69"/>
              <a:gd name="T59" fmla="*/ 40 h 79"/>
              <a:gd name="T60" fmla="*/ 44 w 69"/>
              <a:gd name="T61" fmla="*/ 40 h 79"/>
              <a:gd name="T62" fmla="*/ 12 w 69"/>
              <a:gd name="T63" fmla="*/ 42 h 79"/>
              <a:gd name="T64" fmla="*/ 44 w 69"/>
              <a:gd name="T65" fmla="*/ 42 h 79"/>
              <a:gd name="T66" fmla="*/ 8 w 69"/>
              <a:gd name="T67" fmla="*/ 45 h 79"/>
              <a:gd name="T68" fmla="*/ 44 w 69"/>
              <a:gd name="T69" fmla="*/ 45 h 79"/>
              <a:gd name="T70" fmla="*/ 8 w 69"/>
              <a:gd name="T71" fmla="*/ 47 h 79"/>
              <a:gd name="T72" fmla="*/ 44 w 69"/>
              <a:gd name="T73" fmla="*/ 47 h 79"/>
              <a:gd name="T74" fmla="*/ 6 w 69"/>
              <a:gd name="T75" fmla="*/ 49 h 79"/>
              <a:gd name="T76" fmla="*/ 44 w 69"/>
              <a:gd name="T77" fmla="*/ 49 h 79"/>
              <a:gd name="T78" fmla="*/ 4 w 69"/>
              <a:gd name="T79" fmla="*/ 51 h 79"/>
              <a:gd name="T80" fmla="*/ 44 w 69"/>
              <a:gd name="T81" fmla="*/ 51 h 79"/>
              <a:gd name="T82" fmla="*/ 2 w 69"/>
              <a:gd name="T83" fmla="*/ 55 h 79"/>
              <a:gd name="T84" fmla="*/ 44 w 69"/>
              <a:gd name="T85" fmla="*/ 55 h 79"/>
              <a:gd name="T86" fmla="*/ 0 w 69"/>
              <a:gd name="T87" fmla="*/ 61 h 79"/>
              <a:gd name="T88" fmla="*/ 44 w 69"/>
              <a:gd name="T89" fmla="*/ 61 h 79"/>
              <a:gd name="T90" fmla="*/ 2 w 69"/>
              <a:gd name="T91" fmla="*/ 63 h 79"/>
              <a:gd name="T92" fmla="*/ 42 w 69"/>
              <a:gd name="T93" fmla="*/ 63 h 79"/>
              <a:gd name="T94" fmla="*/ 2 w 69"/>
              <a:gd name="T95" fmla="*/ 65 h 79"/>
              <a:gd name="T96" fmla="*/ 40 w 69"/>
              <a:gd name="T97" fmla="*/ 65 h 79"/>
              <a:gd name="T98" fmla="*/ 2 w 69"/>
              <a:gd name="T99" fmla="*/ 67 h 79"/>
              <a:gd name="T100" fmla="*/ 38 w 69"/>
              <a:gd name="T101" fmla="*/ 67 h 79"/>
              <a:gd name="T102" fmla="*/ 65 w 69"/>
              <a:gd name="T103" fmla="*/ 67 h 79"/>
              <a:gd name="T104" fmla="*/ 2 w 69"/>
              <a:gd name="T105" fmla="*/ 69 h 79"/>
              <a:gd name="T106" fmla="*/ 44 w 69"/>
              <a:gd name="T107" fmla="*/ 69 h 79"/>
              <a:gd name="T108" fmla="*/ 2 w 69"/>
              <a:gd name="T109" fmla="*/ 71 h 79"/>
              <a:gd name="T110" fmla="*/ 44 w 69"/>
              <a:gd name="T111" fmla="*/ 71 h 79"/>
              <a:gd name="T112" fmla="*/ 4 w 69"/>
              <a:gd name="T113" fmla="*/ 73 h 79"/>
              <a:gd name="T114" fmla="*/ 44 w 69"/>
              <a:gd name="T115" fmla="*/ 73 h 79"/>
              <a:gd name="T116" fmla="*/ 6 w 69"/>
              <a:gd name="T117" fmla="*/ 75 h 79"/>
              <a:gd name="T118" fmla="*/ 46 w 69"/>
              <a:gd name="T119" fmla="*/ 75 h 79"/>
              <a:gd name="T120" fmla="*/ 8 w 69"/>
              <a:gd name="T121" fmla="*/ 77 h 79"/>
              <a:gd name="T122" fmla="*/ 46 w 69"/>
              <a:gd name="T123" fmla="*/ 77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" h="79">
                <a:moveTo>
                  <a:pt x="24" y="0"/>
                </a:moveTo>
                <a:lnTo>
                  <a:pt x="42" y="0"/>
                </a:lnTo>
                <a:lnTo>
                  <a:pt x="42" y="2"/>
                </a:lnTo>
                <a:lnTo>
                  <a:pt x="24" y="2"/>
                </a:lnTo>
                <a:lnTo>
                  <a:pt x="24" y="0"/>
                </a:lnTo>
                <a:close/>
                <a:moveTo>
                  <a:pt x="18" y="2"/>
                </a:moveTo>
                <a:lnTo>
                  <a:pt x="50" y="2"/>
                </a:lnTo>
                <a:lnTo>
                  <a:pt x="50" y="4"/>
                </a:lnTo>
                <a:lnTo>
                  <a:pt x="18" y="4"/>
                </a:lnTo>
                <a:lnTo>
                  <a:pt x="18" y="2"/>
                </a:lnTo>
                <a:close/>
                <a:moveTo>
                  <a:pt x="12" y="4"/>
                </a:moveTo>
                <a:lnTo>
                  <a:pt x="26" y="4"/>
                </a:lnTo>
                <a:lnTo>
                  <a:pt x="26" y="6"/>
                </a:lnTo>
                <a:lnTo>
                  <a:pt x="12" y="6"/>
                </a:lnTo>
                <a:lnTo>
                  <a:pt x="12" y="4"/>
                </a:lnTo>
                <a:close/>
                <a:moveTo>
                  <a:pt x="36" y="4"/>
                </a:moveTo>
                <a:lnTo>
                  <a:pt x="52" y="4"/>
                </a:lnTo>
                <a:lnTo>
                  <a:pt x="52" y="6"/>
                </a:lnTo>
                <a:lnTo>
                  <a:pt x="36" y="6"/>
                </a:lnTo>
                <a:lnTo>
                  <a:pt x="36" y="4"/>
                </a:lnTo>
                <a:close/>
                <a:moveTo>
                  <a:pt x="12" y="6"/>
                </a:moveTo>
                <a:lnTo>
                  <a:pt x="22" y="6"/>
                </a:lnTo>
                <a:lnTo>
                  <a:pt x="22" y="8"/>
                </a:lnTo>
                <a:lnTo>
                  <a:pt x="12" y="8"/>
                </a:lnTo>
                <a:lnTo>
                  <a:pt x="12" y="6"/>
                </a:lnTo>
                <a:close/>
                <a:moveTo>
                  <a:pt x="38" y="6"/>
                </a:moveTo>
                <a:lnTo>
                  <a:pt x="54" y="6"/>
                </a:lnTo>
                <a:lnTo>
                  <a:pt x="54" y="8"/>
                </a:lnTo>
                <a:lnTo>
                  <a:pt x="38" y="8"/>
                </a:lnTo>
                <a:lnTo>
                  <a:pt x="38" y="6"/>
                </a:lnTo>
                <a:close/>
                <a:moveTo>
                  <a:pt x="10" y="8"/>
                </a:moveTo>
                <a:lnTo>
                  <a:pt x="22" y="8"/>
                </a:lnTo>
                <a:lnTo>
                  <a:pt x="22" y="10"/>
                </a:lnTo>
                <a:lnTo>
                  <a:pt x="10" y="10"/>
                </a:lnTo>
                <a:lnTo>
                  <a:pt x="10" y="8"/>
                </a:lnTo>
                <a:close/>
                <a:moveTo>
                  <a:pt x="40" y="8"/>
                </a:moveTo>
                <a:lnTo>
                  <a:pt x="55" y="8"/>
                </a:lnTo>
                <a:lnTo>
                  <a:pt x="55" y="10"/>
                </a:lnTo>
                <a:lnTo>
                  <a:pt x="40" y="10"/>
                </a:lnTo>
                <a:lnTo>
                  <a:pt x="40" y="8"/>
                </a:lnTo>
                <a:close/>
                <a:moveTo>
                  <a:pt x="8" y="10"/>
                </a:moveTo>
                <a:lnTo>
                  <a:pt x="20" y="10"/>
                </a:lnTo>
                <a:lnTo>
                  <a:pt x="20" y="12"/>
                </a:lnTo>
                <a:lnTo>
                  <a:pt x="8" y="12"/>
                </a:lnTo>
                <a:lnTo>
                  <a:pt x="8" y="10"/>
                </a:lnTo>
                <a:close/>
                <a:moveTo>
                  <a:pt x="42" y="10"/>
                </a:moveTo>
                <a:lnTo>
                  <a:pt x="55" y="10"/>
                </a:lnTo>
                <a:lnTo>
                  <a:pt x="55" y="12"/>
                </a:lnTo>
                <a:lnTo>
                  <a:pt x="42" y="12"/>
                </a:lnTo>
                <a:lnTo>
                  <a:pt x="42" y="10"/>
                </a:lnTo>
                <a:close/>
                <a:moveTo>
                  <a:pt x="8" y="12"/>
                </a:moveTo>
                <a:lnTo>
                  <a:pt x="20" y="12"/>
                </a:lnTo>
                <a:lnTo>
                  <a:pt x="20" y="14"/>
                </a:lnTo>
                <a:lnTo>
                  <a:pt x="8" y="14"/>
                </a:lnTo>
                <a:lnTo>
                  <a:pt x="8" y="12"/>
                </a:lnTo>
                <a:close/>
                <a:moveTo>
                  <a:pt x="42" y="12"/>
                </a:moveTo>
                <a:lnTo>
                  <a:pt x="57" y="12"/>
                </a:lnTo>
                <a:lnTo>
                  <a:pt x="57" y="14"/>
                </a:lnTo>
                <a:lnTo>
                  <a:pt x="42" y="14"/>
                </a:lnTo>
                <a:lnTo>
                  <a:pt x="42" y="12"/>
                </a:lnTo>
                <a:close/>
                <a:moveTo>
                  <a:pt x="6" y="14"/>
                </a:moveTo>
                <a:lnTo>
                  <a:pt x="18" y="14"/>
                </a:lnTo>
                <a:lnTo>
                  <a:pt x="18" y="18"/>
                </a:lnTo>
                <a:lnTo>
                  <a:pt x="6" y="18"/>
                </a:lnTo>
                <a:lnTo>
                  <a:pt x="6" y="14"/>
                </a:lnTo>
                <a:close/>
                <a:moveTo>
                  <a:pt x="44" y="14"/>
                </a:moveTo>
                <a:lnTo>
                  <a:pt x="57" y="14"/>
                </a:lnTo>
                <a:lnTo>
                  <a:pt x="57" y="18"/>
                </a:lnTo>
                <a:lnTo>
                  <a:pt x="44" y="18"/>
                </a:lnTo>
                <a:lnTo>
                  <a:pt x="44" y="14"/>
                </a:lnTo>
                <a:close/>
                <a:moveTo>
                  <a:pt x="4" y="18"/>
                </a:moveTo>
                <a:lnTo>
                  <a:pt x="18" y="18"/>
                </a:lnTo>
                <a:lnTo>
                  <a:pt x="18" y="24"/>
                </a:lnTo>
                <a:lnTo>
                  <a:pt x="4" y="24"/>
                </a:lnTo>
                <a:lnTo>
                  <a:pt x="4" y="18"/>
                </a:lnTo>
                <a:close/>
                <a:moveTo>
                  <a:pt x="44" y="18"/>
                </a:moveTo>
                <a:lnTo>
                  <a:pt x="57" y="18"/>
                </a:lnTo>
                <a:lnTo>
                  <a:pt x="57" y="24"/>
                </a:lnTo>
                <a:lnTo>
                  <a:pt x="44" y="24"/>
                </a:lnTo>
                <a:lnTo>
                  <a:pt x="44" y="18"/>
                </a:lnTo>
                <a:close/>
                <a:moveTo>
                  <a:pt x="6" y="24"/>
                </a:moveTo>
                <a:lnTo>
                  <a:pt x="18" y="24"/>
                </a:lnTo>
                <a:lnTo>
                  <a:pt x="18" y="26"/>
                </a:lnTo>
                <a:lnTo>
                  <a:pt x="6" y="26"/>
                </a:lnTo>
                <a:lnTo>
                  <a:pt x="6" y="24"/>
                </a:lnTo>
                <a:close/>
                <a:moveTo>
                  <a:pt x="44" y="24"/>
                </a:moveTo>
                <a:lnTo>
                  <a:pt x="57" y="24"/>
                </a:lnTo>
                <a:lnTo>
                  <a:pt x="57" y="26"/>
                </a:lnTo>
                <a:lnTo>
                  <a:pt x="44" y="26"/>
                </a:lnTo>
                <a:lnTo>
                  <a:pt x="44" y="24"/>
                </a:lnTo>
                <a:close/>
                <a:moveTo>
                  <a:pt x="8" y="26"/>
                </a:moveTo>
                <a:lnTo>
                  <a:pt x="14" y="26"/>
                </a:lnTo>
                <a:lnTo>
                  <a:pt x="14" y="28"/>
                </a:lnTo>
                <a:lnTo>
                  <a:pt x="8" y="28"/>
                </a:lnTo>
                <a:lnTo>
                  <a:pt x="8" y="26"/>
                </a:lnTo>
                <a:close/>
                <a:moveTo>
                  <a:pt x="44" y="26"/>
                </a:moveTo>
                <a:lnTo>
                  <a:pt x="57" y="26"/>
                </a:lnTo>
                <a:lnTo>
                  <a:pt x="57" y="28"/>
                </a:lnTo>
                <a:lnTo>
                  <a:pt x="44" y="28"/>
                </a:lnTo>
                <a:lnTo>
                  <a:pt x="44" y="26"/>
                </a:lnTo>
                <a:close/>
                <a:moveTo>
                  <a:pt x="44" y="28"/>
                </a:moveTo>
                <a:lnTo>
                  <a:pt x="57" y="28"/>
                </a:lnTo>
                <a:lnTo>
                  <a:pt x="57" y="30"/>
                </a:lnTo>
                <a:lnTo>
                  <a:pt x="44" y="30"/>
                </a:lnTo>
                <a:lnTo>
                  <a:pt x="44" y="28"/>
                </a:lnTo>
                <a:close/>
                <a:moveTo>
                  <a:pt x="38" y="30"/>
                </a:moveTo>
                <a:lnTo>
                  <a:pt x="57" y="30"/>
                </a:lnTo>
                <a:lnTo>
                  <a:pt x="57" y="32"/>
                </a:lnTo>
                <a:lnTo>
                  <a:pt x="38" y="32"/>
                </a:lnTo>
                <a:lnTo>
                  <a:pt x="38" y="30"/>
                </a:lnTo>
                <a:close/>
                <a:moveTo>
                  <a:pt x="32" y="32"/>
                </a:moveTo>
                <a:lnTo>
                  <a:pt x="57" y="32"/>
                </a:lnTo>
                <a:lnTo>
                  <a:pt x="57" y="34"/>
                </a:lnTo>
                <a:lnTo>
                  <a:pt x="32" y="34"/>
                </a:lnTo>
                <a:lnTo>
                  <a:pt x="32" y="32"/>
                </a:lnTo>
                <a:close/>
                <a:moveTo>
                  <a:pt x="28" y="34"/>
                </a:moveTo>
                <a:lnTo>
                  <a:pt x="40" y="34"/>
                </a:lnTo>
                <a:lnTo>
                  <a:pt x="40" y="36"/>
                </a:lnTo>
                <a:lnTo>
                  <a:pt x="28" y="36"/>
                </a:lnTo>
                <a:lnTo>
                  <a:pt x="28" y="34"/>
                </a:lnTo>
                <a:close/>
                <a:moveTo>
                  <a:pt x="44" y="34"/>
                </a:moveTo>
                <a:lnTo>
                  <a:pt x="57" y="34"/>
                </a:lnTo>
                <a:lnTo>
                  <a:pt x="57" y="36"/>
                </a:lnTo>
                <a:lnTo>
                  <a:pt x="44" y="36"/>
                </a:lnTo>
                <a:lnTo>
                  <a:pt x="44" y="34"/>
                </a:lnTo>
                <a:close/>
                <a:moveTo>
                  <a:pt x="22" y="36"/>
                </a:moveTo>
                <a:lnTo>
                  <a:pt x="36" y="36"/>
                </a:lnTo>
                <a:lnTo>
                  <a:pt x="36" y="38"/>
                </a:lnTo>
                <a:lnTo>
                  <a:pt x="22" y="38"/>
                </a:lnTo>
                <a:lnTo>
                  <a:pt x="22" y="36"/>
                </a:lnTo>
                <a:close/>
                <a:moveTo>
                  <a:pt x="44" y="36"/>
                </a:moveTo>
                <a:lnTo>
                  <a:pt x="57" y="36"/>
                </a:lnTo>
                <a:lnTo>
                  <a:pt x="57" y="38"/>
                </a:lnTo>
                <a:lnTo>
                  <a:pt x="44" y="38"/>
                </a:lnTo>
                <a:lnTo>
                  <a:pt x="44" y="36"/>
                </a:lnTo>
                <a:close/>
                <a:moveTo>
                  <a:pt x="20" y="38"/>
                </a:moveTo>
                <a:lnTo>
                  <a:pt x="30" y="38"/>
                </a:lnTo>
                <a:lnTo>
                  <a:pt x="30" y="40"/>
                </a:lnTo>
                <a:lnTo>
                  <a:pt x="20" y="40"/>
                </a:lnTo>
                <a:lnTo>
                  <a:pt x="20" y="38"/>
                </a:lnTo>
                <a:close/>
                <a:moveTo>
                  <a:pt x="44" y="38"/>
                </a:moveTo>
                <a:lnTo>
                  <a:pt x="57" y="38"/>
                </a:lnTo>
                <a:lnTo>
                  <a:pt x="57" y="40"/>
                </a:lnTo>
                <a:lnTo>
                  <a:pt x="44" y="40"/>
                </a:lnTo>
                <a:lnTo>
                  <a:pt x="44" y="38"/>
                </a:lnTo>
                <a:close/>
                <a:moveTo>
                  <a:pt x="16" y="40"/>
                </a:moveTo>
                <a:lnTo>
                  <a:pt x="28" y="40"/>
                </a:lnTo>
                <a:lnTo>
                  <a:pt x="28" y="42"/>
                </a:lnTo>
                <a:lnTo>
                  <a:pt x="16" y="42"/>
                </a:lnTo>
                <a:lnTo>
                  <a:pt x="16" y="40"/>
                </a:lnTo>
                <a:close/>
                <a:moveTo>
                  <a:pt x="44" y="40"/>
                </a:moveTo>
                <a:lnTo>
                  <a:pt x="57" y="40"/>
                </a:lnTo>
                <a:lnTo>
                  <a:pt x="57" y="42"/>
                </a:lnTo>
                <a:lnTo>
                  <a:pt x="44" y="42"/>
                </a:lnTo>
                <a:lnTo>
                  <a:pt x="44" y="40"/>
                </a:lnTo>
                <a:close/>
                <a:moveTo>
                  <a:pt x="12" y="42"/>
                </a:moveTo>
                <a:lnTo>
                  <a:pt x="26" y="42"/>
                </a:lnTo>
                <a:lnTo>
                  <a:pt x="26" y="45"/>
                </a:lnTo>
                <a:lnTo>
                  <a:pt x="12" y="45"/>
                </a:lnTo>
                <a:lnTo>
                  <a:pt x="12" y="42"/>
                </a:lnTo>
                <a:close/>
                <a:moveTo>
                  <a:pt x="44" y="42"/>
                </a:moveTo>
                <a:lnTo>
                  <a:pt x="57" y="42"/>
                </a:lnTo>
                <a:lnTo>
                  <a:pt x="57" y="45"/>
                </a:lnTo>
                <a:lnTo>
                  <a:pt x="44" y="45"/>
                </a:lnTo>
                <a:lnTo>
                  <a:pt x="44" y="42"/>
                </a:lnTo>
                <a:close/>
                <a:moveTo>
                  <a:pt x="8" y="45"/>
                </a:moveTo>
                <a:lnTo>
                  <a:pt x="22" y="45"/>
                </a:lnTo>
                <a:lnTo>
                  <a:pt x="22" y="47"/>
                </a:lnTo>
                <a:lnTo>
                  <a:pt x="8" y="47"/>
                </a:lnTo>
                <a:lnTo>
                  <a:pt x="8" y="45"/>
                </a:lnTo>
                <a:close/>
                <a:moveTo>
                  <a:pt x="44" y="45"/>
                </a:moveTo>
                <a:lnTo>
                  <a:pt x="57" y="45"/>
                </a:lnTo>
                <a:lnTo>
                  <a:pt x="57" y="47"/>
                </a:lnTo>
                <a:lnTo>
                  <a:pt x="44" y="47"/>
                </a:lnTo>
                <a:lnTo>
                  <a:pt x="44" y="45"/>
                </a:lnTo>
                <a:close/>
                <a:moveTo>
                  <a:pt x="8" y="47"/>
                </a:moveTo>
                <a:lnTo>
                  <a:pt x="18" y="47"/>
                </a:lnTo>
                <a:lnTo>
                  <a:pt x="18" y="49"/>
                </a:lnTo>
                <a:lnTo>
                  <a:pt x="8" y="49"/>
                </a:lnTo>
                <a:lnTo>
                  <a:pt x="8" y="47"/>
                </a:lnTo>
                <a:close/>
                <a:moveTo>
                  <a:pt x="44" y="47"/>
                </a:moveTo>
                <a:lnTo>
                  <a:pt x="57" y="47"/>
                </a:lnTo>
                <a:lnTo>
                  <a:pt x="57" y="49"/>
                </a:lnTo>
                <a:lnTo>
                  <a:pt x="44" y="49"/>
                </a:lnTo>
                <a:lnTo>
                  <a:pt x="44" y="47"/>
                </a:lnTo>
                <a:close/>
                <a:moveTo>
                  <a:pt x="6" y="49"/>
                </a:moveTo>
                <a:lnTo>
                  <a:pt x="18" y="49"/>
                </a:lnTo>
                <a:lnTo>
                  <a:pt x="18" y="51"/>
                </a:lnTo>
                <a:lnTo>
                  <a:pt x="6" y="51"/>
                </a:lnTo>
                <a:lnTo>
                  <a:pt x="6" y="49"/>
                </a:lnTo>
                <a:close/>
                <a:moveTo>
                  <a:pt x="44" y="49"/>
                </a:moveTo>
                <a:lnTo>
                  <a:pt x="57" y="49"/>
                </a:lnTo>
                <a:lnTo>
                  <a:pt x="57" y="51"/>
                </a:lnTo>
                <a:lnTo>
                  <a:pt x="44" y="51"/>
                </a:lnTo>
                <a:lnTo>
                  <a:pt x="44" y="49"/>
                </a:lnTo>
                <a:close/>
                <a:moveTo>
                  <a:pt x="4" y="51"/>
                </a:moveTo>
                <a:lnTo>
                  <a:pt x="16" y="51"/>
                </a:lnTo>
                <a:lnTo>
                  <a:pt x="16" y="55"/>
                </a:lnTo>
                <a:lnTo>
                  <a:pt x="4" y="55"/>
                </a:lnTo>
                <a:lnTo>
                  <a:pt x="4" y="51"/>
                </a:lnTo>
                <a:close/>
                <a:moveTo>
                  <a:pt x="44" y="51"/>
                </a:moveTo>
                <a:lnTo>
                  <a:pt x="57" y="51"/>
                </a:lnTo>
                <a:lnTo>
                  <a:pt x="57" y="55"/>
                </a:lnTo>
                <a:lnTo>
                  <a:pt x="44" y="55"/>
                </a:lnTo>
                <a:lnTo>
                  <a:pt x="44" y="51"/>
                </a:lnTo>
                <a:close/>
                <a:moveTo>
                  <a:pt x="2" y="55"/>
                </a:moveTo>
                <a:lnTo>
                  <a:pt x="16" y="55"/>
                </a:lnTo>
                <a:lnTo>
                  <a:pt x="16" y="61"/>
                </a:lnTo>
                <a:lnTo>
                  <a:pt x="2" y="61"/>
                </a:lnTo>
                <a:lnTo>
                  <a:pt x="2" y="55"/>
                </a:lnTo>
                <a:close/>
                <a:moveTo>
                  <a:pt x="44" y="55"/>
                </a:moveTo>
                <a:lnTo>
                  <a:pt x="57" y="55"/>
                </a:lnTo>
                <a:lnTo>
                  <a:pt x="57" y="61"/>
                </a:lnTo>
                <a:lnTo>
                  <a:pt x="44" y="61"/>
                </a:lnTo>
                <a:lnTo>
                  <a:pt x="44" y="55"/>
                </a:lnTo>
                <a:close/>
                <a:moveTo>
                  <a:pt x="0" y="61"/>
                </a:moveTo>
                <a:lnTo>
                  <a:pt x="16" y="61"/>
                </a:lnTo>
                <a:lnTo>
                  <a:pt x="16" y="63"/>
                </a:lnTo>
                <a:lnTo>
                  <a:pt x="0" y="63"/>
                </a:lnTo>
                <a:lnTo>
                  <a:pt x="0" y="61"/>
                </a:lnTo>
                <a:close/>
                <a:moveTo>
                  <a:pt x="44" y="61"/>
                </a:moveTo>
                <a:lnTo>
                  <a:pt x="57" y="61"/>
                </a:lnTo>
                <a:lnTo>
                  <a:pt x="57" y="63"/>
                </a:lnTo>
                <a:lnTo>
                  <a:pt x="44" y="63"/>
                </a:lnTo>
                <a:lnTo>
                  <a:pt x="44" y="61"/>
                </a:lnTo>
                <a:close/>
                <a:moveTo>
                  <a:pt x="2" y="63"/>
                </a:moveTo>
                <a:lnTo>
                  <a:pt x="18" y="63"/>
                </a:lnTo>
                <a:lnTo>
                  <a:pt x="18" y="65"/>
                </a:lnTo>
                <a:lnTo>
                  <a:pt x="2" y="65"/>
                </a:lnTo>
                <a:lnTo>
                  <a:pt x="2" y="63"/>
                </a:lnTo>
                <a:close/>
                <a:moveTo>
                  <a:pt x="42" y="63"/>
                </a:moveTo>
                <a:lnTo>
                  <a:pt x="57" y="63"/>
                </a:lnTo>
                <a:lnTo>
                  <a:pt x="57" y="65"/>
                </a:lnTo>
                <a:lnTo>
                  <a:pt x="42" y="65"/>
                </a:lnTo>
                <a:lnTo>
                  <a:pt x="42" y="63"/>
                </a:lnTo>
                <a:close/>
                <a:moveTo>
                  <a:pt x="2" y="65"/>
                </a:moveTo>
                <a:lnTo>
                  <a:pt x="18" y="65"/>
                </a:lnTo>
                <a:lnTo>
                  <a:pt x="18" y="67"/>
                </a:lnTo>
                <a:lnTo>
                  <a:pt x="2" y="67"/>
                </a:lnTo>
                <a:lnTo>
                  <a:pt x="2" y="65"/>
                </a:lnTo>
                <a:close/>
                <a:moveTo>
                  <a:pt x="40" y="65"/>
                </a:moveTo>
                <a:lnTo>
                  <a:pt x="57" y="65"/>
                </a:lnTo>
                <a:lnTo>
                  <a:pt x="57" y="67"/>
                </a:lnTo>
                <a:lnTo>
                  <a:pt x="40" y="67"/>
                </a:lnTo>
                <a:lnTo>
                  <a:pt x="40" y="65"/>
                </a:lnTo>
                <a:close/>
                <a:moveTo>
                  <a:pt x="2" y="67"/>
                </a:moveTo>
                <a:lnTo>
                  <a:pt x="20" y="67"/>
                </a:lnTo>
                <a:lnTo>
                  <a:pt x="20" y="69"/>
                </a:lnTo>
                <a:lnTo>
                  <a:pt x="2" y="69"/>
                </a:lnTo>
                <a:lnTo>
                  <a:pt x="2" y="67"/>
                </a:lnTo>
                <a:close/>
                <a:moveTo>
                  <a:pt x="38" y="67"/>
                </a:moveTo>
                <a:lnTo>
                  <a:pt x="59" y="67"/>
                </a:lnTo>
                <a:lnTo>
                  <a:pt x="59" y="69"/>
                </a:lnTo>
                <a:lnTo>
                  <a:pt x="38" y="69"/>
                </a:lnTo>
                <a:lnTo>
                  <a:pt x="38" y="67"/>
                </a:lnTo>
                <a:close/>
                <a:moveTo>
                  <a:pt x="65" y="67"/>
                </a:moveTo>
                <a:lnTo>
                  <a:pt x="69" y="67"/>
                </a:lnTo>
                <a:lnTo>
                  <a:pt x="69" y="69"/>
                </a:lnTo>
                <a:lnTo>
                  <a:pt x="65" y="69"/>
                </a:lnTo>
                <a:lnTo>
                  <a:pt x="65" y="67"/>
                </a:lnTo>
                <a:close/>
                <a:moveTo>
                  <a:pt x="2" y="69"/>
                </a:moveTo>
                <a:lnTo>
                  <a:pt x="42" y="69"/>
                </a:lnTo>
                <a:lnTo>
                  <a:pt x="42" y="71"/>
                </a:lnTo>
                <a:lnTo>
                  <a:pt x="2" y="71"/>
                </a:lnTo>
                <a:lnTo>
                  <a:pt x="2" y="69"/>
                </a:lnTo>
                <a:close/>
                <a:moveTo>
                  <a:pt x="44" y="69"/>
                </a:moveTo>
                <a:lnTo>
                  <a:pt x="69" y="69"/>
                </a:lnTo>
                <a:lnTo>
                  <a:pt x="69" y="71"/>
                </a:lnTo>
                <a:lnTo>
                  <a:pt x="44" y="71"/>
                </a:lnTo>
                <a:lnTo>
                  <a:pt x="44" y="69"/>
                </a:lnTo>
                <a:close/>
                <a:moveTo>
                  <a:pt x="2" y="71"/>
                </a:moveTo>
                <a:lnTo>
                  <a:pt x="40" y="71"/>
                </a:lnTo>
                <a:lnTo>
                  <a:pt x="40" y="73"/>
                </a:lnTo>
                <a:lnTo>
                  <a:pt x="2" y="73"/>
                </a:lnTo>
                <a:lnTo>
                  <a:pt x="2" y="71"/>
                </a:lnTo>
                <a:close/>
                <a:moveTo>
                  <a:pt x="44" y="71"/>
                </a:moveTo>
                <a:lnTo>
                  <a:pt x="67" y="71"/>
                </a:lnTo>
                <a:lnTo>
                  <a:pt x="67" y="73"/>
                </a:lnTo>
                <a:lnTo>
                  <a:pt x="44" y="73"/>
                </a:lnTo>
                <a:lnTo>
                  <a:pt x="44" y="71"/>
                </a:lnTo>
                <a:close/>
                <a:moveTo>
                  <a:pt x="4" y="73"/>
                </a:moveTo>
                <a:lnTo>
                  <a:pt x="36" y="73"/>
                </a:lnTo>
                <a:lnTo>
                  <a:pt x="36" y="75"/>
                </a:lnTo>
                <a:lnTo>
                  <a:pt x="4" y="75"/>
                </a:lnTo>
                <a:lnTo>
                  <a:pt x="4" y="73"/>
                </a:lnTo>
                <a:close/>
                <a:moveTo>
                  <a:pt x="44" y="73"/>
                </a:moveTo>
                <a:lnTo>
                  <a:pt x="65" y="73"/>
                </a:lnTo>
                <a:lnTo>
                  <a:pt x="65" y="75"/>
                </a:lnTo>
                <a:lnTo>
                  <a:pt x="44" y="75"/>
                </a:lnTo>
                <a:lnTo>
                  <a:pt x="44" y="73"/>
                </a:lnTo>
                <a:close/>
                <a:moveTo>
                  <a:pt x="6" y="75"/>
                </a:moveTo>
                <a:lnTo>
                  <a:pt x="34" y="75"/>
                </a:lnTo>
                <a:lnTo>
                  <a:pt x="34" y="77"/>
                </a:lnTo>
                <a:lnTo>
                  <a:pt x="6" y="77"/>
                </a:lnTo>
                <a:lnTo>
                  <a:pt x="6" y="75"/>
                </a:lnTo>
                <a:close/>
                <a:moveTo>
                  <a:pt x="46" y="75"/>
                </a:moveTo>
                <a:lnTo>
                  <a:pt x="63" y="75"/>
                </a:lnTo>
                <a:lnTo>
                  <a:pt x="63" y="77"/>
                </a:lnTo>
                <a:lnTo>
                  <a:pt x="46" y="77"/>
                </a:lnTo>
                <a:lnTo>
                  <a:pt x="46" y="75"/>
                </a:lnTo>
                <a:close/>
                <a:moveTo>
                  <a:pt x="8" y="77"/>
                </a:moveTo>
                <a:lnTo>
                  <a:pt x="32" y="77"/>
                </a:lnTo>
                <a:lnTo>
                  <a:pt x="32" y="79"/>
                </a:lnTo>
                <a:lnTo>
                  <a:pt x="8" y="79"/>
                </a:lnTo>
                <a:lnTo>
                  <a:pt x="8" y="77"/>
                </a:lnTo>
                <a:close/>
                <a:moveTo>
                  <a:pt x="46" y="77"/>
                </a:moveTo>
                <a:lnTo>
                  <a:pt x="61" y="77"/>
                </a:lnTo>
                <a:lnTo>
                  <a:pt x="61" y="79"/>
                </a:lnTo>
                <a:lnTo>
                  <a:pt x="46" y="79"/>
                </a:lnTo>
                <a:lnTo>
                  <a:pt x="46" y="7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21" name="Freeform 9"/>
          <p:cNvSpPr>
            <a:spLocks/>
          </p:cNvSpPr>
          <p:nvPr/>
        </p:nvSpPr>
        <p:spPr bwMode="auto">
          <a:xfrm>
            <a:off x="4757738" y="6283325"/>
            <a:ext cx="57150" cy="193675"/>
          </a:xfrm>
          <a:custGeom>
            <a:avLst/>
            <a:gdLst>
              <a:gd name="T0" fmla="*/ 26 w 36"/>
              <a:gd name="T1" fmla="*/ 0 h 122"/>
              <a:gd name="T2" fmla="*/ 26 w 36"/>
              <a:gd name="T3" fmla="*/ 104 h 122"/>
              <a:gd name="T4" fmla="*/ 26 w 36"/>
              <a:gd name="T5" fmla="*/ 110 h 122"/>
              <a:gd name="T6" fmla="*/ 26 w 36"/>
              <a:gd name="T7" fmla="*/ 114 h 122"/>
              <a:gd name="T8" fmla="*/ 28 w 36"/>
              <a:gd name="T9" fmla="*/ 116 h 122"/>
              <a:gd name="T10" fmla="*/ 28 w 36"/>
              <a:gd name="T11" fmla="*/ 118 h 122"/>
              <a:gd name="T12" fmla="*/ 32 w 36"/>
              <a:gd name="T13" fmla="*/ 120 h 122"/>
              <a:gd name="T14" fmla="*/ 36 w 36"/>
              <a:gd name="T15" fmla="*/ 120 h 122"/>
              <a:gd name="T16" fmla="*/ 36 w 36"/>
              <a:gd name="T17" fmla="*/ 122 h 122"/>
              <a:gd name="T18" fmla="*/ 0 w 36"/>
              <a:gd name="T19" fmla="*/ 122 h 122"/>
              <a:gd name="T20" fmla="*/ 0 w 36"/>
              <a:gd name="T21" fmla="*/ 120 h 122"/>
              <a:gd name="T22" fmla="*/ 4 w 36"/>
              <a:gd name="T23" fmla="*/ 120 h 122"/>
              <a:gd name="T24" fmla="*/ 6 w 36"/>
              <a:gd name="T25" fmla="*/ 118 h 122"/>
              <a:gd name="T26" fmla="*/ 8 w 36"/>
              <a:gd name="T27" fmla="*/ 118 h 122"/>
              <a:gd name="T28" fmla="*/ 10 w 36"/>
              <a:gd name="T29" fmla="*/ 114 h 122"/>
              <a:gd name="T30" fmla="*/ 10 w 36"/>
              <a:gd name="T31" fmla="*/ 110 h 122"/>
              <a:gd name="T32" fmla="*/ 10 w 36"/>
              <a:gd name="T33" fmla="*/ 104 h 122"/>
              <a:gd name="T34" fmla="*/ 10 w 36"/>
              <a:gd name="T35" fmla="*/ 33 h 122"/>
              <a:gd name="T36" fmla="*/ 10 w 36"/>
              <a:gd name="T37" fmla="*/ 25 h 122"/>
              <a:gd name="T38" fmla="*/ 10 w 36"/>
              <a:gd name="T39" fmla="*/ 19 h 122"/>
              <a:gd name="T40" fmla="*/ 10 w 36"/>
              <a:gd name="T41" fmla="*/ 14 h 122"/>
              <a:gd name="T42" fmla="*/ 10 w 36"/>
              <a:gd name="T43" fmla="*/ 12 h 122"/>
              <a:gd name="T44" fmla="*/ 8 w 36"/>
              <a:gd name="T45" fmla="*/ 10 h 122"/>
              <a:gd name="T46" fmla="*/ 8 w 36"/>
              <a:gd name="T47" fmla="*/ 8 h 122"/>
              <a:gd name="T48" fmla="*/ 6 w 36"/>
              <a:gd name="T49" fmla="*/ 8 h 122"/>
              <a:gd name="T50" fmla="*/ 4 w 36"/>
              <a:gd name="T51" fmla="*/ 8 h 122"/>
              <a:gd name="T52" fmla="*/ 2 w 36"/>
              <a:gd name="T53" fmla="*/ 10 h 122"/>
              <a:gd name="T54" fmla="*/ 0 w 36"/>
              <a:gd name="T55" fmla="*/ 8 h 122"/>
              <a:gd name="T56" fmla="*/ 22 w 36"/>
              <a:gd name="T57" fmla="*/ 0 h 122"/>
              <a:gd name="T58" fmla="*/ 26 w 36"/>
              <a:gd name="T59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" h="122">
                <a:moveTo>
                  <a:pt x="26" y="0"/>
                </a:moveTo>
                <a:lnTo>
                  <a:pt x="26" y="104"/>
                </a:lnTo>
                <a:lnTo>
                  <a:pt x="26" y="110"/>
                </a:lnTo>
                <a:lnTo>
                  <a:pt x="26" y="114"/>
                </a:lnTo>
                <a:lnTo>
                  <a:pt x="28" y="116"/>
                </a:lnTo>
                <a:lnTo>
                  <a:pt x="28" y="118"/>
                </a:lnTo>
                <a:lnTo>
                  <a:pt x="32" y="120"/>
                </a:lnTo>
                <a:lnTo>
                  <a:pt x="36" y="120"/>
                </a:lnTo>
                <a:lnTo>
                  <a:pt x="36" y="122"/>
                </a:lnTo>
                <a:lnTo>
                  <a:pt x="0" y="122"/>
                </a:lnTo>
                <a:lnTo>
                  <a:pt x="0" y="120"/>
                </a:lnTo>
                <a:lnTo>
                  <a:pt x="4" y="120"/>
                </a:lnTo>
                <a:lnTo>
                  <a:pt x="6" y="118"/>
                </a:lnTo>
                <a:lnTo>
                  <a:pt x="8" y="118"/>
                </a:lnTo>
                <a:lnTo>
                  <a:pt x="10" y="114"/>
                </a:lnTo>
                <a:lnTo>
                  <a:pt x="10" y="110"/>
                </a:lnTo>
                <a:lnTo>
                  <a:pt x="10" y="104"/>
                </a:lnTo>
                <a:lnTo>
                  <a:pt x="10" y="33"/>
                </a:lnTo>
                <a:lnTo>
                  <a:pt x="10" y="25"/>
                </a:lnTo>
                <a:lnTo>
                  <a:pt x="10" y="19"/>
                </a:lnTo>
                <a:lnTo>
                  <a:pt x="10" y="14"/>
                </a:lnTo>
                <a:lnTo>
                  <a:pt x="10" y="12"/>
                </a:lnTo>
                <a:lnTo>
                  <a:pt x="8" y="10"/>
                </a:lnTo>
                <a:lnTo>
                  <a:pt x="8" y="8"/>
                </a:lnTo>
                <a:lnTo>
                  <a:pt x="6" y="8"/>
                </a:lnTo>
                <a:lnTo>
                  <a:pt x="4" y="8"/>
                </a:lnTo>
                <a:lnTo>
                  <a:pt x="2" y="10"/>
                </a:lnTo>
                <a:lnTo>
                  <a:pt x="0" y="8"/>
                </a:lnTo>
                <a:lnTo>
                  <a:pt x="22" y="0"/>
                </a:lnTo>
                <a:lnTo>
                  <a:pt x="26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22" name="Freeform 10"/>
          <p:cNvSpPr>
            <a:spLocks/>
          </p:cNvSpPr>
          <p:nvPr/>
        </p:nvSpPr>
        <p:spPr bwMode="auto">
          <a:xfrm>
            <a:off x="4837113" y="6348413"/>
            <a:ext cx="80962" cy="128587"/>
          </a:xfrm>
          <a:custGeom>
            <a:avLst/>
            <a:gdLst>
              <a:gd name="T0" fmla="*/ 47 w 51"/>
              <a:gd name="T1" fmla="*/ 28 h 81"/>
              <a:gd name="T2" fmla="*/ 41 w 51"/>
              <a:gd name="T3" fmla="*/ 20 h 81"/>
              <a:gd name="T4" fmla="*/ 35 w 51"/>
              <a:gd name="T5" fmla="*/ 10 h 81"/>
              <a:gd name="T6" fmla="*/ 24 w 51"/>
              <a:gd name="T7" fmla="*/ 6 h 81"/>
              <a:gd name="T8" fmla="*/ 14 w 51"/>
              <a:gd name="T9" fmla="*/ 8 h 81"/>
              <a:gd name="T10" fmla="*/ 12 w 51"/>
              <a:gd name="T11" fmla="*/ 16 h 81"/>
              <a:gd name="T12" fmla="*/ 14 w 51"/>
              <a:gd name="T13" fmla="*/ 24 h 81"/>
              <a:gd name="T14" fmla="*/ 24 w 51"/>
              <a:gd name="T15" fmla="*/ 30 h 81"/>
              <a:gd name="T16" fmla="*/ 41 w 51"/>
              <a:gd name="T17" fmla="*/ 42 h 81"/>
              <a:gd name="T18" fmla="*/ 51 w 51"/>
              <a:gd name="T19" fmla="*/ 53 h 81"/>
              <a:gd name="T20" fmla="*/ 51 w 51"/>
              <a:gd name="T21" fmla="*/ 65 h 81"/>
              <a:gd name="T22" fmla="*/ 43 w 51"/>
              <a:gd name="T23" fmla="*/ 77 h 81"/>
              <a:gd name="T24" fmla="*/ 33 w 51"/>
              <a:gd name="T25" fmla="*/ 81 h 81"/>
              <a:gd name="T26" fmla="*/ 10 w 51"/>
              <a:gd name="T27" fmla="*/ 79 h 81"/>
              <a:gd name="T28" fmla="*/ 6 w 51"/>
              <a:gd name="T29" fmla="*/ 79 h 81"/>
              <a:gd name="T30" fmla="*/ 2 w 51"/>
              <a:gd name="T31" fmla="*/ 81 h 81"/>
              <a:gd name="T32" fmla="*/ 0 w 51"/>
              <a:gd name="T33" fmla="*/ 55 h 81"/>
              <a:gd name="T34" fmla="*/ 4 w 51"/>
              <a:gd name="T35" fmla="*/ 63 h 81"/>
              <a:gd name="T36" fmla="*/ 12 w 51"/>
              <a:gd name="T37" fmla="*/ 71 h 81"/>
              <a:gd name="T38" fmla="*/ 25 w 51"/>
              <a:gd name="T39" fmla="*/ 77 h 81"/>
              <a:gd name="T40" fmla="*/ 35 w 51"/>
              <a:gd name="T41" fmla="*/ 73 h 81"/>
              <a:gd name="T42" fmla="*/ 39 w 51"/>
              <a:gd name="T43" fmla="*/ 65 h 81"/>
              <a:gd name="T44" fmla="*/ 35 w 51"/>
              <a:gd name="T45" fmla="*/ 55 h 81"/>
              <a:gd name="T46" fmla="*/ 27 w 51"/>
              <a:gd name="T47" fmla="*/ 49 h 81"/>
              <a:gd name="T48" fmla="*/ 12 w 51"/>
              <a:gd name="T49" fmla="*/ 42 h 81"/>
              <a:gd name="T50" fmla="*/ 4 w 51"/>
              <a:gd name="T51" fmla="*/ 34 h 81"/>
              <a:gd name="T52" fmla="*/ 0 w 51"/>
              <a:gd name="T53" fmla="*/ 22 h 81"/>
              <a:gd name="T54" fmla="*/ 4 w 51"/>
              <a:gd name="T55" fmla="*/ 12 h 81"/>
              <a:gd name="T56" fmla="*/ 12 w 51"/>
              <a:gd name="T57" fmla="*/ 4 h 81"/>
              <a:gd name="T58" fmla="*/ 24 w 51"/>
              <a:gd name="T59" fmla="*/ 0 h 81"/>
              <a:gd name="T60" fmla="*/ 35 w 51"/>
              <a:gd name="T61" fmla="*/ 2 h 81"/>
              <a:gd name="T62" fmla="*/ 41 w 51"/>
              <a:gd name="T63" fmla="*/ 4 h 81"/>
              <a:gd name="T64" fmla="*/ 43 w 51"/>
              <a:gd name="T65" fmla="*/ 4 h 81"/>
              <a:gd name="T66" fmla="*/ 45 w 51"/>
              <a:gd name="T67" fmla="*/ 0 h 81"/>
              <a:gd name="T68" fmla="*/ 47 w 51"/>
              <a:gd name="T69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1" h="81">
                <a:moveTo>
                  <a:pt x="47" y="0"/>
                </a:moveTo>
                <a:lnTo>
                  <a:pt x="47" y="28"/>
                </a:lnTo>
                <a:lnTo>
                  <a:pt x="45" y="28"/>
                </a:lnTo>
                <a:lnTo>
                  <a:pt x="41" y="20"/>
                </a:lnTo>
                <a:lnTo>
                  <a:pt x="39" y="14"/>
                </a:lnTo>
                <a:lnTo>
                  <a:pt x="35" y="10"/>
                </a:lnTo>
                <a:lnTo>
                  <a:pt x="31" y="8"/>
                </a:lnTo>
                <a:lnTo>
                  <a:pt x="24" y="6"/>
                </a:lnTo>
                <a:lnTo>
                  <a:pt x="18" y="6"/>
                </a:lnTo>
                <a:lnTo>
                  <a:pt x="14" y="8"/>
                </a:lnTo>
                <a:lnTo>
                  <a:pt x="12" y="12"/>
                </a:lnTo>
                <a:lnTo>
                  <a:pt x="12" y="16"/>
                </a:lnTo>
                <a:lnTo>
                  <a:pt x="12" y="20"/>
                </a:lnTo>
                <a:lnTo>
                  <a:pt x="14" y="24"/>
                </a:lnTo>
                <a:lnTo>
                  <a:pt x="16" y="28"/>
                </a:lnTo>
                <a:lnTo>
                  <a:pt x="24" y="30"/>
                </a:lnTo>
                <a:lnTo>
                  <a:pt x="35" y="36"/>
                </a:lnTo>
                <a:lnTo>
                  <a:pt x="41" y="42"/>
                </a:lnTo>
                <a:lnTo>
                  <a:pt x="47" y="47"/>
                </a:lnTo>
                <a:lnTo>
                  <a:pt x="51" y="53"/>
                </a:lnTo>
                <a:lnTo>
                  <a:pt x="51" y="59"/>
                </a:lnTo>
                <a:lnTo>
                  <a:pt x="51" y="65"/>
                </a:lnTo>
                <a:lnTo>
                  <a:pt x="47" y="71"/>
                </a:lnTo>
                <a:lnTo>
                  <a:pt x="43" y="77"/>
                </a:lnTo>
                <a:lnTo>
                  <a:pt x="37" y="79"/>
                </a:lnTo>
                <a:lnTo>
                  <a:pt x="33" y="81"/>
                </a:lnTo>
                <a:lnTo>
                  <a:pt x="14" y="81"/>
                </a:lnTo>
                <a:lnTo>
                  <a:pt x="10" y="79"/>
                </a:lnTo>
                <a:lnTo>
                  <a:pt x="8" y="79"/>
                </a:lnTo>
                <a:lnTo>
                  <a:pt x="6" y="79"/>
                </a:lnTo>
                <a:lnTo>
                  <a:pt x="4" y="79"/>
                </a:lnTo>
                <a:lnTo>
                  <a:pt x="2" y="81"/>
                </a:lnTo>
                <a:lnTo>
                  <a:pt x="0" y="81"/>
                </a:lnTo>
                <a:lnTo>
                  <a:pt x="0" y="55"/>
                </a:lnTo>
                <a:lnTo>
                  <a:pt x="2" y="55"/>
                </a:lnTo>
                <a:lnTo>
                  <a:pt x="4" y="63"/>
                </a:lnTo>
                <a:lnTo>
                  <a:pt x="8" y="67"/>
                </a:lnTo>
                <a:lnTo>
                  <a:pt x="12" y="71"/>
                </a:lnTo>
                <a:lnTo>
                  <a:pt x="18" y="75"/>
                </a:lnTo>
                <a:lnTo>
                  <a:pt x="25" y="77"/>
                </a:lnTo>
                <a:lnTo>
                  <a:pt x="31" y="77"/>
                </a:lnTo>
                <a:lnTo>
                  <a:pt x="35" y="73"/>
                </a:lnTo>
                <a:lnTo>
                  <a:pt x="37" y="69"/>
                </a:lnTo>
                <a:lnTo>
                  <a:pt x="39" y="65"/>
                </a:lnTo>
                <a:lnTo>
                  <a:pt x="37" y="61"/>
                </a:lnTo>
                <a:lnTo>
                  <a:pt x="35" y="55"/>
                </a:lnTo>
                <a:lnTo>
                  <a:pt x="31" y="53"/>
                </a:lnTo>
                <a:lnTo>
                  <a:pt x="27" y="49"/>
                </a:lnTo>
                <a:lnTo>
                  <a:pt x="20" y="44"/>
                </a:lnTo>
                <a:lnTo>
                  <a:pt x="12" y="42"/>
                </a:lnTo>
                <a:lnTo>
                  <a:pt x="8" y="38"/>
                </a:lnTo>
                <a:lnTo>
                  <a:pt x="4" y="34"/>
                </a:lnTo>
                <a:lnTo>
                  <a:pt x="2" y="28"/>
                </a:lnTo>
                <a:lnTo>
                  <a:pt x="0" y="22"/>
                </a:lnTo>
                <a:lnTo>
                  <a:pt x="0" y="16"/>
                </a:lnTo>
                <a:lnTo>
                  <a:pt x="4" y="12"/>
                </a:lnTo>
                <a:lnTo>
                  <a:pt x="6" y="6"/>
                </a:lnTo>
                <a:lnTo>
                  <a:pt x="12" y="4"/>
                </a:lnTo>
                <a:lnTo>
                  <a:pt x="18" y="2"/>
                </a:lnTo>
                <a:lnTo>
                  <a:pt x="24" y="0"/>
                </a:lnTo>
                <a:lnTo>
                  <a:pt x="29" y="2"/>
                </a:lnTo>
                <a:lnTo>
                  <a:pt x="35" y="2"/>
                </a:lnTo>
                <a:lnTo>
                  <a:pt x="39" y="4"/>
                </a:lnTo>
                <a:lnTo>
                  <a:pt x="41" y="4"/>
                </a:lnTo>
                <a:lnTo>
                  <a:pt x="41" y="4"/>
                </a:lnTo>
                <a:lnTo>
                  <a:pt x="43" y="4"/>
                </a:lnTo>
                <a:lnTo>
                  <a:pt x="43" y="2"/>
                </a:lnTo>
                <a:lnTo>
                  <a:pt x="45" y="0"/>
                </a:lnTo>
                <a:lnTo>
                  <a:pt x="47" y="0"/>
                </a:lnTo>
                <a:lnTo>
                  <a:pt x="4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23" name="Freeform 11"/>
          <p:cNvSpPr>
            <a:spLocks noEditPoints="1"/>
          </p:cNvSpPr>
          <p:nvPr/>
        </p:nvSpPr>
        <p:spPr bwMode="auto">
          <a:xfrm>
            <a:off x="4937125" y="6351588"/>
            <a:ext cx="100013" cy="125412"/>
          </a:xfrm>
          <a:custGeom>
            <a:avLst/>
            <a:gdLst>
              <a:gd name="T0" fmla="*/ 24 w 63"/>
              <a:gd name="T1" fmla="*/ 2 h 79"/>
              <a:gd name="T2" fmla="*/ 50 w 63"/>
              <a:gd name="T3" fmla="*/ 4 h 79"/>
              <a:gd name="T4" fmla="*/ 30 w 63"/>
              <a:gd name="T5" fmla="*/ 4 h 79"/>
              <a:gd name="T6" fmla="*/ 34 w 63"/>
              <a:gd name="T7" fmla="*/ 4 h 79"/>
              <a:gd name="T8" fmla="*/ 34 w 63"/>
              <a:gd name="T9" fmla="*/ 4 h 79"/>
              <a:gd name="T10" fmla="*/ 14 w 63"/>
              <a:gd name="T11" fmla="*/ 8 h 79"/>
              <a:gd name="T12" fmla="*/ 56 w 63"/>
              <a:gd name="T13" fmla="*/ 8 h 79"/>
              <a:gd name="T14" fmla="*/ 22 w 63"/>
              <a:gd name="T15" fmla="*/ 8 h 79"/>
              <a:gd name="T16" fmla="*/ 40 w 63"/>
              <a:gd name="T17" fmla="*/ 8 h 79"/>
              <a:gd name="T18" fmla="*/ 40 w 63"/>
              <a:gd name="T19" fmla="*/ 8 h 79"/>
              <a:gd name="T20" fmla="*/ 10 w 63"/>
              <a:gd name="T21" fmla="*/ 12 h 79"/>
              <a:gd name="T22" fmla="*/ 60 w 63"/>
              <a:gd name="T23" fmla="*/ 12 h 79"/>
              <a:gd name="T24" fmla="*/ 16 w 63"/>
              <a:gd name="T25" fmla="*/ 12 h 79"/>
              <a:gd name="T26" fmla="*/ 44 w 63"/>
              <a:gd name="T27" fmla="*/ 12 h 79"/>
              <a:gd name="T28" fmla="*/ 44 w 63"/>
              <a:gd name="T29" fmla="*/ 12 h 79"/>
              <a:gd name="T30" fmla="*/ 6 w 63"/>
              <a:gd name="T31" fmla="*/ 16 h 79"/>
              <a:gd name="T32" fmla="*/ 61 w 63"/>
              <a:gd name="T33" fmla="*/ 16 h 79"/>
              <a:gd name="T34" fmla="*/ 14 w 63"/>
              <a:gd name="T35" fmla="*/ 16 h 79"/>
              <a:gd name="T36" fmla="*/ 46 w 63"/>
              <a:gd name="T37" fmla="*/ 16 h 79"/>
              <a:gd name="T38" fmla="*/ 46 w 63"/>
              <a:gd name="T39" fmla="*/ 16 h 79"/>
              <a:gd name="T40" fmla="*/ 4 w 63"/>
              <a:gd name="T41" fmla="*/ 22 h 79"/>
              <a:gd name="T42" fmla="*/ 63 w 63"/>
              <a:gd name="T43" fmla="*/ 22 h 79"/>
              <a:gd name="T44" fmla="*/ 12 w 63"/>
              <a:gd name="T45" fmla="*/ 22 h 79"/>
              <a:gd name="T46" fmla="*/ 46 w 63"/>
              <a:gd name="T47" fmla="*/ 22 h 79"/>
              <a:gd name="T48" fmla="*/ 46 w 63"/>
              <a:gd name="T49" fmla="*/ 22 h 79"/>
              <a:gd name="T50" fmla="*/ 2 w 63"/>
              <a:gd name="T51" fmla="*/ 30 h 79"/>
              <a:gd name="T52" fmla="*/ 12 w 63"/>
              <a:gd name="T53" fmla="*/ 42 h 79"/>
              <a:gd name="T54" fmla="*/ 14 w 63"/>
              <a:gd name="T55" fmla="*/ 42 h 79"/>
              <a:gd name="T56" fmla="*/ 0 w 63"/>
              <a:gd name="T57" fmla="*/ 47 h 79"/>
              <a:gd name="T58" fmla="*/ 0 w 63"/>
              <a:gd name="T59" fmla="*/ 47 h 79"/>
              <a:gd name="T60" fmla="*/ 0 w 63"/>
              <a:gd name="T61" fmla="*/ 51 h 79"/>
              <a:gd name="T62" fmla="*/ 63 w 63"/>
              <a:gd name="T63" fmla="*/ 51 h 79"/>
              <a:gd name="T64" fmla="*/ 18 w 63"/>
              <a:gd name="T65" fmla="*/ 51 h 79"/>
              <a:gd name="T66" fmla="*/ 61 w 63"/>
              <a:gd name="T67" fmla="*/ 51 h 79"/>
              <a:gd name="T68" fmla="*/ 61 w 63"/>
              <a:gd name="T69" fmla="*/ 51 h 79"/>
              <a:gd name="T70" fmla="*/ 2 w 63"/>
              <a:gd name="T71" fmla="*/ 57 h 79"/>
              <a:gd name="T72" fmla="*/ 63 w 63"/>
              <a:gd name="T73" fmla="*/ 57 h 79"/>
              <a:gd name="T74" fmla="*/ 20 w 63"/>
              <a:gd name="T75" fmla="*/ 57 h 79"/>
              <a:gd name="T76" fmla="*/ 58 w 63"/>
              <a:gd name="T77" fmla="*/ 57 h 79"/>
              <a:gd name="T78" fmla="*/ 58 w 63"/>
              <a:gd name="T79" fmla="*/ 57 h 79"/>
              <a:gd name="T80" fmla="*/ 4 w 63"/>
              <a:gd name="T81" fmla="*/ 61 h 79"/>
              <a:gd name="T82" fmla="*/ 61 w 63"/>
              <a:gd name="T83" fmla="*/ 61 h 79"/>
              <a:gd name="T84" fmla="*/ 26 w 63"/>
              <a:gd name="T85" fmla="*/ 61 h 79"/>
              <a:gd name="T86" fmla="*/ 54 w 63"/>
              <a:gd name="T87" fmla="*/ 61 h 79"/>
              <a:gd name="T88" fmla="*/ 54 w 63"/>
              <a:gd name="T89" fmla="*/ 61 h 79"/>
              <a:gd name="T90" fmla="*/ 6 w 63"/>
              <a:gd name="T91" fmla="*/ 65 h 79"/>
              <a:gd name="T92" fmla="*/ 60 w 63"/>
              <a:gd name="T93" fmla="*/ 65 h 79"/>
              <a:gd name="T94" fmla="*/ 32 w 63"/>
              <a:gd name="T95" fmla="*/ 65 h 79"/>
              <a:gd name="T96" fmla="*/ 46 w 63"/>
              <a:gd name="T97" fmla="*/ 65 h 79"/>
              <a:gd name="T98" fmla="*/ 46 w 63"/>
              <a:gd name="T99" fmla="*/ 65 h 79"/>
              <a:gd name="T100" fmla="*/ 10 w 63"/>
              <a:gd name="T101" fmla="*/ 69 h 79"/>
              <a:gd name="T102" fmla="*/ 56 w 63"/>
              <a:gd name="T103" fmla="*/ 71 h 79"/>
              <a:gd name="T104" fmla="*/ 54 w 63"/>
              <a:gd name="T105" fmla="*/ 71 h 79"/>
              <a:gd name="T106" fmla="*/ 14 w 63"/>
              <a:gd name="T107" fmla="*/ 73 h 79"/>
              <a:gd name="T108" fmla="*/ 14 w 63"/>
              <a:gd name="T109" fmla="*/ 73 h 79"/>
              <a:gd name="T110" fmla="*/ 16 w 63"/>
              <a:gd name="T111" fmla="*/ 77 h 79"/>
              <a:gd name="T112" fmla="*/ 48 w 63"/>
              <a:gd name="T113" fmla="*/ 7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3" h="79">
                <a:moveTo>
                  <a:pt x="24" y="0"/>
                </a:moveTo>
                <a:lnTo>
                  <a:pt x="42" y="0"/>
                </a:lnTo>
                <a:lnTo>
                  <a:pt x="42" y="2"/>
                </a:lnTo>
                <a:lnTo>
                  <a:pt x="24" y="2"/>
                </a:lnTo>
                <a:lnTo>
                  <a:pt x="24" y="0"/>
                </a:lnTo>
                <a:close/>
                <a:moveTo>
                  <a:pt x="20" y="2"/>
                </a:moveTo>
                <a:lnTo>
                  <a:pt x="50" y="2"/>
                </a:lnTo>
                <a:lnTo>
                  <a:pt x="50" y="4"/>
                </a:lnTo>
                <a:lnTo>
                  <a:pt x="20" y="4"/>
                </a:lnTo>
                <a:lnTo>
                  <a:pt x="20" y="2"/>
                </a:lnTo>
                <a:close/>
                <a:moveTo>
                  <a:pt x="16" y="4"/>
                </a:moveTo>
                <a:lnTo>
                  <a:pt x="30" y="4"/>
                </a:lnTo>
                <a:lnTo>
                  <a:pt x="30" y="6"/>
                </a:lnTo>
                <a:lnTo>
                  <a:pt x="16" y="6"/>
                </a:lnTo>
                <a:lnTo>
                  <a:pt x="16" y="4"/>
                </a:lnTo>
                <a:close/>
                <a:moveTo>
                  <a:pt x="34" y="4"/>
                </a:moveTo>
                <a:lnTo>
                  <a:pt x="54" y="4"/>
                </a:lnTo>
                <a:lnTo>
                  <a:pt x="54" y="6"/>
                </a:lnTo>
                <a:lnTo>
                  <a:pt x="34" y="6"/>
                </a:lnTo>
                <a:lnTo>
                  <a:pt x="34" y="4"/>
                </a:lnTo>
                <a:close/>
                <a:moveTo>
                  <a:pt x="14" y="6"/>
                </a:moveTo>
                <a:lnTo>
                  <a:pt x="24" y="6"/>
                </a:lnTo>
                <a:lnTo>
                  <a:pt x="24" y="8"/>
                </a:lnTo>
                <a:lnTo>
                  <a:pt x="14" y="8"/>
                </a:lnTo>
                <a:lnTo>
                  <a:pt x="14" y="6"/>
                </a:lnTo>
                <a:close/>
                <a:moveTo>
                  <a:pt x="38" y="6"/>
                </a:moveTo>
                <a:lnTo>
                  <a:pt x="56" y="6"/>
                </a:lnTo>
                <a:lnTo>
                  <a:pt x="56" y="8"/>
                </a:lnTo>
                <a:lnTo>
                  <a:pt x="38" y="8"/>
                </a:lnTo>
                <a:lnTo>
                  <a:pt x="38" y="6"/>
                </a:lnTo>
                <a:close/>
                <a:moveTo>
                  <a:pt x="12" y="8"/>
                </a:moveTo>
                <a:lnTo>
                  <a:pt x="22" y="8"/>
                </a:lnTo>
                <a:lnTo>
                  <a:pt x="22" y="10"/>
                </a:lnTo>
                <a:lnTo>
                  <a:pt x="12" y="10"/>
                </a:lnTo>
                <a:lnTo>
                  <a:pt x="12" y="8"/>
                </a:lnTo>
                <a:close/>
                <a:moveTo>
                  <a:pt x="40" y="8"/>
                </a:moveTo>
                <a:lnTo>
                  <a:pt x="58" y="8"/>
                </a:lnTo>
                <a:lnTo>
                  <a:pt x="58" y="10"/>
                </a:lnTo>
                <a:lnTo>
                  <a:pt x="40" y="10"/>
                </a:lnTo>
                <a:lnTo>
                  <a:pt x="40" y="8"/>
                </a:lnTo>
                <a:close/>
                <a:moveTo>
                  <a:pt x="10" y="10"/>
                </a:moveTo>
                <a:lnTo>
                  <a:pt x="18" y="10"/>
                </a:lnTo>
                <a:lnTo>
                  <a:pt x="18" y="12"/>
                </a:lnTo>
                <a:lnTo>
                  <a:pt x="10" y="12"/>
                </a:lnTo>
                <a:lnTo>
                  <a:pt x="10" y="10"/>
                </a:lnTo>
                <a:close/>
                <a:moveTo>
                  <a:pt x="42" y="10"/>
                </a:moveTo>
                <a:lnTo>
                  <a:pt x="60" y="10"/>
                </a:lnTo>
                <a:lnTo>
                  <a:pt x="60" y="12"/>
                </a:lnTo>
                <a:lnTo>
                  <a:pt x="42" y="12"/>
                </a:lnTo>
                <a:lnTo>
                  <a:pt x="42" y="10"/>
                </a:lnTo>
                <a:close/>
                <a:moveTo>
                  <a:pt x="8" y="12"/>
                </a:moveTo>
                <a:lnTo>
                  <a:pt x="16" y="12"/>
                </a:lnTo>
                <a:lnTo>
                  <a:pt x="16" y="14"/>
                </a:lnTo>
                <a:lnTo>
                  <a:pt x="8" y="14"/>
                </a:lnTo>
                <a:lnTo>
                  <a:pt x="8" y="12"/>
                </a:lnTo>
                <a:close/>
                <a:moveTo>
                  <a:pt x="44" y="12"/>
                </a:moveTo>
                <a:lnTo>
                  <a:pt x="60" y="12"/>
                </a:lnTo>
                <a:lnTo>
                  <a:pt x="60" y="14"/>
                </a:lnTo>
                <a:lnTo>
                  <a:pt x="44" y="14"/>
                </a:lnTo>
                <a:lnTo>
                  <a:pt x="44" y="12"/>
                </a:lnTo>
                <a:close/>
                <a:moveTo>
                  <a:pt x="6" y="14"/>
                </a:moveTo>
                <a:lnTo>
                  <a:pt x="14" y="14"/>
                </a:lnTo>
                <a:lnTo>
                  <a:pt x="14" y="16"/>
                </a:lnTo>
                <a:lnTo>
                  <a:pt x="6" y="16"/>
                </a:lnTo>
                <a:lnTo>
                  <a:pt x="6" y="14"/>
                </a:lnTo>
                <a:close/>
                <a:moveTo>
                  <a:pt x="44" y="14"/>
                </a:moveTo>
                <a:lnTo>
                  <a:pt x="61" y="14"/>
                </a:lnTo>
                <a:lnTo>
                  <a:pt x="61" y="16"/>
                </a:lnTo>
                <a:lnTo>
                  <a:pt x="44" y="16"/>
                </a:lnTo>
                <a:lnTo>
                  <a:pt x="44" y="14"/>
                </a:lnTo>
                <a:close/>
                <a:moveTo>
                  <a:pt x="4" y="16"/>
                </a:moveTo>
                <a:lnTo>
                  <a:pt x="14" y="16"/>
                </a:lnTo>
                <a:lnTo>
                  <a:pt x="14" y="18"/>
                </a:lnTo>
                <a:lnTo>
                  <a:pt x="4" y="18"/>
                </a:lnTo>
                <a:lnTo>
                  <a:pt x="4" y="16"/>
                </a:lnTo>
                <a:close/>
                <a:moveTo>
                  <a:pt x="46" y="16"/>
                </a:moveTo>
                <a:lnTo>
                  <a:pt x="61" y="16"/>
                </a:lnTo>
                <a:lnTo>
                  <a:pt x="61" y="18"/>
                </a:lnTo>
                <a:lnTo>
                  <a:pt x="46" y="18"/>
                </a:lnTo>
                <a:lnTo>
                  <a:pt x="46" y="16"/>
                </a:lnTo>
                <a:close/>
                <a:moveTo>
                  <a:pt x="4" y="18"/>
                </a:moveTo>
                <a:lnTo>
                  <a:pt x="12" y="18"/>
                </a:lnTo>
                <a:lnTo>
                  <a:pt x="12" y="22"/>
                </a:lnTo>
                <a:lnTo>
                  <a:pt x="4" y="22"/>
                </a:lnTo>
                <a:lnTo>
                  <a:pt x="4" y="18"/>
                </a:lnTo>
                <a:close/>
                <a:moveTo>
                  <a:pt x="46" y="18"/>
                </a:moveTo>
                <a:lnTo>
                  <a:pt x="63" y="18"/>
                </a:lnTo>
                <a:lnTo>
                  <a:pt x="63" y="22"/>
                </a:lnTo>
                <a:lnTo>
                  <a:pt x="46" y="22"/>
                </a:lnTo>
                <a:lnTo>
                  <a:pt x="46" y="18"/>
                </a:lnTo>
                <a:close/>
                <a:moveTo>
                  <a:pt x="2" y="22"/>
                </a:moveTo>
                <a:lnTo>
                  <a:pt x="12" y="22"/>
                </a:lnTo>
                <a:lnTo>
                  <a:pt x="12" y="24"/>
                </a:lnTo>
                <a:lnTo>
                  <a:pt x="2" y="24"/>
                </a:lnTo>
                <a:lnTo>
                  <a:pt x="2" y="22"/>
                </a:lnTo>
                <a:close/>
                <a:moveTo>
                  <a:pt x="46" y="22"/>
                </a:moveTo>
                <a:lnTo>
                  <a:pt x="63" y="22"/>
                </a:lnTo>
                <a:lnTo>
                  <a:pt x="63" y="24"/>
                </a:lnTo>
                <a:lnTo>
                  <a:pt x="46" y="24"/>
                </a:lnTo>
                <a:lnTo>
                  <a:pt x="46" y="22"/>
                </a:lnTo>
                <a:close/>
                <a:moveTo>
                  <a:pt x="2" y="24"/>
                </a:moveTo>
                <a:lnTo>
                  <a:pt x="63" y="24"/>
                </a:lnTo>
                <a:lnTo>
                  <a:pt x="63" y="30"/>
                </a:lnTo>
                <a:lnTo>
                  <a:pt x="2" y="30"/>
                </a:lnTo>
                <a:lnTo>
                  <a:pt x="2" y="24"/>
                </a:lnTo>
                <a:close/>
                <a:moveTo>
                  <a:pt x="0" y="30"/>
                </a:moveTo>
                <a:lnTo>
                  <a:pt x="12" y="30"/>
                </a:lnTo>
                <a:lnTo>
                  <a:pt x="12" y="42"/>
                </a:lnTo>
                <a:lnTo>
                  <a:pt x="0" y="42"/>
                </a:lnTo>
                <a:lnTo>
                  <a:pt x="0" y="30"/>
                </a:lnTo>
                <a:close/>
                <a:moveTo>
                  <a:pt x="0" y="42"/>
                </a:moveTo>
                <a:lnTo>
                  <a:pt x="14" y="42"/>
                </a:lnTo>
                <a:lnTo>
                  <a:pt x="14" y="47"/>
                </a:lnTo>
                <a:lnTo>
                  <a:pt x="0" y="47"/>
                </a:lnTo>
                <a:lnTo>
                  <a:pt x="0" y="42"/>
                </a:lnTo>
                <a:close/>
                <a:moveTo>
                  <a:pt x="0" y="47"/>
                </a:moveTo>
                <a:lnTo>
                  <a:pt x="16" y="47"/>
                </a:lnTo>
                <a:lnTo>
                  <a:pt x="16" y="49"/>
                </a:lnTo>
                <a:lnTo>
                  <a:pt x="0" y="49"/>
                </a:lnTo>
                <a:lnTo>
                  <a:pt x="0" y="47"/>
                </a:lnTo>
                <a:close/>
                <a:moveTo>
                  <a:pt x="0" y="49"/>
                </a:moveTo>
                <a:lnTo>
                  <a:pt x="16" y="49"/>
                </a:lnTo>
                <a:lnTo>
                  <a:pt x="16" y="51"/>
                </a:lnTo>
                <a:lnTo>
                  <a:pt x="0" y="51"/>
                </a:lnTo>
                <a:lnTo>
                  <a:pt x="0" y="49"/>
                </a:lnTo>
                <a:close/>
                <a:moveTo>
                  <a:pt x="61" y="49"/>
                </a:moveTo>
                <a:lnTo>
                  <a:pt x="63" y="49"/>
                </a:lnTo>
                <a:lnTo>
                  <a:pt x="63" y="51"/>
                </a:lnTo>
                <a:lnTo>
                  <a:pt x="61" y="51"/>
                </a:lnTo>
                <a:lnTo>
                  <a:pt x="61" y="49"/>
                </a:lnTo>
                <a:close/>
                <a:moveTo>
                  <a:pt x="0" y="51"/>
                </a:moveTo>
                <a:lnTo>
                  <a:pt x="18" y="51"/>
                </a:lnTo>
                <a:lnTo>
                  <a:pt x="18" y="55"/>
                </a:lnTo>
                <a:lnTo>
                  <a:pt x="0" y="55"/>
                </a:lnTo>
                <a:lnTo>
                  <a:pt x="0" y="51"/>
                </a:lnTo>
                <a:close/>
                <a:moveTo>
                  <a:pt x="61" y="51"/>
                </a:moveTo>
                <a:lnTo>
                  <a:pt x="63" y="51"/>
                </a:lnTo>
                <a:lnTo>
                  <a:pt x="63" y="55"/>
                </a:lnTo>
                <a:lnTo>
                  <a:pt x="61" y="55"/>
                </a:lnTo>
                <a:lnTo>
                  <a:pt x="61" y="51"/>
                </a:lnTo>
                <a:close/>
                <a:moveTo>
                  <a:pt x="2" y="55"/>
                </a:moveTo>
                <a:lnTo>
                  <a:pt x="20" y="55"/>
                </a:lnTo>
                <a:lnTo>
                  <a:pt x="20" y="57"/>
                </a:lnTo>
                <a:lnTo>
                  <a:pt x="2" y="57"/>
                </a:lnTo>
                <a:lnTo>
                  <a:pt x="2" y="55"/>
                </a:lnTo>
                <a:close/>
                <a:moveTo>
                  <a:pt x="60" y="55"/>
                </a:moveTo>
                <a:lnTo>
                  <a:pt x="63" y="55"/>
                </a:lnTo>
                <a:lnTo>
                  <a:pt x="63" y="57"/>
                </a:lnTo>
                <a:lnTo>
                  <a:pt x="60" y="57"/>
                </a:lnTo>
                <a:lnTo>
                  <a:pt x="60" y="55"/>
                </a:lnTo>
                <a:close/>
                <a:moveTo>
                  <a:pt x="2" y="57"/>
                </a:moveTo>
                <a:lnTo>
                  <a:pt x="20" y="57"/>
                </a:lnTo>
                <a:lnTo>
                  <a:pt x="20" y="59"/>
                </a:lnTo>
                <a:lnTo>
                  <a:pt x="2" y="59"/>
                </a:lnTo>
                <a:lnTo>
                  <a:pt x="2" y="57"/>
                </a:lnTo>
                <a:close/>
                <a:moveTo>
                  <a:pt x="58" y="57"/>
                </a:moveTo>
                <a:lnTo>
                  <a:pt x="61" y="57"/>
                </a:lnTo>
                <a:lnTo>
                  <a:pt x="61" y="59"/>
                </a:lnTo>
                <a:lnTo>
                  <a:pt x="58" y="59"/>
                </a:lnTo>
                <a:lnTo>
                  <a:pt x="58" y="57"/>
                </a:lnTo>
                <a:close/>
                <a:moveTo>
                  <a:pt x="4" y="59"/>
                </a:moveTo>
                <a:lnTo>
                  <a:pt x="24" y="59"/>
                </a:lnTo>
                <a:lnTo>
                  <a:pt x="24" y="61"/>
                </a:lnTo>
                <a:lnTo>
                  <a:pt x="4" y="61"/>
                </a:lnTo>
                <a:lnTo>
                  <a:pt x="4" y="59"/>
                </a:lnTo>
                <a:close/>
                <a:moveTo>
                  <a:pt x="56" y="59"/>
                </a:moveTo>
                <a:lnTo>
                  <a:pt x="61" y="59"/>
                </a:lnTo>
                <a:lnTo>
                  <a:pt x="61" y="61"/>
                </a:lnTo>
                <a:lnTo>
                  <a:pt x="56" y="61"/>
                </a:lnTo>
                <a:lnTo>
                  <a:pt x="56" y="59"/>
                </a:lnTo>
                <a:close/>
                <a:moveTo>
                  <a:pt x="4" y="61"/>
                </a:moveTo>
                <a:lnTo>
                  <a:pt x="26" y="61"/>
                </a:lnTo>
                <a:lnTo>
                  <a:pt x="26" y="63"/>
                </a:lnTo>
                <a:lnTo>
                  <a:pt x="4" y="63"/>
                </a:lnTo>
                <a:lnTo>
                  <a:pt x="4" y="61"/>
                </a:lnTo>
                <a:close/>
                <a:moveTo>
                  <a:pt x="54" y="61"/>
                </a:moveTo>
                <a:lnTo>
                  <a:pt x="60" y="61"/>
                </a:lnTo>
                <a:lnTo>
                  <a:pt x="60" y="63"/>
                </a:lnTo>
                <a:lnTo>
                  <a:pt x="54" y="63"/>
                </a:lnTo>
                <a:lnTo>
                  <a:pt x="54" y="61"/>
                </a:lnTo>
                <a:close/>
                <a:moveTo>
                  <a:pt x="6" y="63"/>
                </a:moveTo>
                <a:lnTo>
                  <a:pt x="30" y="63"/>
                </a:lnTo>
                <a:lnTo>
                  <a:pt x="30" y="65"/>
                </a:lnTo>
                <a:lnTo>
                  <a:pt x="6" y="65"/>
                </a:lnTo>
                <a:lnTo>
                  <a:pt x="6" y="63"/>
                </a:lnTo>
                <a:close/>
                <a:moveTo>
                  <a:pt x="52" y="63"/>
                </a:moveTo>
                <a:lnTo>
                  <a:pt x="60" y="63"/>
                </a:lnTo>
                <a:lnTo>
                  <a:pt x="60" y="65"/>
                </a:lnTo>
                <a:lnTo>
                  <a:pt x="52" y="65"/>
                </a:lnTo>
                <a:lnTo>
                  <a:pt x="52" y="63"/>
                </a:lnTo>
                <a:close/>
                <a:moveTo>
                  <a:pt x="8" y="65"/>
                </a:moveTo>
                <a:lnTo>
                  <a:pt x="32" y="65"/>
                </a:lnTo>
                <a:lnTo>
                  <a:pt x="32" y="67"/>
                </a:lnTo>
                <a:lnTo>
                  <a:pt x="8" y="67"/>
                </a:lnTo>
                <a:lnTo>
                  <a:pt x="8" y="65"/>
                </a:lnTo>
                <a:close/>
                <a:moveTo>
                  <a:pt x="46" y="65"/>
                </a:moveTo>
                <a:lnTo>
                  <a:pt x="58" y="65"/>
                </a:lnTo>
                <a:lnTo>
                  <a:pt x="58" y="67"/>
                </a:lnTo>
                <a:lnTo>
                  <a:pt x="46" y="67"/>
                </a:lnTo>
                <a:lnTo>
                  <a:pt x="46" y="65"/>
                </a:lnTo>
                <a:close/>
                <a:moveTo>
                  <a:pt x="10" y="67"/>
                </a:moveTo>
                <a:lnTo>
                  <a:pt x="58" y="67"/>
                </a:lnTo>
                <a:lnTo>
                  <a:pt x="58" y="69"/>
                </a:lnTo>
                <a:lnTo>
                  <a:pt x="10" y="69"/>
                </a:lnTo>
                <a:lnTo>
                  <a:pt x="10" y="67"/>
                </a:lnTo>
                <a:close/>
                <a:moveTo>
                  <a:pt x="10" y="69"/>
                </a:moveTo>
                <a:lnTo>
                  <a:pt x="56" y="69"/>
                </a:lnTo>
                <a:lnTo>
                  <a:pt x="56" y="71"/>
                </a:lnTo>
                <a:lnTo>
                  <a:pt x="10" y="71"/>
                </a:lnTo>
                <a:lnTo>
                  <a:pt x="10" y="69"/>
                </a:lnTo>
                <a:close/>
                <a:moveTo>
                  <a:pt x="12" y="71"/>
                </a:moveTo>
                <a:lnTo>
                  <a:pt x="54" y="71"/>
                </a:lnTo>
                <a:lnTo>
                  <a:pt x="54" y="73"/>
                </a:lnTo>
                <a:lnTo>
                  <a:pt x="12" y="73"/>
                </a:lnTo>
                <a:lnTo>
                  <a:pt x="12" y="71"/>
                </a:lnTo>
                <a:close/>
                <a:moveTo>
                  <a:pt x="14" y="73"/>
                </a:moveTo>
                <a:lnTo>
                  <a:pt x="52" y="73"/>
                </a:lnTo>
                <a:lnTo>
                  <a:pt x="52" y="75"/>
                </a:lnTo>
                <a:lnTo>
                  <a:pt x="14" y="75"/>
                </a:lnTo>
                <a:lnTo>
                  <a:pt x="14" y="73"/>
                </a:lnTo>
                <a:close/>
                <a:moveTo>
                  <a:pt x="16" y="75"/>
                </a:moveTo>
                <a:lnTo>
                  <a:pt x="50" y="75"/>
                </a:lnTo>
                <a:lnTo>
                  <a:pt x="50" y="77"/>
                </a:lnTo>
                <a:lnTo>
                  <a:pt x="16" y="77"/>
                </a:lnTo>
                <a:lnTo>
                  <a:pt x="16" y="75"/>
                </a:lnTo>
                <a:close/>
                <a:moveTo>
                  <a:pt x="20" y="77"/>
                </a:moveTo>
                <a:lnTo>
                  <a:pt x="48" y="77"/>
                </a:lnTo>
                <a:lnTo>
                  <a:pt x="48" y="79"/>
                </a:lnTo>
                <a:lnTo>
                  <a:pt x="20" y="79"/>
                </a:lnTo>
                <a:lnTo>
                  <a:pt x="20" y="7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24" name="Freeform 12"/>
          <p:cNvSpPr>
            <a:spLocks noEditPoints="1"/>
          </p:cNvSpPr>
          <p:nvPr/>
        </p:nvSpPr>
        <p:spPr bwMode="auto">
          <a:xfrm>
            <a:off x="5119688" y="6289675"/>
            <a:ext cx="138112" cy="187325"/>
          </a:xfrm>
          <a:custGeom>
            <a:avLst/>
            <a:gdLst>
              <a:gd name="T0" fmla="*/ 32 w 87"/>
              <a:gd name="T1" fmla="*/ 98 h 118"/>
              <a:gd name="T2" fmla="*/ 34 w 87"/>
              <a:gd name="T3" fmla="*/ 110 h 118"/>
              <a:gd name="T4" fmla="*/ 38 w 87"/>
              <a:gd name="T5" fmla="*/ 114 h 118"/>
              <a:gd name="T6" fmla="*/ 47 w 87"/>
              <a:gd name="T7" fmla="*/ 116 h 118"/>
              <a:gd name="T8" fmla="*/ 0 w 87"/>
              <a:gd name="T9" fmla="*/ 118 h 118"/>
              <a:gd name="T10" fmla="*/ 4 w 87"/>
              <a:gd name="T11" fmla="*/ 116 h 118"/>
              <a:gd name="T12" fmla="*/ 12 w 87"/>
              <a:gd name="T13" fmla="*/ 114 h 118"/>
              <a:gd name="T14" fmla="*/ 16 w 87"/>
              <a:gd name="T15" fmla="*/ 108 h 118"/>
              <a:gd name="T16" fmla="*/ 16 w 87"/>
              <a:gd name="T17" fmla="*/ 98 h 118"/>
              <a:gd name="T18" fmla="*/ 16 w 87"/>
              <a:gd name="T19" fmla="*/ 15 h 118"/>
              <a:gd name="T20" fmla="*/ 14 w 87"/>
              <a:gd name="T21" fmla="*/ 6 h 118"/>
              <a:gd name="T22" fmla="*/ 4 w 87"/>
              <a:gd name="T23" fmla="*/ 2 h 118"/>
              <a:gd name="T24" fmla="*/ 0 w 87"/>
              <a:gd name="T25" fmla="*/ 0 h 118"/>
              <a:gd name="T26" fmla="*/ 51 w 87"/>
              <a:gd name="T27" fmla="*/ 0 h 118"/>
              <a:gd name="T28" fmla="*/ 67 w 87"/>
              <a:gd name="T29" fmla="*/ 4 h 118"/>
              <a:gd name="T30" fmla="*/ 81 w 87"/>
              <a:gd name="T31" fmla="*/ 15 h 118"/>
              <a:gd name="T32" fmla="*/ 87 w 87"/>
              <a:gd name="T33" fmla="*/ 27 h 118"/>
              <a:gd name="T34" fmla="*/ 87 w 87"/>
              <a:gd name="T35" fmla="*/ 41 h 118"/>
              <a:gd name="T36" fmla="*/ 77 w 87"/>
              <a:gd name="T37" fmla="*/ 55 h 118"/>
              <a:gd name="T38" fmla="*/ 61 w 87"/>
              <a:gd name="T39" fmla="*/ 63 h 118"/>
              <a:gd name="T40" fmla="*/ 47 w 87"/>
              <a:gd name="T41" fmla="*/ 65 h 118"/>
              <a:gd name="T42" fmla="*/ 38 w 87"/>
              <a:gd name="T43" fmla="*/ 63 h 118"/>
              <a:gd name="T44" fmla="*/ 32 w 87"/>
              <a:gd name="T45" fmla="*/ 57 h 118"/>
              <a:gd name="T46" fmla="*/ 40 w 87"/>
              <a:gd name="T47" fmla="*/ 59 h 118"/>
              <a:gd name="T48" fmla="*/ 45 w 87"/>
              <a:gd name="T49" fmla="*/ 59 h 118"/>
              <a:gd name="T50" fmla="*/ 57 w 87"/>
              <a:gd name="T51" fmla="*/ 55 h 118"/>
              <a:gd name="T52" fmla="*/ 65 w 87"/>
              <a:gd name="T53" fmla="*/ 47 h 118"/>
              <a:gd name="T54" fmla="*/ 67 w 87"/>
              <a:gd name="T55" fmla="*/ 35 h 118"/>
              <a:gd name="T56" fmla="*/ 65 w 87"/>
              <a:gd name="T57" fmla="*/ 19 h 118"/>
              <a:gd name="T58" fmla="*/ 55 w 87"/>
              <a:gd name="T59" fmla="*/ 10 h 118"/>
              <a:gd name="T60" fmla="*/ 44 w 87"/>
              <a:gd name="T61" fmla="*/ 6 h 118"/>
              <a:gd name="T62" fmla="*/ 32 w 87"/>
              <a:gd name="T63" fmla="*/ 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7" h="118">
                <a:moveTo>
                  <a:pt x="32" y="63"/>
                </a:moveTo>
                <a:lnTo>
                  <a:pt x="32" y="98"/>
                </a:lnTo>
                <a:lnTo>
                  <a:pt x="32" y="104"/>
                </a:lnTo>
                <a:lnTo>
                  <a:pt x="34" y="110"/>
                </a:lnTo>
                <a:lnTo>
                  <a:pt x="34" y="112"/>
                </a:lnTo>
                <a:lnTo>
                  <a:pt x="38" y="114"/>
                </a:lnTo>
                <a:lnTo>
                  <a:pt x="44" y="116"/>
                </a:lnTo>
                <a:lnTo>
                  <a:pt x="47" y="116"/>
                </a:lnTo>
                <a:lnTo>
                  <a:pt x="47" y="118"/>
                </a:lnTo>
                <a:lnTo>
                  <a:pt x="0" y="118"/>
                </a:lnTo>
                <a:lnTo>
                  <a:pt x="0" y="116"/>
                </a:lnTo>
                <a:lnTo>
                  <a:pt x="4" y="116"/>
                </a:lnTo>
                <a:lnTo>
                  <a:pt x="8" y="116"/>
                </a:lnTo>
                <a:lnTo>
                  <a:pt x="12" y="114"/>
                </a:lnTo>
                <a:lnTo>
                  <a:pt x="14" y="110"/>
                </a:lnTo>
                <a:lnTo>
                  <a:pt x="16" y="108"/>
                </a:lnTo>
                <a:lnTo>
                  <a:pt x="16" y="104"/>
                </a:lnTo>
                <a:lnTo>
                  <a:pt x="16" y="98"/>
                </a:lnTo>
                <a:lnTo>
                  <a:pt x="16" y="21"/>
                </a:lnTo>
                <a:lnTo>
                  <a:pt x="16" y="15"/>
                </a:lnTo>
                <a:lnTo>
                  <a:pt x="16" y="8"/>
                </a:lnTo>
                <a:lnTo>
                  <a:pt x="14" y="6"/>
                </a:lnTo>
                <a:lnTo>
                  <a:pt x="10" y="4"/>
                </a:lnTo>
                <a:lnTo>
                  <a:pt x="4" y="2"/>
                </a:lnTo>
                <a:lnTo>
                  <a:pt x="0" y="2"/>
                </a:lnTo>
                <a:lnTo>
                  <a:pt x="0" y="0"/>
                </a:lnTo>
                <a:lnTo>
                  <a:pt x="42" y="0"/>
                </a:lnTo>
                <a:lnTo>
                  <a:pt x="51" y="0"/>
                </a:lnTo>
                <a:lnTo>
                  <a:pt x="59" y="2"/>
                </a:lnTo>
                <a:lnTo>
                  <a:pt x="67" y="4"/>
                </a:lnTo>
                <a:lnTo>
                  <a:pt x="75" y="8"/>
                </a:lnTo>
                <a:lnTo>
                  <a:pt x="81" y="15"/>
                </a:lnTo>
                <a:lnTo>
                  <a:pt x="85" y="21"/>
                </a:lnTo>
                <a:lnTo>
                  <a:pt x="87" y="27"/>
                </a:lnTo>
                <a:lnTo>
                  <a:pt x="87" y="33"/>
                </a:lnTo>
                <a:lnTo>
                  <a:pt x="87" y="41"/>
                </a:lnTo>
                <a:lnTo>
                  <a:pt x="83" y="49"/>
                </a:lnTo>
                <a:lnTo>
                  <a:pt x="77" y="55"/>
                </a:lnTo>
                <a:lnTo>
                  <a:pt x="71" y="61"/>
                </a:lnTo>
                <a:lnTo>
                  <a:pt x="61" y="63"/>
                </a:lnTo>
                <a:lnTo>
                  <a:pt x="51" y="65"/>
                </a:lnTo>
                <a:lnTo>
                  <a:pt x="47" y="65"/>
                </a:lnTo>
                <a:lnTo>
                  <a:pt x="44" y="63"/>
                </a:lnTo>
                <a:lnTo>
                  <a:pt x="38" y="63"/>
                </a:lnTo>
                <a:lnTo>
                  <a:pt x="32" y="63"/>
                </a:lnTo>
                <a:close/>
                <a:moveTo>
                  <a:pt x="32" y="57"/>
                </a:moveTo>
                <a:lnTo>
                  <a:pt x="36" y="59"/>
                </a:lnTo>
                <a:lnTo>
                  <a:pt x="40" y="59"/>
                </a:lnTo>
                <a:lnTo>
                  <a:pt x="44" y="59"/>
                </a:lnTo>
                <a:lnTo>
                  <a:pt x="45" y="59"/>
                </a:lnTo>
                <a:lnTo>
                  <a:pt x="51" y="59"/>
                </a:lnTo>
                <a:lnTo>
                  <a:pt x="57" y="55"/>
                </a:lnTo>
                <a:lnTo>
                  <a:pt x="61" y="53"/>
                </a:lnTo>
                <a:lnTo>
                  <a:pt x="65" y="47"/>
                </a:lnTo>
                <a:lnTo>
                  <a:pt x="67" y="41"/>
                </a:lnTo>
                <a:lnTo>
                  <a:pt x="67" y="35"/>
                </a:lnTo>
                <a:lnTo>
                  <a:pt x="67" y="27"/>
                </a:lnTo>
                <a:lnTo>
                  <a:pt x="65" y="19"/>
                </a:lnTo>
                <a:lnTo>
                  <a:pt x="61" y="15"/>
                </a:lnTo>
                <a:lnTo>
                  <a:pt x="55" y="10"/>
                </a:lnTo>
                <a:lnTo>
                  <a:pt x="49" y="6"/>
                </a:lnTo>
                <a:lnTo>
                  <a:pt x="44" y="6"/>
                </a:lnTo>
                <a:lnTo>
                  <a:pt x="38" y="6"/>
                </a:lnTo>
                <a:lnTo>
                  <a:pt x="32" y="8"/>
                </a:lnTo>
                <a:lnTo>
                  <a:pt x="32" y="5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25" name="Freeform 13"/>
          <p:cNvSpPr>
            <a:spLocks noEditPoints="1"/>
          </p:cNvSpPr>
          <p:nvPr/>
        </p:nvSpPr>
        <p:spPr bwMode="auto">
          <a:xfrm>
            <a:off x="5276850" y="6351588"/>
            <a:ext cx="115888" cy="125412"/>
          </a:xfrm>
          <a:custGeom>
            <a:avLst/>
            <a:gdLst>
              <a:gd name="T0" fmla="*/ 26 w 73"/>
              <a:gd name="T1" fmla="*/ 0 h 79"/>
              <a:gd name="T2" fmla="*/ 22 w 73"/>
              <a:gd name="T3" fmla="*/ 2 h 79"/>
              <a:gd name="T4" fmla="*/ 18 w 73"/>
              <a:gd name="T5" fmla="*/ 4 h 79"/>
              <a:gd name="T6" fmla="*/ 40 w 73"/>
              <a:gd name="T7" fmla="*/ 4 h 79"/>
              <a:gd name="T8" fmla="*/ 16 w 73"/>
              <a:gd name="T9" fmla="*/ 6 h 79"/>
              <a:gd name="T10" fmla="*/ 42 w 73"/>
              <a:gd name="T11" fmla="*/ 6 h 79"/>
              <a:gd name="T12" fmla="*/ 12 w 73"/>
              <a:gd name="T13" fmla="*/ 8 h 79"/>
              <a:gd name="T14" fmla="*/ 44 w 73"/>
              <a:gd name="T15" fmla="*/ 8 h 79"/>
              <a:gd name="T16" fmla="*/ 10 w 73"/>
              <a:gd name="T17" fmla="*/ 10 h 79"/>
              <a:gd name="T18" fmla="*/ 47 w 73"/>
              <a:gd name="T19" fmla="*/ 10 h 79"/>
              <a:gd name="T20" fmla="*/ 8 w 73"/>
              <a:gd name="T21" fmla="*/ 12 h 79"/>
              <a:gd name="T22" fmla="*/ 49 w 73"/>
              <a:gd name="T23" fmla="*/ 12 h 79"/>
              <a:gd name="T24" fmla="*/ 8 w 73"/>
              <a:gd name="T25" fmla="*/ 14 h 79"/>
              <a:gd name="T26" fmla="*/ 51 w 73"/>
              <a:gd name="T27" fmla="*/ 14 h 79"/>
              <a:gd name="T28" fmla="*/ 6 w 73"/>
              <a:gd name="T29" fmla="*/ 16 h 79"/>
              <a:gd name="T30" fmla="*/ 51 w 73"/>
              <a:gd name="T31" fmla="*/ 16 h 79"/>
              <a:gd name="T32" fmla="*/ 4 w 73"/>
              <a:gd name="T33" fmla="*/ 18 h 79"/>
              <a:gd name="T34" fmla="*/ 53 w 73"/>
              <a:gd name="T35" fmla="*/ 18 h 79"/>
              <a:gd name="T36" fmla="*/ 4 w 73"/>
              <a:gd name="T37" fmla="*/ 22 h 79"/>
              <a:gd name="T38" fmla="*/ 55 w 73"/>
              <a:gd name="T39" fmla="*/ 22 h 79"/>
              <a:gd name="T40" fmla="*/ 2 w 73"/>
              <a:gd name="T41" fmla="*/ 24 h 79"/>
              <a:gd name="T42" fmla="*/ 55 w 73"/>
              <a:gd name="T43" fmla="*/ 24 h 79"/>
              <a:gd name="T44" fmla="*/ 2 w 73"/>
              <a:gd name="T45" fmla="*/ 28 h 79"/>
              <a:gd name="T46" fmla="*/ 57 w 73"/>
              <a:gd name="T47" fmla="*/ 28 h 79"/>
              <a:gd name="T48" fmla="*/ 0 w 73"/>
              <a:gd name="T49" fmla="*/ 30 h 79"/>
              <a:gd name="T50" fmla="*/ 57 w 73"/>
              <a:gd name="T51" fmla="*/ 30 h 79"/>
              <a:gd name="T52" fmla="*/ 0 w 73"/>
              <a:gd name="T53" fmla="*/ 47 h 79"/>
              <a:gd name="T54" fmla="*/ 57 w 73"/>
              <a:gd name="T55" fmla="*/ 47 h 79"/>
              <a:gd name="T56" fmla="*/ 0 w 73"/>
              <a:gd name="T57" fmla="*/ 49 h 79"/>
              <a:gd name="T58" fmla="*/ 57 w 73"/>
              <a:gd name="T59" fmla="*/ 49 h 79"/>
              <a:gd name="T60" fmla="*/ 2 w 73"/>
              <a:gd name="T61" fmla="*/ 51 h 79"/>
              <a:gd name="T62" fmla="*/ 57 w 73"/>
              <a:gd name="T63" fmla="*/ 51 h 79"/>
              <a:gd name="T64" fmla="*/ 4 w 73"/>
              <a:gd name="T65" fmla="*/ 55 h 79"/>
              <a:gd name="T66" fmla="*/ 57 w 73"/>
              <a:gd name="T67" fmla="*/ 55 h 79"/>
              <a:gd name="T68" fmla="*/ 4 w 73"/>
              <a:gd name="T69" fmla="*/ 57 h 79"/>
              <a:gd name="T70" fmla="*/ 57 w 73"/>
              <a:gd name="T71" fmla="*/ 57 h 79"/>
              <a:gd name="T72" fmla="*/ 4 w 73"/>
              <a:gd name="T73" fmla="*/ 59 h 79"/>
              <a:gd name="T74" fmla="*/ 57 w 73"/>
              <a:gd name="T75" fmla="*/ 59 h 79"/>
              <a:gd name="T76" fmla="*/ 6 w 73"/>
              <a:gd name="T77" fmla="*/ 61 h 79"/>
              <a:gd name="T78" fmla="*/ 57 w 73"/>
              <a:gd name="T79" fmla="*/ 61 h 79"/>
              <a:gd name="T80" fmla="*/ 6 w 73"/>
              <a:gd name="T81" fmla="*/ 63 h 79"/>
              <a:gd name="T82" fmla="*/ 55 w 73"/>
              <a:gd name="T83" fmla="*/ 63 h 79"/>
              <a:gd name="T84" fmla="*/ 8 w 73"/>
              <a:gd name="T85" fmla="*/ 65 h 79"/>
              <a:gd name="T86" fmla="*/ 55 w 73"/>
              <a:gd name="T87" fmla="*/ 65 h 79"/>
              <a:gd name="T88" fmla="*/ 8 w 73"/>
              <a:gd name="T89" fmla="*/ 67 h 79"/>
              <a:gd name="T90" fmla="*/ 55 w 73"/>
              <a:gd name="T91" fmla="*/ 67 h 79"/>
              <a:gd name="T92" fmla="*/ 10 w 73"/>
              <a:gd name="T93" fmla="*/ 69 h 79"/>
              <a:gd name="T94" fmla="*/ 53 w 73"/>
              <a:gd name="T95" fmla="*/ 69 h 79"/>
              <a:gd name="T96" fmla="*/ 12 w 73"/>
              <a:gd name="T97" fmla="*/ 71 h 79"/>
              <a:gd name="T98" fmla="*/ 51 w 73"/>
              <a:gd name="T99" fmla="*/ 71 h 79"/>
              <a:gd name="T100" fmla="*/ 14 w 73"/>
              <a:gd name="T101" fmla="*/ 73 h 79"/>
              <a:gd name="T102" fmla="*/ 49 w 73"/>
              <a:gd name="T103" fmla="*/ 73 h 79"/>
              <a:gd name="T104" fmla="*/ 18 w 73"/>
              <a:gd name="T105" fmla="*/ 75 h 79"/>
              <a:gd name="T106" fmla="*/ 20 w 73"/>
              <a:gd name="T107" fmla="*/ 77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3" h="79">
                <a:moveTo>
                  <a:pt x="26" y="0"/>
                </a:moveTo>
                <a:lnTo>
                  <a:pt x="44" y="0"/>
                </a:lnTo>
                <a:lnTo>
                  <a:pt x="44" y="2"/>
                </a:lnTo>
                <a:lnTo>
                  <a:pt x="26" y="2"/>
                </a:lnTo>
                <a:lnTo>
                  <a:pt x="26" y="0"/>
                </a:lnTo>
                <a:close/>
                <a:moveTo>
                  <a:pt x="22" y="2"/>
                </a:moveTo>
                <a:lnTo>
                  <a:pt x="51" y="2"/>
                </a:lnTo>
                <a:lnTo>
                  <a:pt x="51" y="4"/>
                </a:lnTo>
                <a:lnTo>
                  <a:pt x="22" y="4"/>
                </a:lnTo>
                <a:lnTo>
                  <a:pt x="22" y="2"/>
                </a:lnTo>
                <a:close/>
                <a:moveTo>
                  <a:pt x="18" y="4"/>
                </a:moveTo>
                <a:lnTo>
                  <a:pt x="28" y="4"/>
                </a:lnTo>
                <a:lnTo>
                  <a:pt x="28" y="6"/>
                </a:lnTo>
                <a:lnTo>
                  <a:pt x="18" y="6"/>
                </a:lnTo>
                <a:lnTo>
                  <a:pt x="18" y="4"/>
                </a:lnTo>
                <a:close/>
                <a:moveTo>
                  <a:pt x="40" y="4"/>
                </a:moveTo>
                <a:lnTo>
                  <a:pt x="55" y="4"/>
                </a:lnTo>
                <a:lnTo>
                  <a:pt x="55" y="6"/>
                </a:lnTo>
                <a:lnTo>
                  <a:pt x="40" y="6"/>
                </a:lnTo>
                <a:lnTo>
                  <a:pt x="40" y="4"/>
                </a:lnTo>
                <a:close/>
                <a:moveTo>
                  <a:pt x="16" y="6"/>
                </a:moveTo>
                <a:lnTo>
                  <a:pt x="24" y="6"/>
                </a:lnTo>
                <a:lnTo>
                  <a:pt x="24" y="8"/>
                </a:lnTo>
                <a:lnTo>
                  <a:pt x="16" y="8"/>
                </a:lnTo>
                <a:lnTo>
                  <a:pt x="16" y="6"/>
                </a:lnTo>
                <a:close/>
                <a:moveTo>
                  <a:pt x="42" y="6"/>
                </a:moveTo>
                <a:lnTo>
                  <a:pt x="57" y="6"/>
                </a:lnTo>
                <a:lnTo>
                  <a:pt x="57" y="8"/>
                </a:lnTo>
                <a:lnTo>
                  <a:pt x="42" y="8"/>
                </a:lnTo>
                <a:lnTo>
                  <a:pt x="42" y="6"/>
                </a:lnTo>
                <a:close/>
                <a:moveTo>
                  <a:pt x="12" y="8"/>
                </a:moveTo>
                <a:lnTo>
                  <a:pt x="22" y="8"/>
                </a:lnTo>
                <a:lnTo>
                  <a:pt x="22" y="10"/>
                </a:lnTo>
                <a:lnTo>
                  <a:pt x="12" y="10"/>
                </a:lnTo>
                <a:lnTo>
                  <a:pt x="12" y="8"/>
                </a:lnTo>
                <a:close/>
                <a:moveTo>
                  <a:pt x="44" y="8"/>
                </a:moveTo>
                <a:lnTo>
                  <a:pt x="59" y="8"/>
                </a:lnTo>
                <a:lnTo>
                  <a:pt x="59" y="10"/>
                </a:lnTo>
                <a:lnTo>
                  <a:pt x="44" y="10"/>
                </a:lnTo>
                <a:lnTo>
                  <a:pt x="44" y="8"/>
                </a:lnTo>
                <a:close/>
                <a:moveTo>
                  <a:pt x="10" y="10"/>
                </a:moveTo>
                <a:lnTo>
                  <a:pt x="20" y="10"/>
                </a:lnTo>
                <a:lnTo>
                  <a:pt x="20" y="12"/>
                </a:lnTo>
                <a:lnTo>
                  <a:pt x="10" y="12"/>
                </a:lnTo>
                <a:lnTo>
                  <a:pt x="10" y="10"/>
                </a:lnTo>
                <a:close/>
                <a:moveTo>
                  <a:pt x="47" y="10"/>
                </a:moveTo>
                <a:lnTo>
                  <a:pt x="61" y="10"/>
                </a:lnTo>
                <a:lnTo>
                  <a:pt x="61" y="12"/>
                </a:lnTo>
                <a:lnTo>
                  <a:pt x="47" y="12"/>
                </a:lnTo>
                <a:lnTo>
                  <a:pt x="47" y="10"/>
                </a:lnTo>
                <a:close/>
                <a:moveTo>
                  <a:pt x="8" y="12"/>
                </a:moveTo>
                <a:lnTo>
                  <a:pt x="20" y="12"/>
                </a:lnTo>
                <a:lnTo>
                  <a:pt x="20" y="14"/>
                </a:lnTo>
                <a:lnTo>
                  <a:pt x="8" y="14"/>
                </a:lnTo>
                <a:lnTo>
                  <a:pt x="8" y="12"/>
                </a:lnTo>
                <a:close/>
                <a:moveTo>
                  <a:pt x="49" y="12"/>
                </a:moveTo>
                <a:lnTo>
                  <a:pt x="63" y="12"/>
                </a:lnTo>
                <a:lnTo>
                  <a:pt x="63" y="14"/>
                </a:lnTo>
                <a:lnTo>
                  <a:pt x="49" y="14"/>
                </a:lnTo>
                <a:lnTo>
                  <a:pt x="49" y="12"/>
                </a:lnTo>
                <a:close/>
                <a:moveTo>
                  <a:pt x="8" y="14"/>
                </a:moveTo>
                <a:lnTo>
                  <a:pt x="18" y="14"/>
                </a:lnTo>
                <a:lnTo>
                  <a:pt x="18" y="16"/>
                </a:lnTo>
                <a:lnTo>
                  <a:pt x="8" y="16"/>
                </a:lnTo>
                <a:lnTo>
                  <a:pt x="8" y="14"/>
                </a:lnTo>
                <a:close/>
                <a:moveTo>
                  <a:pt x="51" y="14"/>
                </a:moveTo>
                <a:lnTo>
                  <a:pt x="65" y="14"/>
                </a:lnTo>
                <a:lnTo>
                  <a:pt x="65" y="16"/>
                </a:lnTo>
                <a:lnTo>
                  <a:pt x="51" y="16"/>
                </a:lnTo>
                <a:lnTo>
                  <a:pt x="51" y="14"/>
                </a:lnTo>
                <a:close/>
                <a:moveTo>
                  <a:pt x="6" y="16"/>
                </a:moveTo>
                <a:lnTo>
                  <a:pt x="16" y="16"/>
                </a:lnTo>
                <a:lnTo>
                  <a:pt x="16" y="18"/>
                </a:lnTo>
                <a:lnTo>
                  <a:pt x="6" y="18"/>
                </a:lnTo>
                <a:lnTo>
                  <a:pt x="6" y="16"/>
                </a:lnTo>
                <a:close/>
                <a:moveTo>
                  <a:pt x="51" y="16"/>
                </a:moveTo>
                <a:lnTo>
                  <a:pt x="67" y="16"/>
                </a:lnTo>
                <a:lnTo>
                  <a:pt x="67" y="18"/>
                </a:lnTo>
                <a:lnTo>
                  <a:pt x="51" y="18"/>
                </a:lnTo>
                <a:lnTo>
                  <a:pt x="51" y="16"/>
                </a:lnTo>
                <a:close/>
                <a:moveTo>
                  <a:pt x="4" y="18"/>
                </a:moveTo>
                <a:lnTo>
                  <a:pt x="16" y="18"/>
                </a:lnTo>
                <a:lnTo>
                  <a:pt x="16" y="22"/>
                </a:lnTo>
                <a:lnTo>
                  <a:pt x="4" y="22"/>
                </a:lnTo>
                <a:lnTo>
                  <a:pt x="4" y="18"/>
                </a:lnTo>
                <a:close/>
                <a:moveTo>
                  <a:pt x="53" y="18"/>
                </a:moveTo>
                <a:lnTo>
                  <a:pt x="69" y="18"/>
                </a:lnTo>
                <a:lnTo>
                  <a:pt x="69" y="22"/>
                </a:lnTo>
                <a:lnTo>
                  <a:pt x="53" y="22"/>
                </a:lnTo>
                <a:lnTo>
                  <a:pt x="53" y="18"/>
                </a:lnTo>
                <a:close/>
                <a:moveTo>
                  <a:pt x="4" y="22"/>
                </a:moveTo>
                <a:lnTo>
                  <a:pt x="16" y="22"/>
                </a:lnTo>
                <a:lnTo>
                  <a:pt x="16" y="24"/>
                </a:lnTo>
                <a:lnTo>
                  <a:pt x="4" y="24"/>
                </a:lnTo>
                <a:lnTo>
                  <a:pt x="4" y="22"/>
                </a:lnTo>
                <a:close/>
                <a:moveTo>
                  <a:pt x="55" y="22"/>
                </a:moveTo>
                <a:lnTo>
                  <a:pt x="71" y="22"/>
                </a:lnTo>
                <a:lnTo>
                  <a:pt x="71" y="24"/>
                </a:lnTo>
                <a:lnTo>
                  <a:pt x="55" y="24"/>
                </a:lnTo>
                <a:lnTo>
                  <a:pt x="55" y="22"/>
                </a:lnTo>
                <a:close/>
                <a:moveTo>
                  <a:pt x="2" y="24"/>
                </a:moveTo>
                <a:lnTo>
                  <a:pt x="14" y="24"/>
                </a:lnTo>
                <a:lnTo>
                  <a:pt x="14" y="28"/>
                </a:lnTo>
                <a:lnTo>
                  <a:pt x="2" y="28"/>
                </a:lnTo>
                <a:lnTo>
                  <a:pt x="2" y="24"/>
                </a:lnTo>
                <a:close/>
                <a:moveTo>
                  <a:pt x="55" y="24"/>
                </a:moveTo>
                <a:lnTo>
                  <a:pt x="71" y="24"/>
                </a:lnTo>
                <a:lnTo>
                  <a:pt x="71" y="28"/>
                </a:lnTo>
                <a:lnTo>
                  <a:pt x="55" y="28"/>
                </a:lnTo>
                <a:lnTo>
                  <a:pt x="55" y="24"/>
                </a:lnTo>
                <a:close/>
                <a:moveTo>
                  <a:pt x="2" y="28"/>
                </a:moveTo>
                <a:lnTo>
                  <a:pt x="14" y="28"/>
                </a:lnTo>
                <a:lnTo>
                  <a:pt x="14" y="30"/>
                </a:lnTo>
                <a:lnTo>
                  <a:pt x="2" y="30"/>
                </a:lnTo>
                <a:lnTo>
                  <a:pt x="2" y="28"/>
                </a:lnTo>
                <a:close/>
                <a:moveTo>
                  <a:pt x="57" y="28"/>
                </a:moveTo>
                <a:lnTo>
                  <a:pt x="71" y="28"/>
                </a:lnTo>
                <a:lnTo>
                  <a:pt x="71" y="30"/>
                </a:lnTo>
                <a:lnTo>
                  <a:pt x="57" y="30"/>
                </a:lnTo>
                <a:lnTo>
                  <a:pt x="57" y="28"/>
                </a:lnTo>
                <a:close/>
                <a:moveTo>
                  <a:pt x="0" y="30"/>
                </a:moveTo>
                <a:lnTo>
                  <a:pt x="14" y="30"/>
                </a:lnTo>
                <a:lnTo>
                  <a:pt x="14" y="47"/>
                </a:lnTo>
                <a:lnTo>
                  <a:pt x="0" y="47"/>
                </a:lnTo>
                <a:lnTo>
                  <a:pt x="0" y="30"/>
                </a:lnTo>
                <a:close/>
                <a:moveTo>
                  <a:pt x="57" y="30"/>
                </a:moveTo>
                <a:lnTo>
                  <a:pt x="73" y="30"/>
                </a:lnTo>
                <a:lnTo>
                  <a:pt x="73" y="47"/>
                </a:lnTo>
                <a:lnTo>
                  <a:pt x="57" y="47"/>
                </a:lnTo>
                <a:lnTo>
                  <a:pt x="57" y="30"/>
                </a:lnTo>
                <a:close/>
                <a:moveTo>
                  <a:pt x="0" y="47"/>
                </a:moveTo>
                <a:lnTo>
                  <a:pt x="16" y="47"/>
                </a:lnTo>
                <a:lnTo>
                  <a:pt x="16" y="49"/>
                </a:lnTo>
                <a:lnTo>
                  <a:pt x="0" y="49"/>
                </a:lnTo>
                <a:lnTo>
                  <a:pt x="0" y="47"/>
                </a:lnTo>
                <a:close/>
                <a:moveTo>
                  <a:pt x="57" y="47"/>
                </a:moveTo>
                <a:lnTo>
                  <a:pt x="73" y="47"/>
                </a:lnTo>
                <a:lnTo>
                  <a:pt x="73" y="49"/>
                </a:lnTo>
                <a:lnTo>
                  <a:pt x="57" y="49"/>
                </a:lnTo>
                <a:lnTo>
                  <a:pt x="57" y="47"/>
                </a:lnTo>
                <a:close/>
                <a:moveTo>
                  <a:pt x="0" y="49"/>
                </a:moveTo>
                <a:lnTo>
                  <a:pt x="16" y="49"/>
                </a:lnTo>
                <a:lnTo>
                  <a:pt x="16" y="51"/>
                </a:lnTo>
                <a:lnTo>
                  <a:pt x="0" y="51"/>
                </a:lnTo>
                <a:lnTo>
                  <a:pt x="0" y="49"/>
                </a:lnTo>
                <a:close/>
                <a:moveTo>
                  <a:pt x="57" y="49"/>
                </a:moveTo>
                <a:lnTo>
                  <a:pt x="71" y="49"/>
                </a:lnTo>
                <a:lnTo>
                  <a:pt x="71" y="51"/>
                </a:lnTo>
                <a:lnTo>
                  <a:pt x="57" y="51"/>
                </a:lnTo>
                <a:lnTo>
                  <a:pt x="57" y="49"/>
                </a:lnTo>
                <a:close/>
                <a:moveTo>
                  <a:pt x="2" y="51"/>
                </a:moveTo>
                <a:lnTo>
                  <a:pt x="16" y="51"/>
                </a:lnTo>
                <a:lnTo>
                  <a:pt x="16" y="55"/>
                </a:lnTo>
                <a:lnTo>
                  <a:pt x="2" y="55"/>
                </a:lnTo>
                <a:lnTo>
                  <a:pt x="2" y="51"/>
                </a:lnTo>
                <a:close/>
                <a:moveTo>
                  <a:pt x="57" y="51"/>
                </a:moveTo>
                <a:lnTo>
                  <a:pt x="71" y="51"/>
                </a:lnTo>
                <a:lnTo>
                  <a:pt x="71" y="55"/>
                </a:lnTo>
                <a:lnTo>
                  <a:pt x="57" y="55"/>
                </a:lnTo>
                <a:lnTo>
                  <a:pt x="57" y="51"/>
                </a:lnTo>
                <a:close/>
                <a:moveTo>
                  <a:pt x="4" y="55"/>
                </a:moveTo>
                <a:lnTo>
                  <a:pt x="16" y="55"/>
                </a:lnTo>
                <a:lnTo>
                  <a:pt x="16" y="57"/>
                </a:lnTo>
                <a:lnTo>
                  <a:pt x="4" y="57"/>
                </a:lnTo>
                <a:lnTo>
                  <a:pt x="4" y="55"/>
                </a:lnTo>
                <a:close/>
                <a:moveTo>
                  <a:pt x="57" y="55"/>
                </a:moveTo>
                <a:lnTo>
                  <a:pt x="69" y="55"/>
                </a:lnTo>
                <a:lnTo>
                  <a:pt x="69" y="57"/>
                </a:lnTo>
                <a:lnTo>
                  <a:pt x="57" y="57"/>
                </a:lnTo>
                <a:lnTo>
                  <a:pt x="57" y="55"/>
                </a:lnTo>
                <a:close/>
                <a:moveTo>
                  <a:pt x="4" y="57"/>
                </a:moveTo>
                <a:lnTo>
                  <a:pt x="18" y="57"/>
                </a:lnTo>
                <a:lnTo>
                  <a:pt x="18" y="59"/>
                </a:lnTo>
                <a:lnTo>
                  <a:pt x="4" y="59"/>
                </a:lnTo>
                <a:lnTo>
                  <a:pt x="4" y="57"/>
                </a:lnTo>
                <a:close/>
                <a:moveTo>
                  <a:pt x="57" y="57"/>
                </a:moveTo>
                <a:lnTo>
                  <a:pt x="69" y="57"/>
                </a:lnTo>
                <a:lnTo>
                  <a:pt x="69" y="59"/>
                </a:lnTo>
                <a:lnTo>
                  <a:pt x="57" y="59"/>
                </a:lnTo>
                <a:lnTo>
                  <a:pt x="57" y="57"/>
                </a:lnTo>
                <a:close/>
                <a:moveTo>
                  <a:pt x="4" y="59"/>
                </a:moveTo>
                <a:lnTo>
                  <a:pt x="18" y="59"/>
                </a:lnTo>
                <a:lnTo>
                  <a:pt x="18" y="61"/>
                </a:lnTo>
                <a:lnTo>
                  <a:pt x="4" y="61"/>
                </a:lnTo>
                <a:lnTo>
                  <a:pt x="4" y="59"/>
                </a:lnTo>
                <a:close/>
                <a:moveTo>
                  <a:pt x="57" y="59"/>
                </a:moveTo>
                <a:lnTo>
                  <a:pt x="67" y="59"/>
                </a:lnTo>
                <a:lnTo>
                  <a:pt x="67" y="61"/>
                </a:lnTo>
                <a:lnTo>
                  <a:pt x="57" y="61"/>
                </a:lnTo>
                <a:lnTo>
                  <a:pt x="57" y="59"/>
                </a:lnTo>
                <a:close/>
                <a:moveTo>
                  <a:pt x="6" y="61"/>
                </a:moveTo>
                <a:lnTo>
                  <a:pt x="20" y="61"/>
                </a:lnTo>
                <a:lnTo>
                  <a:pt x="20" y="63"/>
                </a:lnTo>
                <a:lnTo>
                  <a:pt x="6" y="63"/>
                </a:lnTo>
                <a:lnTo>
                  <a:pt x="6" y="61"/>
                </a:lnTo>
                <a:close/>
                <a:moveTo>
                  <a:pt x="57" y="61"/>
                </a:moveTo>
                <a:lnTo>
                  <a:pt x="67" y="61"/>
                </a:lnTo>
                <a:lnTo>
                  <a:pt x="67" y="63"/>
                </a:lnTo>
                <a:lnTo>
                  <a:pt x="57" y="63"/>
                </a:lnTo>
                <a:lnTo>
                  <a:pt x="57" y="61"/>
                </a:lnTo>
                <a:close/>
                <a:moveTo>
                  <a:pt x="6" y="63"/>
                </a:moveTo>
                <a:lnTo>
                  <a:pt x="20" y="63"/>
                </a:lnTo>
                <a:lnTo>
                  <a:pt x="20" y="65"/>
                </a:lnTo>
                <a:lnTo>
                  <a:pt x="6" y="65"/>
                </a:lnTo>
                <a:lnTo>
                  <a:pt x="6" y="63"/>
                </a:lnTo>
                <a:close/>
                <a:moveTo>
                  <a:pt x="55" y="63"/>
                </a:moveTo>
                <a:lnTo>
                  <a:pt x="65" y="63"/>
                </a:lnTo>
                <a:lnTo>
                  <a:pt x="65" y="65"/>
                </a:lnTo>
                <a:lnTo>
                  <a:pt x="55" y="65"/>
                </a:lnTo>
                <a:lnTo>
                  <a:pt x="55" y="63"/>
                </a:lnTo>
                <a:close/>
                <a:moveTo>
                  <a:pt x="8" y="65"/>
                </a:moveTo>
                <a:lnTo>
                  <a:pt x="22" y="65"/>
                </a:lnTo>
                <a:lnTo>
                  <a:pt x="22" y="67"/>
                </a:lnTo>
                <a:lnTo>
                  <a:pt x="8" y="67"/>
                </a:lnTo>
                <a:lnTo>
                  <a:pt x="8" y="65"/>
                </a:lnTo>
                <a:close/>
                <a:moveTo>
                  <a:pt x="55" y="65"/>
                </a:moveTo>
                <a:lnTo>
                  <a:pt x="63" y="65"/>
                </a:lnTo>
                <a:lnTo>
                  <a:pt x="63" y="67"/>
                </a:lnTo>
                <a:lnTo>
                  <a:pt x="55" y="67"/>
                </a:lnTo>
                <a:lnTo>
                  <a:pt x="55" y="65"/>
                </a:lnTo>
                <a:close/>
                <a:moveTo>
                  <a:pt x="8" y="67"/>
                </a:moveTo>
                <a:lnTo>
                  <a:pt x="24" y="67"/>
                </a:lnTo>
                <a:lnTo>
                  <a:pt x="24" y="69"/>
                </a:lnTo>
                <a:lnTo>
                  <a:pt x="8" y="69"/>
                </a:lnTo>
                <a:lnTo>
                  <a:pt x="8" y="67"/>
                </a:lnTo>
                <a:close/>
                <a:moveTo>
                  <a:pt x="55" y="67"/>
                </a:moveTo>
                <a:lnTo>
                  <a:pt x="63" y="67"/>
                </a:lnTo>
                <a:lnTo>
                  <a:pt x="63" y="69"/>
                </a:lnTo>
                <a:lnTo>
                  <a:pt x="55" y="69"/>
                </a:lnTo>
                <a:lnTo>
                  <a:pt x="55" y="67"/>
                </a:lnTo>
                <a:close/>
                <a:moveTo>
                  <a:pt x="10" y="69"/>
                </a:moveTo>
                <a:lnTo>
                  <a:pt x="26" y="69"/>
                </a:lnTo>
                <a:lnTo>
                  <a:pt x="26" y="71"/>
                </a:lnTo>
                <a:lnTo>
                  <a:pt x="10" y="71"/>
                </a:lnTo>
                <a:lnTo>
                  <a:pt x="10" y="69"/>
                </a:lnTo>
                <a:close/>
                <a:moveTo>
                  <a:pt x="53" y="69"/>
                </a:moveTo>
                <a:lnTo>
                  <a:pt x="61" y="69"/>
                </a:lnTo>
                <a:lnTo>
                  <a:pt x="61" y="71"/>
                </a:lnTo>
                <a:lnTo>
                  <a:pt x="53" y="71"/>
                </a:lnTo>
                <a:lnTo>
                  <a:pt x="53" y="69"/>
                </a:lnTo>
                <a:close/>
                <a:moveTo>
                  <a:pt x="12" y="71"/>
                </a:moveTo>
                <a:lnTo>
                  <a:pt x="30" y="71"/>
                </a:lnTo>
                <a:lnTo>
                  <a:pt x="30" y="73"/>
                </a:lnTo>
                <a:lnTo>
                  <a:pt x="12" y="73"/>
                </a:lnTo>
                <a:lnTo>
                  <a:pt x="12" y="71"/>
                </a:lnTo>
                <a:close/>
                <a:moveTo>
                  <a:pt x="51" y="71"/>
                </a:moveTo>
                <a:lnTo>
                  <a:pt x="59" y="71"/>
                </a:lnTo>
                <a:lnTo>
                  <a:pt x="59" y="73"/>
                </a:lnTo>
                <a:lnTo>
                  <a:pt x="51" y="73"/>
                </a:lnTo>
                <a:lnTo>
                  <a:pt x="51" y="71"/>
                </a:lnTo>
                <a:close/>
                <a:moveTo>
                  <a:pt x="14" y="73"/>
                </a:moveTo>
                <a:lnTo>
                  <a:pt x="32" y="73"/>
                </a:lnTo>
                <a:lnTo>
                  <a:pt x="32" y="75"/>
                </a:lnTo>
                <a:lnTo>
                  <a:pt x="14" y="75"/>
                </a:lnTo>
                <a:lnTo>
                  <a:pt x="14" y="73"/>
                </a:lnTo>
                <a:close/>
                <a:moveTo>
                  <a:pt x="49" y="73"/>
                </a:moveTo>
                <a:lnTo>
                  <a:pt x="57" y="73"/>
                </a:lnTo>
                <a:lnTo>
                  <a:pt x="57" y="75"/>
                </a:lnTo>
                <a:lnTo>
                  <a:pt x="49" y="75"/>
                </a:lnTo>
                <a:lnTo>
                  <a:pt x="49" y="73"/>
                </a:lnTo>
                <a:close/>
                <a:moveTo>
                  <a:pt x="18" y="75"/>
                </a:moveTo>
                <a:lnTo>
                  <a:pt x="53" y="75"/>
                </a:lnTo>
                <a:lnTo>
                  <a:pt x="53" y="77"/>
                </a:lnTo>
                <a:lnTo>
                  <a:pt x="18" y="77"/>
                </a:lnTo>
                <a:lnTo>
                  <a:pt x="18" y="75"/>
                </a:lnTo>
                <a:close/>
                <a:moveTo>
                  <a:pt x="20" y="77"/>
                </a:moveTo>
                <a:lnTo>
                  <a:pt x="49" y="77"/>
                </a:lnTo>
                <a:lnTo>
                  <a:pt x="49" y="79"/>
                </a:lnTo>
                <a:lnTo>
                  <a:pt x="20" y="79"/>
                </a:lnTo>
                <a:lnTo>
                  <a:pt x="20" y="7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26" name="Freeform 14"/>
          <p:cNvSpPr>
            <a:spLocks/>
          </p:cNvSpPr>
          <p:nvPr/>
        </p:nvSpPr>
        <p:spPr bwMode="auto">
          <a:xfrm>
            <a:off x="5418138" y="6348413"/>
            <a:ext cx="82550" cy="128587"/>
          </a:xfrm>
          <a:custGeom>
            <a:avLst/>
            <a:gdLst>
              <a:gd name="T0" fmla="*/ 46 w 52"/>
              <a:gd name="T1" fmla="*/ 28 h 81"/>
              <a:gd name="T2" fmla="*/ 42 w 52"/>
              <a:gd name="T3" fmla="*/ 20 h 81"/>
              <a:gd name="T4" fmla="*/ 36 w 52"/>
              <a:gd name="T5" fmla="*/ 10 h 81"/>
              <a:gd name="T6" fmla="*/ 24 w 52"/>
              <a:gd name="T7" fmla="*/ 6 h 81"/>
              <a:gd name="T8" fmla="*/ 14 w 52"/>
              <a:gd name="T9" fmla="*/ 8 h 81"/>
              <a:gd name="T10" fmla="*/ 10 w 52"/>
              <a:gd name="T11" fmla="*/ 16 h 81"/>
              <a:gd name="T12" fmla="*/ 12 w 52"/>
              <a:gd name="T13" fmla="*/ 24 h 81"/>
              <a:gd name="T14" fmla="*/ 22 w 52"/>
              <a:gd name="T15" fmla="*/ 30 h 81"/>
              <a:gd name="T16" fmla="*/ 42 w 52"/>
              <a:gd name="T17" fmla="*/ 42 h 81"/>
              <a:gd name="T18" fmla="*/ 50 w 52"/>
              <a:gd name="T19" fmla="*/ 53 h 81"/>
              <a:gd name="T20" fmla="*/ 50 w 52"/>
              <a:gd name="T21" fmla="*/ 65 h 81"/>
              <a:gd name="T22" fmla="*/ 44 w 52"/>
              <a:gd name="T23" fmla="*/ 77 h 81"/>
              <a:gd name="T24" fmla="*/ 34 w 52"/>
              <a:gd name="T25" fmla="*/ 81 h 81"/>
              <a:gd name="T26" fmla="*/ 8 w 52"/>
              <a:gd name="T27" fmla="*/ 79 h 81"/>
              <a:gd name="T28" fmla="*/ 4 w 52"/>
              <a:gd name="T29" fmla="*/ 79 h 81"/>
              <a:gd name="T30" fmla="*/ 2 w 52"/>
              <a:gd name="T31" fmla="*/ 81 h 81"/>
              <a:gd name="T32" fmla="*/ 0 w 52"/>
              <a:gd name="T33" fmla="*/ 55 h 81"/>
              <a:gd name="T34" fmla="*/ 4 w 52"/>
              <a:gd name="T35" fmla="*/ 63 h 81"/>
              <a:gd name="T36" fmla="*/ 10 w 52"/>
              <a:gd name="T37" fmla="*/ 71 h 81"/>
              <a:gd name="T38" fmla="*/ 26 w 52"/>
              <a:gd name="T39" fmla="*/ 77 h 81"/>
              <a:gd name="T40" fmla="*/ 36 w 52"/>
              <a:gd name="T41" fmla="*/ 73 h 81"/>
              <a:gd name="T42" fmla="*/ 38 w 52"/>
              <a:gd name="T43" fmla="*/ 65 h 81"/>
              <a:gd name="T44" fmla="*/ 34 w 52"/>
              <a:gd name="T45" fmla="*/ 55 h 81"/>
              <a:gd name="T46" fmla="*/ 26 w 52"/>
              <a:gd name="T47" fmla="*/ 49 h 81"/>
              <a:gd name="T48" fmla="*/ 12 w 52"/>
              <a:gd name="T49" fmla="*/ 42 h 81"/>
              <a:gd name="T50" fmla="*/ 4 w 52"/>
              <a:gd name="T51" fmla="*/ 34 h 81"/>
              <a:gd name="T52" fmla="*/ 0 w 52"/>
              <a:gd name="T53" fmla="*/ 22 h 81"/>
              <a:gd name="T54" fmla="*/ 2 w 52"/>
              <a:gd name="T55" fmla="*/ 12 h 81"/>
              <a:gd name="T56" fmla="*/ 10 w 52"/>
              <a:gd name="T57" fmla="*/ 4 h 81"/>
              <a:gd name="T58" fmla="*/ 24 w 52"/>
              <a:gd name="T59" fmla="*/ 0 h 81"/>
              <a:gd name="T60" fmla="*/ 34 w 52"/>
              <a:gd name="T61" fmla="*/ 2 h 81"/>
              <a:gd name="T62" fmla="*/ 40 w 52"/>
              <a:gd name="T63" fmla="*/ 4 h 81"/>
              <a:gd name="T64" fmla="*/ 42 w 52"/>
              <a:gd name="T65" fmla="*/ 4 h 81"/>
              <a:gd name="T66" fmla="*/ 44 w 52"/>
              <a:gd name="T67" fmla="*/ 0 h 81"/>
              <a:gd name="T68" fmla="*/ 46 w 52"/>
              <a:gd name="T69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2" h="81">
                <a:moveTo>
                  <a:pt x="46" y="0"/>
                </a:moveTo>
                <a:lnTo>
                  <a:pt x="46" y="28"/>
                </a:lnTo>
                <a:lnTo>
                  <a:pt x="44" y="28"/>
                </a:lnTo>
                <a:lnTo>
                  <a:pt x="42" y="20"/>
                </a:lnTo>
                <a:lnTo>
                  <a:pt x="40" y="14"/>
                </a:lnTo>
                <a:lnTo>
                  <a:pt x="36" y="10"/>
                </a:lnTo>
                <a:lnTo>
                  <a:pt x="30" y="8"/>
                </a:lnTo>
                <a:lnTo>
                  <a:pt x="24" y="6"/>
                </a:lnTo>
                <a:lnTo>
                  <a:pt x="18" y="6"/>
                </a:lnTo>
                <a:lnTo>
                  <a:pt x="14" y="8"/>
                </a:lnTo>
                <a:lnTo>
                  <a:pt x="10" y="12"/>
                </a:lnTo>
                <a:lnTo>
                  <a:pt x="10" y="16"/>
                </a:lnTo>
                <a:lnTo>
                  <a:pt x="10" y="20"/>
                </a:lnTo>
                <a:lnTo>
                  <a:pt x="12" y="24"/>
                </a:lnTo>
                <a:lnTo>
                  <a:pt x="16" y="28"/>
                </a:lnTo>
                <a:lnTo>
                  <a:pt x="22" y="30"/>
                </a:lnTo>
                <a:lnTo>
                  <a:pt x="34" y="36"/>
                </a:lnTo>
                <a:lnTo>
                  <a:pt x="42" y="42"/>
                </a:lnTo>
                <a:lnTo>
                  <a:pt x="48" y="47"/>
                </a:lnTo>
                <a:lnTo>
                  <a:pt x="50" y="53"/>
                </a:lnTo>
                <a:lnTo>
                  <a:pt x="52" y="59"/>
                </a:lnTo>
                <a:lnTo>
                  <a:pt x="50" y="65"/>
                </a:lnTo>
                <a:lnTo>
                  <a:pt x="48" y="71"/>
                </a:lnTo>
                <a:lnTo>
                  <a:pt x="44" y="77"/>
                </a:lnTo>
                <a:lnTo>
                  <a:pt x="38" y="79"/>
                </a:lnTo>
                <a:lnTo>
                  <a:pt x="34" y="81"/>
                </a:lnTo>
                <a:lnTo>
                  <a:pt x="14" y="81"/>
                </a:lnTo>
                <a:lnTo>
                  <a:pt x="8" y="79"/>
                </a:lnTo>
                <a:lnTo>
                  <a:pt x="6" y="79"/>
                </a:lnTo>
                <a:lnTo>
                  <a:pt x="4" y="79"/>
                </a:lnTo>
                <a:lnTo>
                  <a:pt x="2" y="79"/>
                </a:lnTo>
                <a:lnTo>
                  <a:pt x="2" y="81"/>
                </a:lnTo>
                <a:lnTo>
                  <a:pt x="0" y="81"/>
                </a:lnTo>
                <a:lnTo>
                  <a:pt x="0" y="55"/>
                </a:lnTo>
                <a:lnTo>
                  <a:pt x="2" y="55"/>
                </a:lnTo>
                <a:lnTo>
                  <a:pt x="4" y="63"/>
                </a:lnTo>
                <a:lnTo>
                  <a:pt x="6" y="67"/>
                </a:lnTo>
                <a:lnTo>
                  <a:pt x="10" y="71"/>
                </a:lnTo>
                <a:lnTo>
                  <a:pt x="18" y="75"/>
                </a:lnTo>
                <a:lnTo>
                  <a:pt x="26" y="77"/>
                </a:lnTo>
                <a:lnTo>
                  <a:pt x="30" y="77"/>
                </a:lnTo>
                <a:lnTo>
                  <a:pt x="36" y="73"/>
                </a:lnTo>
                <a:lnTo>
                  <a:pt x="38" y="69"/>
                </a:lnTo>
                <a:lnTo>
                  <a:pt x="38" y="65"/>
                </a:lnTo>
                <a:lnTo>
                  <a:pt x="38" y="61"/>
                </a:lnTo>
                <a:lnTo>
                  <a:pt x="34" y="55"/>
                </a:lnTo>
                <a:lnTo>
                  <a:pt x="32" y="53"/>
                </a:lnTo>
                <a:lnTo>
                  <a:pt x="26" y="49"/>
                </a:lnTo>
                <a:lnTo>
                  <a:pt x="20" y="44"/>
                </a:lnTo>
                <a:lnTo>
                  <a:pt x="12" y="42"/>
                </a:lnTo>
                <a:lnTo>
                  <a:pt x="6" y="38"/>
                </a:lnTo>
                <a:lnTo>
                  <a:pt x="4" y="34"/>
                </a:lnTo>
                <a:lnTo>
                  <a:pt x="0" y="28"/>
                </a:lnTo>
                <a:lnTo>
                  <a:pt x="0" y="22"/>
                </a:lnTo>
                <a:lnTo>
                  <a:pt x="0" y="16"/>
                </a:lnTo>
                <a:lnTo>
                  <a:pt x="2" y="12"/>
                </a:lnTo>
                <a:lnTo>
                  <a:pt x="6" y="6"/>
                </a:lnTo>
                <a:lnTo>
                  <a:pt x="10" y="4"/>
                </a:lnTo>
                <a:lnTo>
                  <a:pt x="16" y="2"/>
                </a:lnTo>
                <a:lnTo>
                  <a:pt x="24" y="0"/>
                </a:lnTo>
                <a:lnTo>
                  <a:pt x="28" y="2"/>
                </a:lnTo>
                <a:lnTo>
                  <a:pt x="34" y="2"/>
                </a:lnTo>
                <a:lnTo>
                  <a:pt x="38" y="4"/>
                </a:lnTo>
                <a:lnTo>
                  <a:pt x="40" y="4"/>
                </a:lnTo>
                <a:lnTo>
                  <a:pt x="42" y="4"/>
                </a:lnTo>
                <a:lnTo>
                  <a:pt x="42" y="4"/>
                </a:lnTo>
                <a:lnTo>
                  <a:pt x="44" y="2"/>
                </a:lnTo>
                <a:lnTo>
                  <a:pt x="44" y="0"/>
                </a:lnTo>
                <a:lnTo>
                  <a:pt x="46" y="0"/>
                </a:lnTo>
                <a:lnTo>
                  <a:pt x="46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27" name="Freeform 15"/>
          <p:cNvSpPr>
            <a:spLocks noEditPoints="1"/>
          </p:cNvSpPr>
          <p:nvPr/>
        </p:nvSpPr>
        <p:spPr bwMode="auto">
          <a:xfrm>
            <a:off x="5518150" y="6283325"/>
            <a:ext cx="57150" cy="193675"/>
          </a:xfrm>
          <a:custGeom>
            <a:avLst/>
            <a:gdLst>
              <a:gd name="T0" fmla="*/ 18 w 36"/>
              <a:gd name="T1" fmla="*/ 0 h 122"/>
              <a:gd name="T2" fmla="*/ 20 w 36"/>
              <a:gd name="T3" fmla="*/ 0 h 122"/>
              <a:gd name="T4" fmla="*/ 24 w 36"/>
              <a:gd name="T5" fmla="*/ 2 h 122"/>
              <a:gd name="T6" fmla="*/ 26 w 36"/>
              <a:gd name="T7" fmla="*/ 6 h 122"/>
              <a:gd name="T8" fmla="*/ 28 w 36"/>
              <a:gd name="T9" fmla="*/ 8 h 122"/>
              <a:gd name="T10" fmla="*/ 26 w 36"/>
              <a:gd name="T11" fmla="*/ 12 h 122"/>
              <a:gd name="T12" fmla="*/ 24 w 36"/>
              <a:gd name="T13" fmla="*/ 17 h 122"/>
              <a:gd name="T14" fmla="*/ 20 w 36"/>
              <a:gd name="T15" fmla="*/ 19 h 122"/>
              <a:gd name="T16" fmla="*/ 18 w 36"/>
              <a:gd name="T17" fmla="*/ 19 h 122"/>
              <a:gd name="T18" fmla="*/ 14 w 36"/>
              <a:gd name="T19" fmla="*/ 19 h 122"/>
              <a:gd name="T20" fmla="*/ 10 w 36"/>
              <a:gd name="T21" fmla="*/ 17 h 122"/>
              <a:gd name="T22" fmla="*/ 8 w 36"/>
              <a:gd name="T23" fmla="*/ 12 h 122"/>
              <a:gd name="T24" fmla="*/ 8 w 36"/>
              <a:gd name="T25" fmla="*/ 8 h 122"/>
              <a:gd name="T26" fmla="*/ 8 w 36"/>
              <a:gd name="T27" fmla="*/ 6 h 122"/>
              <a:gd name="T28" fmla="*/ 10 w 36"/>
              <a:gd name="T29" fmla="*/ 2 h 122"/>
              <a:gd name="T30" fmla="*/ 14 w 36"/>
              <a:gd name="T31" fmla="*/ 0 h 122"/>
              <a:gd name="T32" fmla="*/ 18 w 36"/>
              <a:gd name="T33" fmla="*/ 0 h 122"/>
              <a:gd name="T34" fmla="*/ 26 w 36"/>
              <a:gd name="T35" fmla="*/ 41 h 122"/>
              <a:gd name="T36" fmla="*/ 26 w 36"/>
              <a:gd name="T37" fmla="*/ 104 h 122"/>
              <a:gd name="T38" fmla="*/ 26 w 36"/>
              <a:gd name="T39" fmla="*/ 110 h 122"/>
              <a:gd name="T40" fmla="*/ 26 w 36"/>
              <a:gd name="T41" fmla="*/ 114 h 122"/>
              <a:gd name="T42" fmla="*/ 28 w 36"/>
              <a:gd name="T43" fmla="*/ 116 h 122"/>
              <a:gd name="T44" fmla="*/ 30 w 36"/>
              <a:gd name="T45" fmla="*/ 118 h 122"/>
              <a:gd name="T46" fmla="*/ 32 w 36"/>
              <a:gd name="T47" fmla="*/ 120 h 122"/>
              <a:gd name="T48" fmla="*/ 36 w 36"/>
              <a:gd name="T49" fmla="*/ 120 h 122"/>
              <a:gd name="T50" fmla="*/ 36 w 36"/>
              <a:gd name="T51" fmla="*/ 122 h 122"/>
              <a:gd name="T52" fmla="*/ 0 w 36"/>
              <a:gd name="T53" fmla="*/ 122 h 122"/>
              <a:gd name="T54" fmla="*/ 0 w 36"/>
              <a:gd name="T55" fmla="*/ 120 h 122"/>
              <a:gd name="T56" fmla="*/ 4 w 36"/>
              <a:gd name="T57" fmla="*/ 120 h 122"/>
              <a:gd name="T58" fmla="*/ 6 w 36"/>
              <a:gd name="T59" fmla="*/ 118 h 122"/>
              <a:gd name="T60" fmla="*/ 8 w 36"/>
              <a:gd name="T61" fmla="*/ 118 h 122"/>
              <a:gd name="T62" fmla="*/ 10 w 36"/>
              <a:gd name="T63" fmla="*/ 114 h 122"/>
              <a:gd name="T64" fmla="*/ 10 w 36"/>
              <a:gd name="T65" fmla="*/ 110 h 122"/>
              <a:gd name="T66" fmla="*/ 10 w 36"/>
              <a:gd name="T67" fmla="*/ 104 h 122"/>
              <a:gd name="T68" fmla="*/ 10 w 36"/>
              <a:gd name="T69" fmla="*/ 73 h 122"/>
              <a:gd name="T70" fmla="*/ 10 w 36"/>
              <a:gd name="T71" fmla="*/ 65 h 122"/>
              <a:gd name="T72" fmla="*/ 10 w 36"/>
              <a:gd name="T73" fmla="*/ 59 h 122"/>
              <a:gd name="T74" fmla="*/ 10 w 36"/>
              <a:gd name="T75" fmla="*/ 57 h 122"/>
              <a:gd name="T76" fmla="*/ 10 w 36"/>
              <a:gd name="T77" fmla="*/ 53 h 122"/>
              <a:gd name="T78" fmla="*/ 8 w 36"/>
              <a:gd name="T79" fmla="*/ 53 h 122"/>
              <a:gd name="T80" fmla="*/ 8 w 36"/>
              <a:gd name="T81" fmla="*/ 51 h 122"/>
              <a:gd name="T82" fmla="*/ 6 w 36"/>
              <a:gd name="T83" fmla="*/ 51 h 122"/>
              <a:gd name="T84" fmla="*/ 4 w 36"/>
              <a:gd name="T85" fmla="*/ 51 h 122"/>
              <a:gd name="T86" fmla="*/ 0 w 36"/>
              <a:gd name="T87" fmla="*/ 53 h 122"/>
              <a:gd name="T88" fmla="*/ 0 w 36"/>
              <a:gd name="T89" fmla="*/ 51 h 122"/>
              <a:gd name="T90" fmla="*/ 22 w 36"/>
              <a:gd name="T91" fmla="*/ 41 h 122"/>
              <a:gd name="T92" fmla="*/ 26 w 36"/>
              <a:gd name="T93" fmla="*/ 4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6" h="122">
                <a:moveTo>
                  <a:pt x="18" y="0"/>
                </a:moveTo>
                <a:lnTo>
                  <a:pt x="20" y="0"/>
                </a:lnTo>
                <a:lnTo>
                  <a:pt x="24" y="2"/>
                </a:lnTo>
                <a:lnTo>
                  <a:pt x="26" y="6"/>
                </a:lnTo>
                <a:lnTo>
                  <a:pt x="28" y="8"/>
                </a:lnTo>
                <a:lnTo>
                  <a:pt x="26" y="12"/>
                </a:lnTo>
                <a:lnTo>
                  <a:pt x="24" y="17"/>
                </a:lnTo>
                <a:lnTo>
                  <a:pt x="20" y="19"/>
                </a:lnTo>
                <a:lnTo>
                  <a:pt x="18" y="19"/>
                </a:lnTo>
                <a:lnTo>
                  <a:pt x="14" y="19"/>
                </a:lnTo>
                <a:lnTo>
                  <a:pt x="10" y="17"/>
                </a:lnTo>
                <a:lnTo>
                  <a:pt x="8" y="12"/>
                </a:lnTo>
                <a:lnTo>
                  <a:pt x="8" y="8"/>
                </a:lnTo>
                <a:lnTo>
                  <a:pt x="8" y="6"/>
                </a:lnTo>
                <a:lnTo>
                  <a:pt x="10" y="2"/>
                </a:lnTo>
                <a:lnTo>
                  <a:pt x="14" y="0"/>
                </a:lnTo>
                <a:lnTo>
                  <a:pt x="18" y="0"/>
                </a:lnTo>
                <a:close/>
                <a:moveTo>
                  <a:pt x="26" y="41"/>
                </a:moveTo>
                <a:lnTo>
                  <a:pt x="26" y="104"/>
                </a:lnTo>
                <a:lnTo>
                  <a:pt x="26" y="110"/>
                </a:lnTo>
                <a:lnTo>
                  <a:pt x="26" y="114"/>
                </a:lnTo>
                <a:lnTo>
                  <a:pt x="28" y="116"/>
                </a:lnTo>
                <a:lnTo>
                  <a:pt x="30" y="118"/>
                </a:lnTo>
                <a:lnTo>
                  <a:pt x="32" y="120"/>
                </a:lnTo>
                <a:lnTo>
                  <a:pt x="36" y="120"/>
                </a:lnTo>
                <a:lnTo>
                  <a:pt x="36" y="122"/>
                </a:lnTo>
                <a:lnTo>
                  <a:pt x="0" y="122"/>
                </a:lnTo>
                <a:lnTo>
                  <a:pt x="0" y="120"/>
                </a:lnTo>
                <a:lnTo>
                  <a:pt x="4" y="120"/>
                </a:lnTo>
                <a:lnTo>
                  <a:pt x="6" y="118"/>
                </a:lnTo>
                <a:lnTo>
                  <a:pt x="8" y="118"/>
                </a:lnTo>
                <a:lnTo>
                  <a:pt x="10" y="114"/>
                </a:lnTo>
                <a:lnTo>
                  <a:pt x="10" y="110"/>
                </a:lnTo>
                <a:lnTo>
                  <a:pt x="10" y="104"/>
                </a:lnTo>
                <a:lnTo>
                  <a:pt x="10" y="73"/>
                </a:lnTo>
                <a:lnTo>
                  <a:pt x="10" y="65"/>
                </a:lnTo>
                <a:lnTo>
                  <a:pt x="10" y="59"/>
                </a:lnTo>
                <a:lnTo>
                  <a:pt x="10" y="57"/>
                </a:lnTo>
                <a:lnTo>
                  <a:pt x="10" y="53"/>
                </a:lnTo>
                <a:lnTo>
                  <a:pt x="8" y="53"/>
                </a:lnTo>
                <a:lnTo>
                  <a:pt x="8" y="51"/>
                </a:lnTo>
                <a:lnTo>
                  <a:pt x="6" y="51"/>
                </a:lnTo>
                <a:lnTo>
                  <a:pt x="4" y="51"/>
                </a:lnTo>
                <a:lnTo>
                  <a:pt x="0" y="53"/>
                </a:lnTo>
                <a:lnTo>
                  <a:pt x="0" y="51"/>
                </a:lnTo>
                <a:lnTo>
                  <a:pt x="22" y="41"/>
                </a:lnTo>
                <a:lnTo>
                  <a:pt x="26" y="41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28" name="Freeform 16"/>
          <p:cNvSpPr>
            <a:spLocks/>
          </p:cNvSpPr>
          <p:nvPr/>
        </p:nvSpPr>
        <p:spPr bwMode="auto">
          <a:xfrm>
            <a:off x="5584825" y="6313488"/>
            <a:ext cx="76200" cy="163512"/>
          </a:xfrm>
          <a:custGeom>
            <a:avLst/>
            <a:gdLst>
              <a:gd name="T0" fmla="*/ 26 w 48"/>
              <a:gd name="T1" fmla="*/ 0 h 103"/>
              <a:gd name="T2" fmla="*/ 26 w 48"/>
              <a:gd name="T3" fmla="*/ 24 h 103"/>
              <a:gd name="T4" fmla="*/ 44 w 48"/>
              <a:gd name="T5" fmla="*/ 24 h 103"/>
              <a:gd name="T6" fmla="*/ 44 w 48"/>
              <a:gd name="T7" fmla="*/ 30 h 103"/>
              <a:gd name="T8" fmla="*/ 26 w 48"/>
              <a:gd name="T9" fmla="*/ 30 h 103"/>
              <a:gd name="T10" fmla="*/ 26 w 48"/>
              <a:gd name="T11" fmla="*/ 81 h 103"/>
              <a:gd name="T12" fmla="*/ 26 w 48"/>
              <a:gd name="T13" fmla="*/ 87 h 103"/>
              <a:gd name="T14" fmla="*/ 28 w 48"/>
              <a:gd name="T15" fmla="*/ 91 h 103"/>
              <a:gd name="T16" fmla="*/ 32 w 48"/>
              <a:gd name="T17" fmla="*/ 93 h 103"/>
              <a:gd name="T18" fmla="*/ 34 w 48"/>
              <a:gd name="T19" fmla="*/ 93 h 103"/>
              <a:gd name="T20" fmla="*/ 38 w 48"/>
              <a:gd name="T21" fmla="*/ 93 h 103"/>
              <a:gd name="T22" fmla="*/ 40 w 48"/>
              <a:gd name="T23" fmla="*/ 93 h 103"/>
              <a:gd name="T24" fmla="*/ 42 w 48"/>
              <a:gd name="T25" fmla="*/ 91 h 103"/>
              <a:gd name="T26" fmla="*/ 44 w 48"/>
              <a:gd name="T27" fmla="*/ 89 h 103"/>
              <a:gd name="T28" fmla="*/ 48 w 48"/>
              <a:gd name="T29" fmla="*/ 89 h 103"/>
              <a:gd name="T30" fmla="*/ 44 w 48"/>
              <a:gd name="T31" fmla="*/ 95 h 103"/>
              <a:gd name="T32" fmla="*/ 40 w 48"/>
              <a:gd name="T33" fmla="*/ 101 h 103"/>
              <a:gd name="T34" fmla="*/ 34 w 48"/>
              <a:gd name="T35" fmla="*/ 103 h 103"/>
              <a:gd name="T36" fmla="*/ 22 w 48"/>
              <a:gd name="T37" fmla="*/ 103 h 103"/>
              <a:gd name="T38" fmla="*/ 20 w 48"/>
              <a:gd name="T39" fmla="*/ 103 h 103"/>
              <a:gd name="T40" fmla="*/ 16 w 48"/>
              <a:gd name="T41" fmla="*/ 99 h 103"/>
              <a:gd name="T42" fmla="*/ 14 w 48"/>
              <a:gd name="T43" fmla="*/ 97 h 103"/>
              <a:gd name="T44" fmla="*/ 12 w 48"/>
              <a:gd name="T45" fmla="*/ 91 h 103"/>
              <a:gd name="T46" fmla="*/ 12 w 48"/>
              <a:gd name="T47" fmla="*/ 83 h 103"/>
              <a:gd name="T48" fmla="*/ 12 w 48"/>
              <a:gd name="T49" fmla="*/ 30 h 103"/>
              <a:gd name="T50" fmla="*/ 0 w 48"/>
              <a:gd name="T51" fmla="*/ 30 h 103"/>
              <a:gd name="T52" fmla="*/ 0 w 48"/>
              <a:gd name="T53" fmla="*/ 28 h 103"/>
              <a:gd name="T54" fmla="*/ 4 w 48"/>
              <a:gd name="T55" fmla="*/ 24 h 103"/>
              <a:gd name="T56" fmla="*/ 10 w 48"/>
              <a:gd name="T57" fmla="*/ 22 h 103"/>
              <a:gd name="T58" fmla="*/ 14 w 48"/>
              <a:gd name="T59" fmla="*/ 16 h 103"/>
              <a:gd name="T60" fmla="*/ 18 w 48"/>
              <a:gd name="T61" fmla="*/ 10 h 103"/>
              <a:gd name="T62" fmla="*/ 22 w 48"/>
              <a:gd name="T63" fmla="*/ 6 h 103"/>
              <a:gd name="T64" fmla="*/ 24 w 48"/>
              <a:gd name="T65" fmla="*/ 0 h 103"/>
              <a:gd name="T66" fmla="*/ 26 w 48"/>
              <a:gd name="T67" fmla="*/ 0 h 103"/>
              <a:gd name="T68" fmla="*/ 26 w 48"/>
              <a:gd name="T69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8" h="103">
                <a:moveTo>
                  <a:pt x="26" y="0"/>
                </a:moveTo>
                <a:lnTo>
                  <a:pt x="26" y="24"/>
                </a:lnTo>
                <a:lnTo>
                  <a:pt x="44" y="24"/>
                </a:lnTo>
                <a:lnTo>
                  <a:pt x="44" y="30"/>
                </a:lnTo>
                <a:lnTo>
                  <a:pt x="26" y="30"/>
                </a:lnTo>
                <a:lnTo>
                  <a:pt x="26" y="81"/>
                </a:lnTo>
                <a:lnTo>
                  <a:pt x="26" y="87"/>
                </a:lnTo>
                <a:lnTo>
                  <a:pt x="28" y="91"/>
                </a:lnTo>
                <a:lnTo>
                  <a:pt x="32" y="93"/>
                </a:lnTo>
                <a:lnTo>
                  <a:pt x="34" y="93"/>
                </a:lnTo>
                <a:lnTo>
                  <a:pt x="38" y="93"/>
                </a:lnTo>
                <a:lnTo>
                  <a:pt x="40" y="93"/>
                </a:lnTo>
                <a:lnTo>
                  <a:pt x="42" y="91"/>
                </a:lnTo>
                <a:lnTo>
                  <a:pt x="44" y="89"/>
                </a:lnTo>
                <a:lnTo>
                  <a:pt x="48" y="89"/>
                </a:lnTo>
                <a:lnTo>
                  <a:pt x="44" y="95"/>
                </a:lnTo>
                <a:lnTo>
                  <a:pt x="40" y="101"/>
                </a:lnTo>
                <a:lnTo>
                  <a:pt x="34" y="103"/>
                </a:lnTo>
                <a:lnTo>
                  <a:pt x="22" y="103"/>
                </a:lnTo>
                <a:lnTo>
                  <a:pt x="20" y="103"/>
                </a:lnTo>
                <a:lnTo>
                  <a:pt x="16" y="99"/>
                </a:lnTo>
                <a:lnTo>
                  <a:pt x="14" y="97"/>
                </a:lnTo>
                <a:lnTo>
                  <a:pt x="12" y="91"/>
                </a:lnTo>
                <a:lnTo>
                  <a:pt x="12" y="83"/>
                </a:lnTo>
                <a:lnTo>
                  <a:pt x="12" y="30"/>
                </a:lnTo>
                <a:lnTo>
                  <a:pt x="0" y="30"/>
                </a:lnTo>
                <a:lnTo>
                  <a:pt x="0" y="28"/>
                </a:lnTo>
                <a:lnTo>
                  <a:pt x="4" y="24"/>
                </a:lnTo>
                <a:lnTo>
                  <a:pt x="10" y="22"/>
                </a:lnTo>
                <a:lnTo>
                  <a:pt x="14" y="16"/>
                </a:lnTo>
                <a:lnTo>
                  <a:pt x="18" y="10"/>
                </a:lnTo>
                <a:lnTo>
                  <a:pt x="22" y="6"/>
                </a:lnTo>
                <a:lnTo>
                  <a:pt x="24" y="0"/>
                </a:lnTo>
                <a:lnTo>
                  <a:pt x="26" y="0"/>
                </a:lnTo>
                <a:lnTo>
                  <a:pt x="26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29" name="Freeform 17"/>
          <p:cNvSpPr>
            <a:spLocks noEditPoints="1"/>
          </p:cNvSpPr>
          <p:nvPr/>
        </p:nvSpPr>
        <p:spPr bwMode="auto">
          <a:xfrm>
            <a:off x="5672138" y="6283325"/>
            <a:ext cx="57150" cy="193675"/>
          </a:xfrm>
          <a:custGeom>
            <a:avLst/>
            <a:gdLst>
              <a:gd name="T0" fmla="*/ 16 w 36"/>
              <a:gd name="T1" fmla="*/ 0 h 122"/>
              <a:gd name="T2" fmla="*/ 20 w 36"/>
              <a:gd name="T3" fmla="*/ 0 h 122"/>
              <a:gd name="T4" fmla="*/ 24 w 36"/>
              <a:gd name="T5" fmla="*/ 2 h 122"/>
              <a:gd name="T6" fmla="*/ 26 w 36"/>
              <a:gd name="T7" fmla="*/ 6 h 122"/>
              <a:gd name="T8" fmla="*/ 26 w 36"/>
              <a:gd name="T9" fmla="*/ 8 h 122"/>
              <a:gd name="T10" fmla="*/ 26 w 36"/>
              <a:gd name="T11" fmla="*/ 12 h 122"/>
              <a:gd name="T12" fmla="*/ 24 w 36"/>
              <a:gd name="T13" fmla="*/ 17 h 122"/>
              <a:gd name="T14" fmla="*/ 20 w 36"/>
              <a:gd name="T15" fmla="*/ 19 h 122"/>
              <a:gd name="T16" fmla="*/ 16 w 36"/>
              <a:gd name="T17" fmla="*/ 19 h 122"/>
              <a:gd name="T18" fmla="*/ 12 w 36"/>
              <a:gd name="T19" fmla="*/ 19 h 122"/>
              <a:gd name="T20" fmla="*/ 10 w 36"/>
              <a:gd name="T21" fmla="*/ 17 h 122"/>
              <a:gd name="T22" fmla="*/ 8 w 36"/>
              <a:gd name="T23" fmla="*/ 12 h 122"/>
              <a:gd name="T24" fmla="*/ 6 w 36"/>
              <a:gd name="T25" fmla="*/ 8 h 122"/>
              <a:gd name="T26" fmla="*/ 8 w 36"/>
              <a:gd name="T27" fmla="*/ 6 h 122"/>
              <a:gd name="T28" fmla="*/ 10 w 36"/>
              <a:gd name="T29" fmla="*/ 2 h 122"/>
              <a:gd name="T30" fmla="*/ 12 w 36"/>
              <a:gd name="T31" fmla="*/ 0 h 122"/>
              <a:gd name="T32" fmla="*/ 16 w 36"/>
              <a:gd name="T33" fmla="*/ 0 h 122"/>
              <a:gd name="T34" fmla="*/ 24 w 36"/>
              <a:gd name="T35" fmla="*/ 41 h 122"/>
              <a:gd name="T36" fmla="*/ 24 w 36"/>
              <a:gd name="T37" fmla="*/ 104 h 122"/>
              <a:gd name="T38" fmla="*/ 24 w 36"/>
              <a:gd name="T39" fmla="*/ 110 h 122"/>
              <a:gd name="T40" fmla="*/ 26 w 36"/>
              <a:gd name="T41" fmla="*/ 114 h 122"/>
              <a:gd name="T42" fmla="*/ 26 w 36"/>
              <a:gd name="T43" fmla="*/ 116 h 122"/>
              <a:gd name="T44" fmla="*/ 28 w 36"/>
              <a:gd name="T45" fmla="*/ 118 h 122"/>
              <a:gd name="T46" fmla="*/ 30 w 36"/>
              <a:gd name="T47" fmla="*/ 120 h 122"/>
              <a:gd name="T48" fmla="*/ 36 w 36"/>
              <a:gd name="T49" fmla="*/ 120 h 122"/>
              <a:gd name="T50" fmla="*/ 36 w 36"/>
              <a:gd name="T51" fmla="*/ 122 h 122"/>
              <a:gd name="T52" fmla="*/ 0 w 36"/>
              <a:gd name="T53" fmla="*/ 122 h 122"/>
              <a:gd name="T54" fmla="*/ 0 w 36"/>
              <a:gd name="T55" fmla="*/ 120 h 122"/>
              <a:gd name="T56" fmla="*/ 4 w 36"/>
              <a:gd name="T57" fmla="*/ 120 h 122"/>
              <a:gd name="T58" fmla="*/ 6 w 36"/>
              <a:gd name="T59" fmla="*/ 118 h 122"/>
              <a:gd name="T60" fmla="*/ 8 w 36"/>
              <a:gd name="T61" fmla="*/ 118 h 122"/>
              <a:gd name="T62" fmla="*/ 8 w 36"/>
              <a:gd name="T63" fmla="*/ 114 h 122"/>
              <a:gd name="T64" fmla="*/ 10 w 36"/>
              <a:gd name="T65" fmla="*/ 110 h 122"/>
              <a:gd name="T66" fmla="*/ 10 w 36"/>
              <a:gd name="T67" fmla="*/ 104 h 122"/>
              <a:gd name="T68" fmla="*/ 10 w 36"/>
              <a:gd name="T69" fmla="*/ 73 h 122"/>
              <a:gd name="T70" fmla="*/ 10 w 36"/>
              <a:gd name="T71" fmla="*/ 65 h 122"/>
              <a:gd name="T72" fmla="*/ 10 w 36"/>
              <a:gd name="T73" fmla="*/ 59 h 122"/>
              <a:gd name="T74" fmla="*/ 10 w 36"/>
              <a:gd name="T75" fmla="*/ 57 h 122"/>
              <a:gd name="T76" fmla="*/ 8 w 36"/>
              <a:gd name="T77" fmla="*/ 53 h 122"/>
              <a:gd name="T78" fmla="*/ 8 w 36"/>
              <a:gd name="T79" fmla="*/ 53 h 122"/>
              <a:gd name="T80" fmla="*/ 6 w 36"/>
              <a:gd name="T81" fmla="*/ 51 h 122"/>
              <a:gd name="T82" fmla="*/ 4 w 36"/>
              <a:gd name="T83" fmla="*/ 51 h 122"/>
              <a:gd name="T84" fmla="*/ 2 w 36"/>
              <a:gd name="T85" fmla="*/ 51 h 122"/>
              <a:gd name="T86" fmla="*/ 0 w 36"/>
              <a:gd name="T87" fmla="*/ 53 h 122"/>
              <a:gd name="T88" fmla="*/ 0 w 36"/>
              <a:gd name="T89" fmla="*/ 51 h 122"/>
              <a:gd name="T90" fmla="*/ 20 w 36"/>
              <a:gd name="T91" fmla="*/ 41 h 122"/>
              <a:gd name="T92" fmla="*/ 24 w 36"/>
              <a:gd name="T93" fmla="*/ 4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6" h="122">
                <a:moveTo>
                  <a:pt x="16" y="0"/>
                </a:moveTo>
                <a:lnTo>
                  <a:pt x="20" y="0"/>
                </a:lnTo>
                <a:lnTo>
                  <a:pt x="24" y="2"/>
                </a:lnTo>
                <a:lnTo>
                  <a:pt x="26" y="6"/>
                </a:lnTo>
                <a:lnTo>
                  <a:pt x="26" y="8"/>
                </a:lnTo>
                <a:lnTo>
                  <a:pt x="26" y="12"/>
                </a:lnTo>
                <a:lnTo>
                  <a:pt x="24" y="17"/>
                </a:lnTo>
                <a:lnTo>
                  <a:pt x="20" y="19"/>
                </a:lnTo>
                <a:lnTo>
                  <a:pt x="16" y="19"/>
                </a:lnTo>
                <a:lnTo>
                  <a:pt x="12" y="19"/>
                </a:lnTo>
                <a:lnTo>
                  <a:pt x="10" y="17"/>
                </a:lnTo>
                <a:lnTo>
                  <a:pt x="8" y="12"/>
                </a:lnTo>
                <a:lnTo>
                  <a:pt x="6" y="8"/>
                </a:lnTo>
                <a:lnTo>
                  <a:pt x="8" y="6"/>
                </a:lnTo>
                <a:lnTo>
                  <a:pt x="10" y="2"/>
                </a:lnTo>
                <a:lnTo>
                  <a:pt x="12" y="0"/>
                </a:lnTo>
                <a:lnTo>
                  <a:pt x="16" y="0"/>
                </a:lnTo>
                <a:close/>
                <a:moveTo>
                  <a:pt x="24" y="41"/>
                </a:moveTo>
                <a:lnTo>
                  <a:pt x="24" y="104"/>
                </a:lnTo>
                <a:lnTo>
                  <a:pt x="24" y="110"/>
                </a:lnTo>
                <a:lnTo>
                  <a:pt x="26" y="114"/>
                </a:lnTo>
                <a:lnTo>
                  <a:pt x="26" y="116"/>
                </a:lnTo>
                <a:lnTo>
                  <a:pt x="28" y="118"/>
                </a:lnTo>
                <a:lnTo>
                  <a:pt x="30" y="120"/>
                </a:lnTo>
                <a:lnTo>
                  <a:pt x="36" y="120"/>
                </a:lnTo>
                <a:lnTo>
                  <a:pt x="36" y="122"/>
                </a:lnTo>
                <a:lnTo>
                  <a:pt x="0" y="122"/>
                </a:lnTo>
                <a:lnTo>
                  <a:pt x="0" y="120"/>
                </a:lnTo>
                <a:lnTo>
                  <a:pt x="4" y="120"/>
                </a:lnTo>
                <a:lnTo>
                  <a:pt x="6" y="118"/>
                </a:lnTo>
                <a:lnTo>
                  <a:pt x="8" y="118"/>
                </a:lnTo>
                <a:lnTo>
                  <a:pt x="8" y="114"/>
                </a:lnTo>
                <a:lnTo>
                  <a:pt x="10" y="110"/>
                </a:lnTo>
                <a:lnTo>
                  <a:pt x="10" y="104"/>
                </a:lnTo>
                <a:lnTo>
                  <a:pt x="10" y="73"/>
                </a:lnTo>
                <a:lnTo>
                  <a:pt x="10" y="65"/>
                </a:lnTo>
                <a:lnTo>
                  <a:pt x="10" y="59"/>
                </a:lnTo>
                <a:lnTo>
                  <a:pt x="10" y="57"/>
                </a:lnTo>
                <a:lnTo>
                  <a:pt x="8" y="53"/>
                </a:lnTo>
                <a:lnTo>
                  <a:pt x="8" y="53"/>
                </a:lnTo>
                <a:lnTo>
                  <a:pt x="6" y="51"/>
                </a:lnTo>
                <a:lnTo>
                  <a:pt x="4" y="51"/>
                </a:lnTo>
                <a:lnTo>
                  <a:pt x="2" y="51"/>
                </a:lnTo>
                <a:lnTo>
                  <a:pt x="0" y="53"/>
                </a:lnTo>
                <a:lnTo>
                  <a:pt x="0" y="51"/>
                </a:lnTo>
                <a:lnTo>
                  <a:pt x="20" y="41"/>
                </a:lnTo>
                <a:lnTo>
                  <a:pt x="24" y="41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30" name="Freeform 18"/>
          <p:cNvSpPr>
            <a:spLocks/>
          </p:cNvSpPr>
          <p:nvPr/>
        </p:nvSpPr>
        <p:spPr bwMode="auto">
          <a:xfrm>
            <a:off x="5738813" y="6351588"/>
            <a:ext cx="125412" cy="125412"/>
          </a:xfrm>
          <a:custGeom>
            <a:avLst/>
            <a:gdLst>
              <a:gd name="T0" fmla="*/ 0 w 79"/>
              <a:gd name="T1" fmla="*/ 0 h 79"/>
              <a:gd name="T2" fmla="*/ 36 w 79"/>
              <a:gd name="T3" fmla="*/ 0 h 79"/>
              <a:gd name="T4" fmla="*/ 36 w 79"/>
              <a:gd name="T5" fmla="*/ 2 h 79"/>
              <a:gd name="T6" fmla="*/ 34 w 79"/>
              <a:gd name="T7" fmla="*/ 2 h 79"/>
              <a:gd name="T8" fmla="*/ 32 w 79"/>
              <a:gd name="T9" fmla="*/ 2 h 79"/>
              <a:gd name="T10" fmla="*/ 30 w 79"/>
              <a:gd name="T11" fmla="*/ 4 h 79"/>
              <a:gd name="T12" fmla="*/ 28 w 79"/>
              <a:gd name="T13" fmla="*/ 6 h 79"/>
              <a:gd name="T14" fmla="*/ 28 w 79"/>
              <a:gd name="T15" fmla="*/ 8 h 79"/>
              <a:gd name="T16" fmla="*/ 28 w 79"/>
              <a:gd name="T17" fmla="*/ 12 h 79"/>
              <a:gd name="T18" fmla="*/ 30 w 79"/>
              <a:gd name="T19" fmla="*/ 14 h 79"/>
              <a:gd name="T20" fmla="*/ 46 w 79"/>
              <a:gd name="T21" fmla="*/ 59 h 79"/>
              <a:gd name="T22" fmla="*/ 63 w 79"/>
              <a:gd name="T23" fmla="*/ 14 h 79"/>
              <a:gd name="T24" fmla="*/ 63 w 79"/>
              <a:gd name="T25" fmla="*/ 10 h 79"/>
              <a:gd name="T26" fmla="*/ 65 w 79"/>
              <a:gd name="T27" fmla="*/ 6 h 79"/>
              <a:gd name="T28" fmla="*/ 65 w 79"/>
              <a:gd name="T29" fmla="*/ 6 h 79"/>
              <a:gd name="T30" fmla="*/ 63 w 79"/>
              <a:gd name="T31" fmla="*/ 4 h 79"/>
              <a:gd name="T32" fmla="*/ 63 w 79"/>
              <a:gd name="T33" fmla="*/ 4 h 79"/>
              <a:gd name="T34" fmla="*/ 61 w 79"/>
              <a:gd name="T35" fmla="*/ 2 h 79"/>
              <a:gd name="T36" fmla="*/ 59 w 79"/>
              <a:gd name="T37" fmla="*/ 2 h 79"/>
              <a:gd name="T38" fmla="*/ 55 w 79"/>
              <a:gd name="T39" fmla="*/ 2 h 79"/>
              <a:gd name="T40" fmla="*/ 55 w 79"/>
              <a:gd name="T41" fmla="*/ 0 h 79"/>
              <a:gd name="T42" fmla="*/ 79 w 79"/>
              <a:gd name="T43" fmla="*/ 0 h 79"/>
              <a:gd name="T44" fmla="*/ 79 w 79"/>
              <a:gd name="T45" fmla="*/ 2 h 79"/>
              <a:gd name="T46" fmla="*/ 77 w 79"/>
              <a:gd name="T47" fmla="*/ 2 h 79"/>
              <a:gd name="T48" fmla="*/ 73 w 79"/>
              <a:gd name="T49" fmla="*/ 4 h 79"/>
              <a:gd name="T50" fmla="*/ 71 w 79"/>
              <a:gd name="T51" fmla="*/ 8 h 79"/>
              <a:gd name="T52" fmla="*/ 69 w 79"/>
              <a:gd name="T53" fmla="*/ 14 h 79"/>
              <a:gd name="T54" fmla="*/ 44 w 79"/>
              <a:gd name="T55" fmla="*/ 79 h 79"/>
              <a:gd name="T56" fmla="*/ 38 w 79"/>
              <a:gd name="T57" fmla="*/ 79 h 79"/>
              <a:gd name="T58" fmla="*/ 12 w 79"/>
              <a:gd name="T59" fmla="*/ 14 h 79"/>
              <a:gd name="T60" fmla="*/ 12 w 79"/>
              <a:gd name="T61" fmla="*/ 10 h 79"/>
              <a:gd name="T62" fmla="*/ 10 w 79"/>
              <a:gd name="T63" fmla="*/ 8 h 79"/>
              <a:gd name="T64" fmla="*/ 8 w 79"/>
              <a:gd name="T65" fmla="*/ 6 h 79"/>
              <a:gd name="T66" fmla="*/ 6 w 79"/>
              <a:gd name="T67" fmla="*/ 4 h 79"/>
              <a:gd name="T68" fmla="*/ 2 w 79"/>
              <a:gd name="T69" fmla="*/ 2 h 79"/>
              <a:gd name="T70" fmla="*/ 0 w 79"/>
              <a:gd name="T71" fmla="*/ 2 h 79"/>
              <a:gd name="T72" fmla="*/ 0 w 79"/>
              <a:gd name="T73" fmla="*/ 0 h 79"/>
              <a:gd name="T74" fmla="*/ 0 w 79"/>
              <a:gd name="T75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9" h="79">
                <a:moveTo>
                  <a:pt x="0" y="0"/>
                </a:moveTo>
                <a:lnTo>
                  <a:pt x="36" y="0"/>
                </a:lnTo>
                <a:lnTo>
                  <a:pt x="36" y="2"/>
                </a:lnTo>
                <a:lnTo>
                  <a:pt x="34" y="2"/>
                </a:lnTo>
                <a:lnTo>
                  <a:pt x="32" y="2"/>
                </a:lnTo>
                <a:lnTo>
                  <a:pt x="30" y="4"/>
                </a:lnTo>
                <a:lnTo>
                  <a:pt x="28" y="6"/>
                </a:lnTo>
                <a:lnTo>
                  <a:pt x="28" y="8"/>
                </a:lnTo>
                <a:lnTo>
                  <a:pt x="28" y="12"/>
                </a:lnTo>
                <a:lnTo>
                  <a:pt x="30" y="14"/>
                </a:lnTo>
                <a:lnTo>
                  <a:pt x="46" y="59"/>
                </a:lnTo>
                <a:lnTo>
                  <a:pt x="63" y="14"/>
                </a:lnTo>
                <a:lnTo>
                  <a:pt x="63" y="10"/>
                </a:lnTo>
                <a:lnTo>
                  <a:pt x="65" y="6"/>
                </a:lnTo>
                <a:lnTo>
                  <a:pt x="65" y="6"/>
                </a:lnTo>
                <a:lnTo>
                  <a:pt x="63" y="4"/>
                </a:lnTo>
                <a:lnTo>
                  <a:pt x="63" y="4"/>
                </a:lnTo>
                <a:lnTo>
                  <a:pt x="61" y="2"/>
                </a:lnTo>
                <a:lnTo>
                  <a:pt x="59" y="2"/>
                </a:lnTo>
                <a:lnTo>
                  <a:pt x="55" y="2"/>
                </a:lnTo>
                <a:lnTo>
                  <a:pt x="55" y="0"/>
                </a:lnTo>
                <a:lnTo>
                  <a:pt x="79" y="0"/>
                </a:lnTo>
                <a:lnTo>
                  <a:pt x="79" y="2"/>
                </a:lnTo>
                <a:lnTo>
                  <a:pt x="77" y="2"/>
                </a:lnTo>
                <a:lnTo>
                  <a:pt x="73" y="4"/>
                </a:lnTo>
                <a:lnTo>
                  <a:pt x="71" y="8"/>
                </a:lnTo>
                <a:lnTo>
                  <a:pt x="69" y="14"/>
                </a:lnTo>
                <a:lnTo>
                  <a:pt x="44" y="79"/>
                </a:lnTo>
                <a:lnTo>
                  <a:pt x="38" y="79"/>
                </a:lnTo>
                <a:lnTo>
                  <a:pt x="12" y="14"/>
                </a:lnTo>
                <a:lnTo>
                  <a:pt x="12" y="10"/>
                </a:lnTo>
                <a:lnTo>
                  <a:pt x="10" y="8"/>
                </a:lnTo>
                <a:lnTo>
                  <a:pt x="8" y="6"/>
                </a:lnTo>
                <a:lnTo>
                  <a:pt x="6" y="4"/>
                </a:lnTo>
                <a:lnTo>
                  <a:pt x="2" y="2"/>
                </a:lnTo>
                <a:lnTo>
                  <a:pt x="0" y="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31" name="Freeform 19"/>
          <p:cNvSpPr>
            <a:spLocks noEditPoints="1"/>
          </p:cNvSpPr>
          <p:nvPr/>
        </p:nvSpPr>
        <p:spPr bwMode="auto">
          <a:xfrm>
            <a:off x="5876925" y="6351588"/>
            <a:ext cx="103188" cy="125412"/>
          </a:xfrm>
          <a:custGeom>
            <a:avLst/>
            <a:gdLst>
              <a:gd name="T0" fmla="*/ 26 w 65"/>
              <a:gd name="T1" fmla="*/ 2 h 79"/>
              <a:gd name="T2" fmla="*/ 52 w 65"/>
              <a:gd name="T3" fmla="*/ 4 h 79"/>
              <a:gd name="T4" fmla="*/ 32 w 65"/>
              <a:gd name="T5" fmla="*/ 4 h 79"/>
              <a:gd name="T6" fmla="*/ 36 w 65"/>
              <a:gd name="T7" fmla="*/ 4 h 79"/>
              <a:gd name="T8" fmla="*/ 36 w 65"/>
              <a:gd name="T9" fmla="*/ 4 h 79"/>
              <a:gd name="T10" fmla="*/ 16 w 65"/>
              <a:gd name="T11" fmla="*/ 8 h 79"/>
              <a:gd name="T12" fmla="*/ 58 w 65"/>
              <a:gd name="T13" fmla="*/ 8 h 79"/>
              <a:gd name="T14" fmla="*/ 24 w 65"/>
              <a:gd name="T15" fmla="*/ 8 h 79"/>
              <a:gd name="T16" fmla="*/ 42 w 65"/>
              <a:gd name="T17" fmla="*/ 8 h 79"/>
              <a:gd name="T18" fmla="*/ 42 w 65"/>
              <a:gd name="T19" fmla="*/ 8 h 79"/>
              <a:gd name="T20" fmla="*/ 10 w 65"/>
              <a:gd name="T21" fmla="*/ 12 h 79"/>
              <a:gd name="T22" fmla="*/ 62 w 65"/>
              <a:gd name="T23" fmla="*/ 12 h 79"/>
              <a:gd name="T24" fmla="*/ 18 w 65"/>
              <a:gd name="T25" fmla="*/ 12 h 79"/>
              <a:gd name="T26" fmla="*/ 46 w 65"/>
              <a:gd name="T27" fmla="*/ 12 h 79"/>
              <a:gd name="T28" fmla="*/ 46 w 65"/>
              <a:gd name="T29" fmla="*/ 12 h 79"/>
              <a:gd name="T30" fmla="*/ 8 w 65"/>
              <a:gd name="T31" fmla="*/ 16 h 79"/>
              <a:gd name="T32" fmla="*/ 63 w 65"/>
              <a:gd name="T33" fmla="*/ 16 h 79"/>
              <a:gd name="T34" fmla="*/ 16 w 65"/>
              <a:gd name="T35" fmla="*/ 16 h 79"/>
              <a:gd name="T36" fmla="*/ 46 w 65"/>
              <a:gd name="T37" fmla="*/ 16 h 79"/>
              <a:gd name="T38" fmla="*/ 46 w 65"/>
              <a:gd name="T39" fmla="*/ 16 h 79"/>
              <a:gd name="T40" fmla="*/ 6 w 65"/>
              <a:gd name="T41" fmla="*/ 20 h 79"/>
              <a:gd name="T42" fmla="*/ 63 w 65"/>
              <a:gd name="T43" fmla="*/ 20 h 79"/>
              <a:gd name="T44" fmla="*/ 14 w 65"/>
              <a:gd name="T45" fmla="*/ 20 h 79"/>
              <a:gd name="T46" fmla="*/ 48 w 65"/>
              <a:gd name="T47" fmla="*/ 20 h 79"/>
              <a:gd name="T48" fmla="*/ 48 w 65"/>
              <a:gd name="T49" fmla="*/ 20 h 79"/>
              <a:gd name="T50" fmla="*/ 4 w 65"/>
              <a:gd name="T51" fmla="*/ 24 h 79"/>
              <a:gd name="T52" fmla="*/ 65 w 65"/>
              <a:gd name="T53" fmla="*/ 24 h 79"/>
              <a:gd name="T54" fmla="*/ 65 w 65"/>
              <a:gd name="T55" fmla="*/ 24 h 79"/>
              <a:gd name="T56" fmla="*/ 2 w 65"/>
              <a:gd name="T57" fmla="*/ 30 h 79"/>
              <a:gd name="T58" fmla="*/ 2 w 65"/>
              <a:gd name="T59" fmla="*/ 30 h 79"/>
              <a:gd name="T60" fmla="*/ 0 w 65"/>
              <a:gd name="T61" fmla="*/ 42 h 79"/>
              <a:gd name="T62" fmla="*/ 16 w 65"/>
              <a:gd name="T63" fmla="*/ 49 h 79"/>
              <a:gd name="T64" fmla="*/ 16 w 65"/>
              <a:gd name="T65" fmla="*/ 49 h 79"/>
              <a:gd name="T66" fmla="*/ 63 w 65"/>
              <a:gd name="T67" fmla="*/ 49 h 79"/>
              <a:gd name="T68" fmla="*/ 63 w 65"/>
              <a:gd name="T69" fmla="*/ 49 h 79"/>
              <a:gd name="T70" fmla="*/ 2 w 65"/>
              <a:gd name="T71" fmla="*/ 53 h 79"/>
              <a:gd name="T72" fmla="*/ 65 w 65"/>
              <a:gd name="T73" fmla="*/ 53 h 79"/>
              <a:gd name="T74" fmla="*/ 20 w 65"/>
              <a:gd name="T75" fmla="*/ 53 h 79"/>
              <a:gd name="T76" fmla="*/ 62 w 65"/>
              <a:gd name="T77" fmla="*/ 53 h 79"/>
              <a:gd name="T78" fmla="*/ 62 w 65"/>
              <a:gd name="T79" fmla="*/ 53 h 79"/>
              <a:gd name="T80" fmla="*/ 4 w 65"/>
              <a:gd name="T81" fmla="*/ 57 h 79"/>
              <a:gd name="T82" fmla="*/ 65 w 65"/>
              <a:gd name="T83" fmla="*/ 57 h 79"/>
              <a:gd name="T84" fmla="*/ 22 w 65"/>
              <a:gd name="T85" fmla="*/ 57 h 79"/>
              <a:gd name="T86" fmla="*/ 60 w 65"/>
              <a:gd name="T87" fmla="*/ 57 h 79"/>
              <a:gd name="T88" fmla="*/ 60 w 65"/>
              <a:gd name="T89" fmla="*/ 57 h 79"/>
              <a:gd name="T90" fmla="*/ 4 w 65"/>
              <a:gd name="T91" fmla="*/ 61 h 79"/>
              <a:gd name="T92" fmla="*/ 63 w 65"/>
              <a:gd name="T93" fmla="*/ 61 h 79"/>
              <a:gd name="T94" fmla="*/ 28 w 65"/>
              <a:gd name="T95" fmla="*/ 61 h 79"/>
              <a:gd name="T96" fmla="*/ 56 w 65"/>
              <a:gd name="T97" fmla="*/ 61 h 79"/>
              <a:gd name="T98" fmla="*/ 56 w 65"/>
              <a:gd name="T99" fmla="*/ 61 h 79"/>
              <a:gd name="T100" fmla="*/ 6 w 65"/>
              <a:gd name="T101" fmla="*/ 65 h 79"/>
              <a:gd name="T102" fmla="*/ 62 w 65"/>
              <a:gd name="T103" fmla="*/ 65 h 79"/>
              <a:gd name="T104" fmla="*/ 34 w 65"/>
              <a:gd name="T105" fmla="*/ 65 h 79"/>
              <a:gd name="T106" fmla="*/ 48 w 65"/>
              <a:gd name="T107" fmla="*/ 65 h 79"/>
              <a:gd name="T108" fmla="*/ 48 w 65"/>
              <a:gd name="T109" fmla="*/ 65 h 79"/>
              <a:gd name="T110" fmla="*/ 10 w 65"/>
              <a:gd name="T111" fmla="*/ 69 h 79"/>
              <a:gd name="T112" fmla="*/ 58 w 65"/>
              <a:gd name="T113" fmla="*/ 71 h 79"/>
              <a:gd name="T114" fmla="*/ 56 w 65"/>
              <a:gd name="T115" fmla="*/ 71 h 79"/>
              <a:gd name="T116" fmla="*/ 16 w 65"/>
              <a:gd name="T117" fmla="*/ 73 h 79"/>
              <a:gd name="T118" fmla="*/ 16 w 65"/>
              <a:gd name="T119" fmla="*/ 73 h 79"/>
              <a:gd name="T120" fmla="*/ 18 w 65"/>
              <a:gd name="T121" fmla="*/ 77 h 79"/>
              <a:gd name="T122" fmla="*/ 50 w 65"/>
              <a:gd name="T123" fmla="*/ 7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" h="79">
                <a:moveTo>
                  <a:pt x="26" y="0"/>
                </a:moveTo>
                <a:lnTo>
                  <a:pt x="44" y="0"/>
                </a:lnTo>
                <a:lnTo>
                  <a:pt x="44" y="2"/>
                </a:lnTo>
                <a:lnTo>
                  <a:pt x="26" y="2"/>
                </a:lnTo>
                <a:lnTo>
                  <a:pt x="26" y="0"/>
                </a:lnTo>
                <a:close/>
                <a:moveTo>
                  <a:pt x="22" y="2"/>
                </a:moveTo>
                <a:lnTo>
                  <a:pt x="52" y="2"/>
                </a:lnTo>
                <a:lnTo>
                  <a:pt x="52" y="4"/>
                </a:lnTo>
                <a:lnTo>
                  <a:pt x="22" y="4"/>
                </a:lnTo>
                <a:lnTo>
                  <a:pt x="22" y="2"/>
                </a:lnTo>
                <a:close/>
                <a:moveTo>
                  <a:pt x="18" y="4"/>
                </a:moveTo>
                <a:lnTo>
                  <a:pt x="32" y="4"/>
                </a:lnTo>
                <a:lnTo>
                  <a:pt x="32" y="6"/>
                </a:lnTo>
                <a:lnTo>
                  <a:pt x="18" y="6"/>
                </a:lnTo>
                <a:lnTo>
                  <a:pt x="18" y="4"/>
                </a:lnTo>
                <a:close/>
                <a:moveTo>
                  <a:pt x="36" y="4"/>
                </a:moveTo>
                <a:lnTo>
                  <a:pt x="56" y="4"/>
                </a:lnTo>
                <a:lnTo>
                  <a:pt x="56" y="6"/>
                </a:lnTo>
                <a:lnTo>
                  <a:pt x="36" y="6"/>
                </a:lnTo>
                <a:lnTo>
                  <a:pt x="36" y="4"/>
                </a:lnTo>
                <a:close/>
                <a:moveTo>
                  <a:pt x="16" y="6"/>
                </a:moveTo>
                <a:lnTo>
                  <a:pt x="26" y="6"/>
                </a:lnTo>
                <a:lnTo>
                  <a:pt x="26" y="8"/>
                </a:lnTo>
                <a:lnTo>
                  <a:pt x="16" y="8"/>
                </a:lnTo>
                <a:lnTo>
                  <a:pt x="16" y="6"/>
                </a:lnTo>
                <a:close/>
                <a:moveTo>
                  <a:pt x="40" y="6"/>
                </a:moveTo>
                <a:lnTo>
                  <a:pt x="58" y="6"/>
                </a:lnTo>
                <a:lnTo>
                  <a:pt x="58" y="8"/>
                </a:lnTo>
                <a:lnTo>
                  <a:pt x="40" y="8"/>
                </a:lnTo>
                <a:lnTo>
                  <a:pt x="40" y="6"/>
                </a:lnTo>
                <a:close/>
                <a:moveTo>
                  <a:pt x="14" y="8"/>
                </a:moveTo>
                <a:lnTo>
                  <a:pt x="24" y="8"/>
                </a:lnTo>
                <a:lnTo>
                  <a:pt x="24" y="10"/>
                </a:lnTo>
                <a:lnTo>
                  <a:pt x="14" y="10"/>
                </a:lnTo>
                <a:lnTo>
                  <a:pt x="14" y="8"/>
                </a:lnTo>
                <a:close/>
                <a:moveTo>
                  <a:pt x="42" y="8"/>
                </a:moveTo>
                <a:lnTo>
                  <a:pt x="60" y="8"/>
                </a:lnTo>
                <a:lnTo>
                  <a:pt x="60" y="10"/>
                </a:lnTo>
                <a:lnTo>
                  <a:pt x="42" y="10"/>
                </a:lnTo>
                <a:lnTo>
                  <a:pt x="42" y="8"/>
                </a:lnTo>
                <a:close/>
                <a:moveTo>
                  <a:pt x="10" y="10"/>
                </a:moveTo>
                <a:lnTo>
                  <a:pt x="20" y="10"/>
                </a:lnTo>
                <a:lnTo>
                  <a:pt x="20" y="12"/>
                </a:lnTo>
                <a:lnTo>
                  <a:pt x="10" y="12"/>
                </a:lnTo>
                <a:lnTo>
                  <a:pt x="10" y="10"/>
                </a:lnTo>
                <a:close/>
                <a:moveTo>
                  <a:pt x="44" y="10"/>
                </a:moveTo>
                <a:lnTo>
                  <a:pt x="62" y="10"/>
                </a:lnTo>
                <a:lnTo>
                  <a:pt x="62" y="12"/>
                </a:lnTo>
                <a:lnTo>
                  <a:pt x="44" y="12"/>
                </a:lnTo>
                <a:lnTo>
                  <a:pt x="44" y="10"/>
                </a:lnTo>
                <a:close/>
                <a:moveTo>
                  <a:pt x="10" y="12"/>
                </a:moveTo>
                <a:lnTo>
                  <a:pt x="18" y="12"/>
                </a:lnTo>
                <a:lnTo>
                  <a:pt x="18" y="14"/>
                </a:lnTo>
                <a:lnTo>
                  <a:pt x="10" y="14"/>
                </a:lnTo>
                <a:lnTo>
                  <a:pt x="10" y="12"/>
                </a:lnTo>
                <a:close/>
                <a:moveTo>
                  <a:pt x="46" y="12"/>
                </a:moveTo>
                <a:lnTo>
                  <a:pt x="62" y="12"/>
                </a:lnTo>
                <a:lnTo>
                  <a:pt x="62" y="14"/>
                </a:lnTo>
                <a:lnTo>
                  <a:pt x="46" y="14"/>
                </a:lnTo>
                <a:lnTo>
                  <a:pt x="46" y="12"/>
                </a:lnTo>
                <a:close/>
                <a:moveTo>
                  <a:pt x="8" y="14"/>
                </a:moveTo>
                <a:lnTo>
                  <a:pt x="16" y="14"/>
                </a:lnTo>
                <a:lnTo>
                  <a:pt x="16" y="16"/>
                </a:lnTo>
                <a:lnTo>
                  <a:pt x="8" y="16"/>
                </a:lnTo>
                <a:lnTo>
                  <a:pt x="8" y="14"/>
                </a:lnTo>
                <a:close/>
                <a:moveTo>
                  <a:pt x="46" y="14"/>
                </a:moveTo>
                <a:lnTo>
                  <a:pt x="63" y="14"/>
                </a:lnTo>
                <a:lnTo>
                  <a:pt x="63" y="16"/>
                </a:lnTo>
                <a:lnTo>
                  <a:pt x="46" y="16"/>
                </a:lnTo>
                <a:lnTo>
                  <a:pt x="46" y="14"/>
                </a:lnTo>
                <a:close/>
                <a:moveTo>
                  <a:pt x="6" y="16"/>
                </a:moveTo>
                <a:lnTo>
                  <a:pt x="16" y="16"/>
                </a:lnTo>
                <a:lnTo>
                  <a:pt x="16" y="18"/>
                </a:lnTo>
                <a:lnTo>
                  <a:pt x="6" y="18"/>
                </a:lnTo>
                <a:lnTo>
                  <a:pt x="6" y="16"/>
                </a:lnTo>
                <a:close/>
                <a:moveTo>
                  <a:pt x="46" y="16"/>
                </a:moveTo>
                <a:lnTo>
                  <a:pt x="63" y="16"/>
                </a:lnTo>
                <a:lnTo>
                  <a:pt x="63" y="18"/>
                </a:lnTo>
                <a:lnTo>
                  <a:pt x="46" y="18"/>
                </a:lnTo>
                <a:lnTo>
                  <a:pt x="46" y="16"/>
                </a:lnTo>
                <a:close/>
                <a:moveTo>
                  <a:pt x="6" y="18"/>
                </a:moveTo>
                <a:lnTo>
                  <a:pt x="14" y="18"/>
                </a:lnTo>
                <a:lnTo>
                  <a:pt x="14" y="20"/>
                </a:lnTo>
                <a:lnTo>
                  <a:pt x="6" y="20"/>
                </a:lnTo>
                <a:lnTo>
                  <a:pt x="6" y="18"/>
                </a:lnTo>
                <a:close/>
                <a:moveTo>
                  <a:pt x="46" y="18"/>
                </a:moveTo>
                <a:lnTo>
                  <a:pt x="63" y="18"/>
                </a:lnTo>
                <a:lnTo>
                  <a:pt x="63" y="20"/>
                </a:lnTo>
                <a:lnTo>
                  <a:pt x="46" y="20"/>
                </a:lnTo>
                <a:lnTo>
                  <a:pt x="46" y="18"/>
                </a:lnTo>
                <a:close/>
                <a:moveTo>
                  <a:pt x="6" y="20"/>
                </a:moveTo>
                <a:lnTo>
                  <a:pt x="14" y="20"/>
                </a:lnTo>
                <a:lnTo>
                  <a:pt x="14" y="22"/>
                </a:lnTo>
                <a:lnTo>
                  <a:pt x="6" y="22"/>
                </a:lnTo>
                <a:lnTo>
                  <a:pt x="6" y="20"/>
                </a:lnTo>
                <a:close/>
                <a:moveTo>
                  <a:pt x="48" y="20"/>
                </a:moveTo>
                <a:lnTo>
                  <a:pt x="63" y="20"/>
                </a:lnTo>
                <a:lnTo>
                  <a:pt x="63" y="22"/>
                </a:lnTo>
                <a:lnTo>
                  <a:pt x="48" y="22"/>
                </a:lnTo>
                <a:lnTo>
                  <a:pt x="48" y="20"/>
                </a:lnTo>
                <a:close/>
                <a:moveTo>
                  <a:pt x="4" y="22"/>
                </a:moveTo>
                <a:lnTo>
                  <a:pt x="14" y="22"/>
                </a:lnTo>
                <a:lnTo>
                  <a:pt x="14" y="24"/>
                </a:lnTo>
                <a:lnTo>
                  <a:pt x="4" y="24"/>
                </a:lnTo>
                <a:lnTo>
                  <a:pt x="4" y="22"/>
                </a:lnTo>
                <a:close/>
                <a:moveTo>
                  <a:pt x="48" y="22"/>
                </a:moveTo>
                <a:lnTo>
                  <a:pt x="65" y="22"/>
                </a:lnTo>
                <a:lnTo>
                  <a:pt x="65" y="24"/>
                </a:lnTo>
                <a:lnTo>
                  <a:pt x="48" y="24"/>
                </a:lnTo>
                <a:lnTo>
                  <a:pt x="48" y="22"/>
                </a:lnTo>
                <a:close/>
                <a:moveTo>
                  <a:pt x="4" y="24"/>
                </a:moveTo>
                <a:lnTo>
                  <a:pt x="65" y="24"/>
                </a:lnTo>
                <a:lnTo>
                  <a:pt x="65" y="30"/>
                </a:lnTo>
                <a:lnTo>
                  <a:pt x="4" y="30"/>
                </a:lnTo>
                <a:lnTo>
                  <a:pt x="4" y="24"/>
                </a:lnTo>
                <a:close/>
                <a:moveTo>
                  <a:pt x="2" y="30"/>
                </a:moveTo>
                <a:lnTo>
                  <a:pt x="14" y="30"/>
                </a:lnTo>
                <a:lnTo>
                  <a:pt x="14" y="40"/>
                </a:lnTo>
                <a:lnTo>
                  <a:pt x="2" y="40"/>
                </a:lnTo>
                <a:lnTo>
                  <a:pt x="2" y="30"/>
                </a:lnTo>
                <a:close/>
                <a:moveTo>
                  <a:pt x="0" y="40"/>
                </a:moveTo>
                <a:lnTo>
                  <a:pt x="14" y="40"/>
                </a:lnTo>
                <a:lnTo>
                  <a:pt x="14" y="42"/>
                </a:lnTo>
                <a:lnTo>
                  <a:pt x="0" y="42"/>
                </a:lnTo>
                <a:lnTo>
                  <a:pt x="0" y="40"/>
                </a:lnTo>
                <a:close/>
                <a:moveTo>
                  <a:pt x="2" y="42"/>
                </a:moveTo>
                <a:lnTo>
                  <a:pt x="16" y="42"/>
                </a:lnTo>
                <a:lnTo>
                  <a:pt x="16" y="49"/>
                </a:lnTo>
                <a:lnTo>
                  <a:pt x="2" y="49"/>
                </a:lnTo>
                <a:lnTo>
                  <a:pt x="2" y="42"/>
                </a:lnTo>
                <a:close/>
                <a:moveTo>
                  <a:pt x="2" y="49"/>
                </a:moveTo>
                <a:lnTo>
                  <a:pt x="16" y="49"/>
                </a:lnTo>
                <a:lnTo>
                  <a:pt x="16" y="51"/>
                </a:lnTo>
                <a:lnTo>
                  <a:pt x="2" y="51"/>
                </a:lnTo>
                <a:lnTo>
                  <a:pt x="2" y="49"/>
                </a:lnTo>
                <a:close/>
                <a:moveTo>
                  <a:pt x="63" y="49"/>
                </a:moveTo>
                <a:lnTo>
                  <a:pt x="65" y="49"/>
                </a:lnTo>
                <a:lnTo>
                  <a:pt x="65" y="51"/>
                </a:lnTo>
                <a:lnTo>
                  <a:pt x="63" y="51"/>
                </a:lnTo>
                <a:lnTo>
                  <a:pt x="63" y="49"/>
                </a:lnTo>
                <a:close/>
                <a:moveTo>
                  <a:pt x="2" y="51"/>
                </a:moveTo>
                <a:lnTo>
                  <a:pt x="18" y="51"/>
                </a:lnTo>
                <a:lnTo>
                  <a:pt x="18" y="53"/>
                </a:lnTo>
                <a:lnTo>
                  <a:pt x="2" y="53"/>
                </a:lnTo>
                <a:lnTo>
                  <a:pt x="2" y="51"/>
                </a:lnTo>
                <a:close/>
                <a:moveTo>
                  <a:pt x="63" y="51"/>
                </a:moveTo>
                <a:lnTo>
                  <a:pt x="65" y="51"/>
                </a:lnTo>
                <a:lnTo>
                  <a:pt x="65" y="53"/>
                </a:lnTo>
                <a:lnTo>
                  <a:pt x="63" y="53"/>
                </a:lnTo>
                <a:lnTo>
                  <a:pt x="63" y="51"/>
                </a:lnTo>
                <a:close/>
                <a:moveTo>
                  <a:pt x="2" y="53"/>
                </a:moveTo>
                <a:lnTo>
                  <a:pt x="20" y="53"/>
                </a:lnTo>
                <a:lnTo>
                  <a:pt x="20" y="55"/>
                </a:lnTo>
                <a:lnTo>
                  <a:pt x="2" y="55"/>
                </a:lnTo>
                <a:lnTo>
                  <a:pt x="2" y="53"/>
                </a:lnTo>
                <a:close/>
                <a:moveTo>
                  <a:pt x="62" y="53"/>
                </a:moveTo>
                <a:lnTo>
                  <a:pt x="65" y="53"/>
                </a:lnTo>
                <a:lnTo>
                  <a:pt x="65" y="55"/>
                </a:lnTo>
                <a:lnTo>
                  <a:pt x="62" y="55"/>
                </a:lnTo>
                <a:lnTo>
                  <a:pt x="62" y="53"/>
                </a:lnTo>
                <a:close/>
                <a:moveTo>
                  <a:pt x="4" y="55"/>
                </a:moveTo>
                <a:lnTo>
                  <a:pt x="22" y="55"/>
                </a:lnTo>
                <a:lnTo>
                  <a:pt x="22" y="57"/>
                </a:lnTo>
                <a:lnTo>
                  <a:pt x="4" y="57"/>
                </a:lnTo>
                <a:lnTo>
                  <a:pt x="4" y="55"/>
                </a:lnTo>
                <a:close/>
                <a:moveTo>
                  <a:pt x="60" y="55"/>
                </a:moveTo>
                <a:lnTo>
                  <a:pt x="65" y="55"/>
                </a:lnTo>
                <a:lnTo>
                  <a:pt x="65" y="57"/>
                </a:lnTo>
                <a:lnTo>
                  <a:pt x="60" y="57"/>
                </a:lnTo>
                <a:lnTo>
                  <a:pt x="60" y="55"/>
                </a:lnTo>
                <a:close/>
                <a:moveTo>
                  <a:pt x="4" y="57"/>
                </a:moveTo>
                <a:lnTo>
                  <a:pt x="22" y="57"/>
                </a:lnTo>
                <a:lnTo>
                  <a:pt x="22" y="59"/>
                </a:lnTo>
                <a:lnTo>
                  <a:pt x="4" y="59"/>
                </a:lnTo>
                <a:lnTo>
                  <a:pt x="4" y="57"/>
                </a:lnTo>
                <a:close/>
                <a:moveTo>
                  <a:pt x="60" y="57"/>
                </a:moveTo>
                <a:lnTo>
                  <a:pt x="63" y="57"/>
                </a:lnTo>
                <a:lnTo>
                  <a:pt x="63" y="59"/>
                </a:lnTo>
                <a:lnTo>
                  <a:pt x="60" y="59"/>
                </a:lnTo>
                <a:lnTo>
                  <a:pt x="60" y="57"/>
                </a:lnTo>
                <a:close/>
                <a:moveTo>
                  <a:pt x="4" y="59"/>
                </a:moveTo>
                <a:lnTo>
                  <a:pt x="26" y="59"/>
                </a:lnTo>
                <a:lnTo>
                  <a:pt x="26" y="61"/>
                </a:lnTo>
                <a:lnTo>
                  <a:pt x="4" y="61"/>
                </a:lnTo>
                <a:lnTo>
                  <a:pt x="4" y="59"/>
                </a:lnTo>
                <a:close/>
                <a:moveTo>
                  <a:pt x="58" y="59"/>
                </a:moveTo>
                <a:lnTo>
                  <a:pt x="63" y="59"/>
                </a:lnTo>
                <a:lnTo>
                  <a:pt x="63" y="61"/>
                </a:lnTo>
                <a:lnTo>
                  <a:pt x="58" y="61"/>
                </a:lnTo>
                <a:lnTo>
                  <a:pt x="58" y="59"/>
                </a:lnTo>
                <a:close/>
                <a:moveTo>
                  <a:pt x="4" y="61"/>
                </a:moveTo>
                <a:lnTo>
                  <a:pt x="28" y="61"/>
                </a:lnTo>
                <a:lnTo>
                  <a:pt x="28" y="63"/>
                </a:lnTo>
                <a:lnTo>
                  <a:pt x="4" y="63"/>
                </a:lnTo>
                <a:lnTo>
                  <a:pt x="4" y="61"/>
                </a:lnTo>
                <a:close/>
                <a:moveTo>
                  <a:pt x="56" y="61"/>
                </a:moveTo>
                <a:lnTo>
                  <a:pt x="62" y="61"/>
                </a:lnTo>
                <a:lnTo>
                  <a:pt x="62" y="63"/>
                </a:lnTo>
                <a:lnTo>
                  <a:pt x="56" y="63"/>
                </a:lnTo>
                <a:lnTo>
                  <a:pt x="56" y="61"/>
                </a:lnTo>
                <a:close/>
                <a:moveTo>
                  <a:pt x="6" y="63"/>
                </a:moveTo>
                <a:lnTo>
                  <a:pt x="32" y="63"/>
                </a:lnTo>
                <a:lnTo>
                  <a:pt x="32" y="65"/>
                </a:lnTo>
                <a:lnTo>
                  <a:pt x="6" y="65"/>
                </a:lnTo>
                <a:lnTo>
                  <a:pt x="6" y="63"/>
                </a:lnTo>
                <a:close/>
                <a:moveTo>
                  <a:pt x="54" y="63"/>
                </a:moveTo>
                <a:lnTo>
                  <a:pt x="62" y="63"/>
                </a:lnTo>
                <a:lnTo>
                  <a:pt x="62" y="65"/>
                </a:lnTo>
                <a:lnTo>
                  <a:pt x="54" y="65"/>
                </a:lnTo>
                <a:lnTo>
                  <a:pt x="54" y="63"/>
                </a:lnTo>
                <a:close/>
                <a:moveTo>
                  <a:pt x="8" y="65"/>
                </a:moveTo>
                <a:lnTo>
                  <a:pt x="34" y="65"/>
                </a:lnTo>
                <a:lnTo>
                  <a:pt x="34" y="67"/>
                </a:lnTo>
                <a:lnTo>
                  <a:pt x="8" y="67"/>
                </a:lnTo>
                <a:lnTo>
                  <a:pt x="8" y="65"/>
                </a:lnTo>
                <a:close/>
                <a:moveTo>
                  <a:pt x="48" y="65"/>
                </a:moveTo>
                <a:lnTo>
                  <a:pt x="60" y="65"/>
                </a:lnTo>
                <a:lnTo>
                  <a:pt x="60" y="67"/>
                </a:lnTo>
                <a:lnTo>
                  <a:pt x="48" y="67"/>
                </a:lnTo>
                <a:lnTo>
                  <a:pt x="48" y="65"/>
                </a:lnTo>
                <a:close/>
                <a:moveTo>
                  <a:pt x="10" y="67"/>
                </a:moveTo>
                <a:lnTo>
                  <a:pt x="60" y="67"/>
                </a:lnTo>
                <a:lnTo>
                  <a:pt x="60" y="69"/>
                </a:lnTo>
                <a:lnTo>
                  <a:pt x="10" y="69"/>
                </a:lnTo>
                <a:lnTo>
                  <a:pt x="10" y="67"/>
                </a:lnTo>
                <a:close/>
                <a:moveTo>
                  <a:pt x="10" y="69"/>
                </a:moveTo>
                <a:lnTo>
                  <a:pt x="58" y="69"/>
                </a:lnTo>
                <a:lnTo>
                  <a:pt x="58" y="71"/>
                </a:lnTo>
                <a:lnTo>
                  <a:pt x="10" y="71"/>
                </a:lnTo>
                <a:lnTo>
                  <a:pt x="10" y="69"/>
                </a:lnTo>
                <a:close/>
                <a:moveTo>
                  <a:pt x="14" y="71"/>
                </a:moveTo>
                <a:lnTo>
                  <a:pt x="56" y="71"/>
                </a:lnTo>
                <a:lnTo>
                  <a:pt x="56" y="73"/>
                </a:lnTo>
                <a:lnTo>
                  <a:pt x="14" y="73"/>
                </a:lnTo>
                <a:lnTo>
                  <a:pt x="14" y="71"/>
                </a:lnTo>
                <a:close/>
                <a:moveTo>
                  <a:pt x="16" y="73"/>
                </a:moveTo>
                <a:lnTo>
                  <a:pt x="54" y="73"/>
                </a:lnTo>
                <a:lnTo>
                  <a:pt x="54" y="75"/>
                </a:lnTo>
                <a:lnTo>
                  <a:pt x="16" y="75"/>
                </a:lnTo>
                <a:lnTo>
                  <a:pt x="16" y="73"/>
                </a:lnTo>
                <a:close/>
                <a:moveTo>
                  <a:pt x="18" y="75"/>
                </a:moveTo>
                <a:lnTo>
                  <a:pt x="52" y="75"/>
                </a:lnTo>
                <a:lnTo>
                  <a:pt x="52" y="77"/>
                </a:lnTo>
                <a:lnTo>
                  <a:pt x="18" y="77"/>
                </a:lnTo>
                <a:lnTo>
                  <a:pt x="18" y="75"/>
                </a:lnTo>
                <a:close/>
                <a:moveTo>
                  <a:pt x="22" y="77"/>
                </a:moveTo>
                <a:lnTo>
                  <a:pt x="50" y="77"/>
                </a:lnTo>
                <a:lnTo>
                  <a:pt x="50" y="79"/>
                </a:lnTo>
                <a:lnTo>
                  <a:pt x="22" y="79"/>
                </a:lnTo>
                <a:lnTo>
                  <a:pt x="22" y="7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32" name="Freeform 20"/>
          <p:cNvSpPr>
            <a:spLocks noEditPoints="1"/>
          </p:cNvSpPr>
          <p:nvPr/>
        </p:nvSpPr>
        <p:spPr bwMode="auto">
          <a:xfrm>
            <a:off x="6062663" y="6289675"/>
            <a:ext cx="182562" cy="187325"/>
          </a:xfrm>
          <a:custGeom>
            <a:avLst/>
            <a:gdLst>
              <a:gd name="T0" fmla="*/ 83 w 115"/>
              <a:gd name="T1" fmla="*/ 118 h 118"/>
              <a:gd name="T2" fmla="*/ 40 w 115"/>
              <a:gd name="T3" fmla="*/ 63 h 118"/>
              <a:gd name="T4" fmla="*/ 36 w 115"/>
              <a:gd name="T5" fmla="*/ 63 h 118"/>
              <a:gd name="T6" fmla="*/ 34 w 115"/>
              <a:gd name="T7" fmla="*/ 63 h 118"/>
              <a:gd name="T8" fmla="*/ 32 w 115"/>
              <a:gd name="T9" fmla="*/ 98 h 118"/>
              <a:gd name="T10" fmla="*/ 34 w 115"/>
              <a:gd name="T11" fmla="*/ 110 h 118"/>
              <a:gd name="T12" fmla="*/ 38 w 115"/>
              <a:gd name="T13" fmla="*/ 114 h 118"/>
              <a:gd name="T14" fmla="*/ 47 w 115"/>
              <a:gd name="T15" fmla="*/ 116 h 118"/>
              <a:gd name="T16" fmla="*/ 0 w 115"/>
              <a:gd name="T17" fmla="*/ 118 h 118"/>
              <a:gd name="T18" fmla="*/ 4 w 115"/>
              <a:gd name="T19" fmla="*/ 116 h 118"/>
              <a:gd name="T20" fmla="*/ 12 w 115"/>
              <a:gd name="T21" fmla="*/ 114 h 118"/>
              <a:gd name="T22" fmla="*/ 16 w 115"/>
              <a:gd name="T23" fmla="*/ 108 h 118"/>
              <a:gd name="T24" fmla="*/ 16 w 115"/>
              <a:gd name="T25" fmla="*/ 98 h 118"/>
              <a:gd name="T26" fmla="*/ 16 w 115"/>
              <a:gd name="T27" fmla="*/ 15 h 118"/>
              <a:gd name="T28" fmla="*/ 14 w 115"/>
              <a:gd name="T29" fmla="*/ 6 h 118"/>
              <a:gd name="T30" fmla="*/ 4 w 115"/>
              <a:gd name="T31" fmla="*/ 2 h 118"/>
              <a:gd name="T32" fmla="*/ 0 w 115"/>
              <a:gd name="T33" fmla="*/ 0 h 118"/>
              <a:gd name="T34" fmla="*/ 51 w 115"/>
              <a:gd name="T35" fmla="*/ 0 h 118"/>
              <a:gd name="T36" fmla="*/ 67 w 115"/>
              <a:gd name="T37" fmla="*/ 4 h 118"/>
              <a:gd name="T38" fmla="*/ 83 w 115"/>
              <a:gd name="T39" fmla="*/ 13 h 118"/>
              <a:gd name="T40" fmla="*/ 87 w 115"/>
              <a:gd name="T41" fmla="*/ 23 h 118"/>
              <a:gd name="T42" fmla="*/ 87 w 115"/>
              <a:gd name="T43" fmla="*/ 37 h 118"/>
              <a:gd name="T44" fmla="*/ 81 w 115"/>
              <a:gd name="T45" fmla="*/ 47 h 118"/>
              <a:gd name="T46" fmla="*/ 69 w 115"/>
              <a:gd name="T47" fmla="*/ 55 h 118"/>
              <a:gd name="T48" fmla="*/ 85 w 115"/>
              <a:gd name="T49" fmla="*/ 94 h 118"/>
              <a:gd name="T50" fmla="*/ 95 w 115"/>
              <a:gd name="T51" fmla="*/ 106 h 118"/>
              <a:gd name="T52" fmla="*/ 107 w 115"/>
              <a:gd name="T53" fmla="*/ 114 h 118"/>
              <a:gd name="T54" fmla="*/ 115 w 115"/>
              <a:gd name="T55" fmla="*/ 118 h 118"/>
              <a:gd name="T56" fmla="*/ 34 w 115"/>
              <a:gd name="T57" fmla="*/ 57 h 118"/>
              <a:gd name="T58" fmla="*/ 36 w 115"/>
              <a:gd name="T59" fmla="*/ 57 h 118"/>
              <a:gd name="T60" fmla="*/ 45 w 115"/>
              <a:gd name="T61" fmla="*/ 57 h 118"/>
              <a:gd name="T62" fmla="*/ 61 w 115"/>
              <a:gd name="T63" fmla="*/ 51 h 118"/>
              <a:gd name="T64" fmla="*/ 67 w 115"/>
              <a:gd name="T65" fmla="*/ 39 h 118"/>
              <a:gd name="T66" fmla="*/ 69 w 115"/>
              <a:gd name="T67" fmla="*/ 25 h 118"/>
              <a:gd name="T68" fmla="*/ 63 w 115"/>
              <a:gd name="T69" fmla="*/ 13 h 118"/>
              <a:gd name="T70" fmla="*/ 51 w 115"/>
              <a:gd name="T71" fmla="*/ 6 h 118"/>
              <a:gd name="T72" fmla="*/ 40 w 115"/>
              <a:gd name="T73" fmla="*/ 6 h 118"/>
              <a:gd name="T74" fmla="*/ 32 w 115"/>
              <a:gd name="T75" fmla="*/ 57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5" h="118">
                <a:moveTo>
                  <a:pt x="115" y="118"/>
                </a:moveTo>
                <a:lnTo>
                  <a:pt x="83" y="118"/>
                </a:lnTo>
                <a:lnTo>
                  <a:pt x="44" y="63"/>
                </a:lnTo>
                <a:lnTo>
                  <a:pt x="40" y="63"/>
                </a:lnTo>
                <a:lnTo>
                  <a:pt x="38" y="63"/>
                </a:lnTo>
                <a:lnTo>
                  <a:pt x="36" y="63"/>
                </a:lnTo>
                <a:lnTo>
                  <a:pt x="34" y="63"/>
                </a:lnTo>
                <a:lnTo>
                  <a:pt x="34" y="63"/>
                </a:lnTo>
                <a:lnTo>
                  <a:pt x="32" y="63"/>
                </a:lnTo>
                <a:lnTo>
                  <a:pt x="32" y="98"/>
                </a:lnTo>
                <a:lnTo>
                  <a:pt x="32" y="104"/>
                </a:lnTo>
                <a:lnTo>
                  <a:pt x="34" y="110"/>
                </a:lnTo>
                <a:lnTo>
                  <a:pt x="34" y="112"/>
                </a:lnTo>
                <a:lnTo>
                  <a:pt x="38" y="114"/>
                </a:lnTo>
                <a:lnTo>
                  <a:pt x="44" y="116"/>
                </a:lnTo>
                <a:lnTo>
                  <a:pt x="47" y="116"/>
                </a:lnTo>
                <a:lnTo>
                  <a:pt x="47" y="118"/>
                </a:lnTo>
                <a:lnTo>
                  <a:pt x="0" y="118"/>
                </a:lnTo>
                <a:lnTo>
                  <a:pt x="0" y="116"/>
                </a:lnTo>
                <a:lnTo>
                  <a:pt x="4" y="116"/>
                </a:lnTo>
                <a:lnTo>
                  <a:pt x="8" y="116"/>
                </a:lnTo>
                <a:lnTo>
                  <a:pt x="12" y="114"/>
                </a:lnTo>
                <a:lnTo>
                  <a:pt x="14" y="110"/>
                </a:lnTo>
                <a:lnTo>
                  <a:pt x="16" y="108"/>
                </a:lnTo>
                <a:lnTo>
                  <a:pt x="16" y="104"/>
                </a:lnTo>
                <a:lnTo>
                  <a:pt x="16" y="98"/>
                </a:lnTo>
                <a:lnTo>
                  <a:pt x="16" y="21"/>
                </a:lnTo>
                <a:lnTo>
                  <a:pt x="16" y="15"/>
                </a:lnTo>
                <a:lnTo>
                  <a:pt x="14" y="8"/>
                </a:lnTo>
                <a:lnTo>
                  <a:pt x="14" y="6"/>
                </a:lnTo>
                <a:lnTo>
                  <a:pt x="10" y="4"/>
                </a:lnTo>
                <a:lnTo>
                  <a:pt x="4" y="2"/>
                </a:lnTo>
                <a:lnTo>
                  <a:pt x="0" y="2"/>
                </a:lnTo>
                <a:lnTo>
                  <a:pt x="0" y="0"/>
                </a:lnTo>
                <a:lnTo>
                  <a:pt x="42" y="0"/>
                </a:lnTo>
                <a:lnTo>
                  <a:pt x="51" y="0"/>
                </a:lnTo>
                <a:lnTo>
                  <a:pt x="61" y="2"/>
                </a:lnTo>
                <a:lnTo>
                  <a:pt x="67" y="4"/>
                </a:lnTo>
                <a:lnTo>
                  <a:pt x="75" y="6"/>
                </a:lnTo>
                <a:lnTo>
                  <a:pt x="83" y="13"/>
                </a:lnTo>
                <a:lnTo>
                  <a:pt x="85" y="19"/>
                </a:lnTo>
                <a:lnTo>
                  <a:pt x="87" y="23"/>
                </a:lnTo>
                <a:lnTo>
                  <a:pt x="89" y="29"/>
                </a:lnTo>
                <a:lnTo>
                  <a:pt x="87" y="37"/>
                </a:lnTo>
                <a:lnTo>
                  <a:pt x="85" y="43"/>
                </a:lnTo>
                <a:lnTo>
                  <a:pt x="81" y="47"/>
                </a:lnTo>
                <a:lnTo>
                  <a:pt x="77" y="53"/>
                </a:lnTo>
                <a:lnTo>
                  <a:pt x="69" y="55"/>
                </a:lnTo>
                <a:lnTo>
                  <a:pt x="61" y="59"/>
                </a:lnTo>
                <a:lnTo>
                  <a:pt x="85" y="94"/>
                </a:lnTo>
                <a:lnTo>
                  <a:pt x="91" y="102"/>
                </a:lnTo>
                <a:lnTo>
                  <a:pt x="95" y="106"/>
                </a:lnTo>
                <a:lnTo>
                  <a:pt x="99" y="110"/>
                </a:lnTo>
                <a:lnTo>
                  <a:pt x="107" y="114"/>
                </a:lnTo>
                <a:lnTo>
                  <a:pt x="115" y="116"/>
                </a:lnTo>
                <a:lnTo>
                  <a:pt x="115" y="118"/>
                </a:lnTo>
                <a:close/>
                <a:moveTo>
                  <a:pt x="32" y="57"/>
                </a:moveTo>
                <a:lnTo>
                  <a:pt x="34" y="57"/>
                </a:lnTo>
                <a:lnTo>
                  <a:pt x="34" y="57"/>
                </a:lnTo>
                <a:lnTo>
                  <a:pt x="36" y="57"/>
                </a:lnTo>
                <a:lnTo>
                  <a:pt x="36" y="57"/>
                </a:lnTo>
                <a:lnTo>
                  <a:pt x="45" y="57"/>
                </a:lnTo>
                <a:lnTo>
                  <a:pt x="55" y="55"/>
                </a:lnTo>
                <a:lnTo>
                  <a:pt x="61" y="51"/>
                </a:lnTo>
                <a:lnTo>
                  <a:pt x="65" y="45"/>
                </a:lnTo>
                <a:lnTo>
                  <a:pt x="67" y="39"/>
                </a:lnTo>
                <a:lnTo>
                  <a:pt x="69" y="31"/>
                </a:lnTo>
                <a:lnTo>
                  <a:pt x="69" y="25"/>
                </a:lnTo>
                <a:lnTo>
                  <a:pt x="65" y="19"/>
                </a:lnTo>
                <a:lnTo>
                  <a:pt x="63" y="13"/>
                </a:lnTo>
                <a:lnTo>
                  <a:pt x="57" y="8"/>
                </a:lnTo>
                <a:lnTo>
                  <a:pt x="51" y="6"/>
                </a:lnTo>
                <a:lnTo>
                  <a:pt x="45" y="6"/>
                </a:lnTo>
                <a:lnTo>
                  <a:pt x="40" y="6"/>
                </a:lnTo>
                <a:lnTo>
                  <a:pt x="32" y="10"/>
                </a:lnTo>
                <a:lnTo>
                  <a:pt x="32" y="5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33" name="Freeform 21"/>
          <p:cNvSpPr>
            <a:spLocks noEditPoints="1"/>
          </p:cNvSpPr>
          <p:nvPr/>
        </p:nvSpPr>
        <p:spPr bwMode="auto">
          <a:xfrm>
            <a:off x="6248400" y="6351588"/>
            <a:ext cx="109538" cy="125412"/>
          </a:xfrm>
          <a:custGeom>
            <a:avLst/>
            <a:gdLst>
              <a:gd name="T0" fmla="*/ 24 w 69"/>
              <a:gd name="T1" fmla="*/ 0 h 79"/>
              <a:gd name="T2" fmla="*/ 18 w 69"/>
              <a:gd name="T3" fmla="*/ 2 h 79"/>
              <a:gd name="T4" fmla="*/ 12 w 69"/>
              <a:gd name="T5" fmla="*/ 4 h 79"/>
              <a:gd name="T6" fmla="*/ 35 w 69"/>
              <a:gd name="T7" fmla="*/ 4 h 79"/>
              <a:gd name="T8" fmla="*/ 12 w 69"/>
              <a:gd name="T9" fmla="*/ 6 h 79"/>
              <a:gd name="T10" fmla="*/ 37 w 69"/>
              <a:gd name="T11" fmla="*/ 6 h 79"/>
              <a:gd name="T12" fmla="*/ 10 w 69"/>
              <a:gd name="T13" fmla="*/ 8 h 79"/>
              <a:gd name="T14" fmla="*/ 39 w 69"/>
              <a:gd name="T15" fmla="*/ 8 h 79"/>
              <a:gd name="T16" fmla="*/ 8 w 69"/>
              <a:gd name="T17" fmla="*/ 10 h 79"/>
              <a:gd name="T18" fmla="*/ 41 w 69"/>
              <a:gd name="T19" fmla="*/ 10 h 79"/>
              <a:gd name="T20" fmla="*/ 6 w 69"/>
              <a:gd name="T21" fmla="*/ 12 h 79"/>
              <a:gd name="T22" fmla="*/ 41 w 69"/>
              <a:gd name="T23" fmla="*/ 12 h 79"/>
              <a:gd name="T24" fmla="*/ 4 w 69"/>
              <a:gd name="T25" fmla="*/ 14 h 79"/>
              <a:gd name="T26" fmla="*/ 43 w 69"/>
              <a:gd name="T27" fmla="*/ 14 h 79"/>
              <a:gd name="T28" fmla="*/ 6 w 69"/>
              <a:gd name="T29" fmla="*/ 24 h 79"/>
              <a:gd name="T30" fmla="*/ 43 w 69"/>
              <a:gd name="T31" fmla="*/ 24 h 79"/>
              <a:gd name="T32" fmla="*/ 8 w 69"/>
              <a:gd name="T33" fmla="*/ 26 h 79"/>
              <a:gd name="T34" fmla="*/ 43 w 69"/>
              <a:gd name="T35" fmla="*/ 26 h 79"/>
              <a:gd name="T36" fmla="*/ 43 w 69"/>
              <a:gd name="T37" fmla="*/ 28 h 79"/>
              <a:gd name="T38" fmla="*/ 37 w 69"/>
              <a:gd name="T39" fmla="*/ 30 h 79"/>
              <a:gd name="T40" fmla="*/ 31 w 69"/>
              <a:gd name="T41" fmla="*/ 32 h 79"/>
              <a:gd name="T42" fmla="*/ 27 w 69"/>
              <a:gd name="T43" fmla="*/ 34 h 79"/>
              <a:gd name="T44" fmla="*/ 43 w 69"/>
              <a:gd name="T45" fmla="*/ 34 h 79"/>
              <a:gd name="T46" fmla="*/ 22 w 69"/>
              <a:gd name="T47" fmla="*/ 36 h 79"/>
              <a:gd name="T48" fmla="*/ 43 w 69"/>
              <a:gd name="T49" fmla="*/ 36 h 79"/>
              <a:gd name="T50" fmla="*/ 20 w 69"/>
              <a:gd name="T51" fmla="*/ 38 h 79"/>
              <a:gd name="T52" fmla="*/ 43 w 69"/>
              <a:gd name="T53" fmla="*/ 38 h 79"/>
              <a:gd name="T54" fmla="*/ 16 w 69"/>
              <a:gd name="T55" fmla="*/ 40 h 79"/>
              <a:gd name="T56" fmla="*/ 43 w 69"/>
              <a:gd name="T57" fmla="*/ 40 h 79"/>
              <a:gd name="T58" fmla="*/ 12 w 69"/>
              <a:gd name="T59" fmla="*/ 42 h 79"/>
              <a:gd name="T60" fmla="*/ 43 w 69"/>
              <a:gd name="T61" fmla="*/ 42 h 79"/>
              <a:gd name="T62" fmla="*/ 8 w 69"/>
              <a:gd name="T63" fmla="*/ 45 h 79"/>
              <a:gd name="T64" fmla="*/ 43 w 69"/>
              <a:gd name="T65" fmla="*/ 45 h 79"/>
              <a:gd name="T66" fmla="*/ 6 w 69"/>
              <a:gd name="T67" fmla="*/ 47 h 79"/>
              <a:gd name="T68" fmla="*/ 43 w 69"/>
              <a:gd name="T69" fmla="*/ 47 h 79"/>
              <a:gd name="T70" fmla="*/ 4 w 69"/>
              <a:gd name="T71" fmla="*/ 49 h 79"/>
              <a:gd name="T72" fmla="*/ 43 w 69"/>
              <a:gd name="T73" fmla="*/ 49 h 79"/>
              <a:gd name="T74" fmla="*/ 2 w 69"/>
              <a:gd name="T75" fmla="*/ 51 h 79"/>
              <a:gd name="T76" fmla="*/ 43 w 69"/>
              <a:gd name="T77" fmla="*/ 51 h 79"/>
              <a:gd name="T78" fmla="*/ 2 w 69"/>
              <a:gd name="T79" fmla="*/ 57 h 79"/>
              <a:gd name="T80" fmla="*/ 43 w 69"/>
              <a:gd name="T81" fmla="*/ 57 h 79"/>
              <a:gd name="T82" fmla="*/ 2 w 69"/>
              <a:gd name="T83" fmla="*/ 59 h 79"/>
              <a:gd name="T84" fmla="*/ 43 w 69"/>
              <a:gd name="T85" fmla="*/ 59 h 79"/>
              <a:gd name="T86" fmla="*/ 0 w 69"/>
              <a:gd name="T87" fmla="*/ 61 h 79"/>
              <a:gd name="T88" fmla="*/ 43 w 69"/>
              <a:gd name="T89" fmla="*/ 61 h 79"/>
              <a:gd name="T90" fmla="*/ 0 w 69"/>
              <a:gd name="T91" fmla="*/ 63 h 79"/>
              <a:gd name="T92" fmla="*/ 41 w 69"/>
              <a:gd name="T93" fmla="*/ 63 h 79"/>
              <a:gd name="T94" fmla="*/ 0 w 69"/>
              <a:gd name="T95" fmla="*/ 65 h 79"/>
              <a:gd name="T96" fmla="*/ 39 w 69"/>
              <a:gd name="T97" fmla="*/ 65 h 79"/>
              <a:gd name="T98" fmla="*/ 0 w 69"/>
              <a:gd name="T99" fmla="*/ 67 h 79"/>
              <a:gd name="T100" fmla="*/ 37 w 69"/>
              <a:gd name="T101" fmla="*/ 67 h 79"/>
              <a:gd name="T102" fmla="*/ 65 w 69"/>
              <a:gd name="T103" fmla="*/ 67 h 79"/>
              <a:gd name="T104" fmla="*/ 2 w 69"/>
              <a:gd name="T105" fmla="*/ 69 h 79"/>
              <a:gd name="T106" fmla="*/ 43 w 69"/>
              <a:gd name="T107" fmla="*/ 69 h 79"/>
              <a:gd name="T108" fmla="*/ 2 w 69"/>
              <a:gd name="T109" fmla="*/ 71 h 79"/>
              <a:gd name="T110" fmla="*/ 43 w 69"/>
              <a:gd name="T111" fmla="*/ 71 h 79"/>
              <a:gd name="T112" fmla="*/ 4 w 69"/>
              <a:gd name="T113" fmla="*/ 73 h 79"/>
              <a:gd name="T114" fmla="*/ 43 w 69"/>
              <a:gd name="T115" fmla="*/ 73 h 79"/>
              <a:gd name="T116" fmla="*/ 6 w 69"/>
              <a:gd name="T117" fmla="*/ 75 h 79"/>
              <a:gd name="T118" fmla="*/ 45 w 69"/>
              <a:gd name="T119" fmla="*/ 75 h 79"/>
              <a:gd name="T120" fmla="*/ 8 w 69"/>
              <a:gd name="T121" fmla="*/ 77 h 79"/>
              <a:gd name="T122" fmla="*/ 45 w 69"/>
              <a:gd name="T123" fmla="*/ 77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" h="79">
                <a:moveTo>
                  <a:pt x="24" y="0"/>
                </a:moveTo>
                <a:lnTo>
                  <a:pt x="41" y="0"/>
                </a:lnTo>
                <a:lnTo>
                  <a:pt x="41" y="2"/>
                </a:lnTo>
                <a:lnTo>
                  <a:pt x="24" y="2"/>
                </a:lnTo>
                <a:lnTo>
                  <a:pt x="24" y="0"/>
                </a:lnTo>
                <a:close/>
                <a:moveTo>
                  <a:pt x="18" y="2"/>
                </a:moveTo>
                <a:lnTo>
                  <a:pt x="49" y="2"/>
                </a:lnTo>
                <a:lnTo>
                  <a:pt x="49" y="4"/>
                </a:lnTo>
                <a:lnTo>
                  <a:pt x="18" y="4"/>
                </a:lnTo>
                <a:lnTo>
                  <a:pt x="18" y="2"/>
                </a:lnTo>
                <a:close/>
                <a:moveTo>
                  <a:pt x="12" y="4"/>
                </a:moveTo>
                <a:lnTo>
                  <a:pt x="24" y="4"/>
                </a:lnTo>
                <a:lnTo>
                  <a:pt x="24" y="6"/>
                </a:lnTo>
                <a:lnTo>
                  <a:pt x="12" y="6"/>
                </a:lnTo>
                <a:lnTo>
                  <a:pt x="12" y="4"/>
                </a:lnTo>
                <a:close/>
                <a:moveTo>
                  <a:pt x="35" y="4"/>
                </a:moveTo>
                <a:lnTo>
                  <a:pt x="51" y="4"/>
                </a:lnTo>
                <a:lnTo>
                  <a:pt x="51" y="6"/>
                </a:lnTo>
                <a:lnTo>
                  <a:pt x="35" y="6"/>
                </a:lnTo>
                <a:lnTo>
                  <a:pt x="35" y="4"/>
                </a:lnTo>
                <a:close/>
                <a:moveTo>
                  <a:pt x="12" y="6"/>
                </a:moveTo>
                <a:lnTo>
                  <a:pt x="22" y="6"/>
                </a:lnTo>
                <a:lnTo>
                  <a:pt x="22" y="8"/>
                </a:lnTo>
                <a:lnTo>
                  <a:pt x="12" y="8"/>
                </a:lnTo>
                <a:lnTo>
                  <a:pt x="12" y="6"/>
                </a:lnTo>
                <a:close/>
                <a:moveTo>
                  <a:pt x="37" y="6"/>
                </a:moveTo>
                <a:lnTo>
                  <a:pt x="53" y="6"/>
                </a:lnTo>
                <a:lnTo>
                  <a:pt x="53" y="8"/>
                </a:lnTo>
                <a:lnTo>
                  <a:pt x="37" y="8"/>
                </a:lnTo>
                <a:lnTo>
                  <a:pt x="37" y="6"/>
                </a:lnTo>
                <a:close/>
                <a:moveTo>
                  <a:pt x="10" y="8"/>
                </a:moveTo>
                <a:lnTo>
                  <a:pt x="22" y="8"/>
                </a:lnTo>
                <a:lnTo>
                  <a:pt x="22" y="10"/>
                </a:lnTo>
                <a:lnTo>
                  <a:pt x="10" y="10"/>
                </a:lnTo>
                <a:lnTo>
                  <a:pt x="10" y="8"/>
                </a:lnTo>
                <a:close/>
                <a:moveTo>
                  <a:pt x="39" y="8"/>
                </a:moveTo>
                <a:lnTo>
                  <a:pt x="55" y="8"/>
                </a:lnTo>
                <a:lnTo>
                  <a:pt x="55" y="10"/>
                </a:lnTo>
                <a:lnTo>
                  <a:pt x="39" y="10"/>
                </a:lnTo>
                <a:lnTo>
                  <a:pt x="39" y="8"/>
                </a:lnTo>
                <a:close/>
                <a:moveTo>
                  <a:pt x="8" y="10"/>
                </a:moveTo>
                <a:lnTo>
                  <a:pt x="20" y="10"/>
                </a:lnTo>
                <a:lnTo>
                  <a:pt x="20" y="12"/>
                </a:lnTo>
                <a:lnTo>
                  <a:pt x="8" y="12"/>
                </a:lnTo>
                <a:lnTo>
                  <a:pt x="8" y="10"/>
                </a:lnTo>
                <a:close/>
                <a:moveTo>
                  <a:pt x="41" y="10"/>
                </a:moveTo>
                <a:lnTo>
                  <a:pt x="55" y="10"/>
                </a:lnTo>
                <a:lnTo>
                  <a:pt x="55" y="12"/>
                </a:lnTo>
                <a:lnTo>
                  <a:pt x="41" y="12"/>
                </a:lnTo>
                <a:lnTo>
                  <a:pt x="41" y="10"/>
                </a:lnTo>
                <a:close/>
                <a:moveTo>
                  <a:pt x="6" y="12"/>
                </a:moveTo>
                <a:lnTo>
                  <a:pt x="20" y="12"/>
                </a:lnTo>
                <a:lnTo>
                  <a:pt x="20" y="14"/>
                </a:lnTo>
                <a:lnTo>
                  <a:pt x="6" y="14"/>
                </a:lnTo>
                <a:lnTo>
                  <a:pt x="6" y="12"/>
                </a:lnTo>
                <a:close/>
                <a:moveTo>
                  <a:pt x="41" y="12"/>
                </a:moveTo>
                <a:lnTo>
                  <a:pt x="57" y="12"/>
                </a:lnTo>
                <a:lnTo>
                  <a:pt x="57" y="14"/>
                </a:lnTo>
                <a:lnTo>
                  <a:pt x="41" y="14"/>
                </a:lnTo>
                <a:lnTo>
                  <a:pt x="41" y="12"/>
                </a:lnTo>
                <a:close/>
                <a:moveTo>
                  <a:pt x="4" y="14"/>
                </a:moveTo>
                <a:lnTo>
                  <a:pt x="18" y="14"/>
                </a:lnTo>
                <a:lnTo>
                  <a:pt x="18" y="24"/>
                </a:lnTo>
                <a:lnTo>
                  <a:pt x="4" y="24"/>
                </a:lnTo>
                <a:lnTo>
                  <a:pt x="4" y="14"/>
                </a:lnTo>
                <a:close/>
                <a:moveTo>
                  <a:pt x="43" y="14"/>
                </a:moveTo>
                <a:lnTo>
                  <a:pt x="57" y="14"/>
                </a:lnTo>
                <a:lnTo>
                  <a:pt x="57" y="24"/>
                </a:lnTo>
                <a:lnTo>
                  <a:pt x="43" y="24"/>
                </a:lnTo>
                <a:lnTo>
                  <a:pt x="43" y="14"/>
                </a:lnTo>
                <a:close/>
                <a:moveTo>
                  <a:pt x="6" y="24"/>
                </a:moveTo>
                <a:lnTo>
                  <a:pt x="18" y="24"/>
                </a:lnTo>
                <a:lnTo>
                  <a:pt x="18" y="26"/>
                </a:lnTo>
                <a:lnTo>
                  <a:pt x="6" y="26"/>
                </a:lnTo>
                <a:lnTo>
                  <a:pt x="6" y="24"/>
                </a:lnTo>
                <a:close/>
                <a:moveTo>
                  <a:pt x="43" y="24"/>
                </a:moveTo>
                <a:lnTo>
                  <a:pt x="57" y="24"/>
                </a:lnTo>
                <a:lnTo>
                  <a:pt x="57" y="26"/>
                </a:lnTo>
                <a:lnTo>
                  <a:pt x="43" y="26"/>
                </a:lnTo>
                <a:lnTo>
                  <a:pt x="43" y="24"/>
                </a:lnTo>
                <a:close/>
                <a:moveTo>
                  <a:pt x="8" y="26"/>
                </a:moveTo>
                <a:lnTo>
                  <a:pt x="14" y="26"/>
                </a:lnTo>
                <a:lnTo>
                  <a:pt x="14" y="28"/>
                </a:lnTo>
                <a:lnTo>
                  <a:pt x="8" y="28"/>
                </a:lnTo>
                <a:lnTo>
                  <a:pt x="8" y="26"/>
                </a:lnTo>
                <a:close/>
                <a:moveTo>
                  <a:pt x="43" y="26"/>
                </a:moveTo>
                <a:lnTo>
                  <a:pt x="57" y="26"/>
                </a:lnTo>
                <a:lnTo>
                  <a:pt x="57" y="28"/>
                </a:lnTo>
                <a:lnTo>
                  <a:pt x="43" y="28"/>
                </a:lnTo>
                <a:lnTo>
                  <a:pt x="43" y="26"/>
                </a:lnTo>
                <a:close/>
                <a:moveTo>
                  <a:pt x="43" y="28"/>
                </a:moveTo>
                <a:lnTo>
                  <a:pt x="57" y="28"/>
                </a:lnTo>
                <a:lnTo>
                  <a:pt x="57" y="30"/>
                </a:lnTo>
                <a:lnTo>
                  <a:pt x="43" y="30"/>
                </a:lnTo>
                <a:lnTo>
                  <a:pt x="43" y="28"/>
                </a:lnTo>
                <a:close/>
                <a:moveTo>
                  <a:pt x="37" y="30"/>
                </a:moveTo>
                <a:lnTo>
                  <a:pt x="57" y="30"/>
                </a:lnTo>
                <a:lnTo>
                  <a:pt x="57" y="32"/>
                </a:lnTo>
                <a:lnTo>
                  <a:pt x="37" y="32"/>
                </a:lnTo>
                <a:lnTo>
                  <a:pt x="37" y="30"/>
                </a:lnTo>
                <a:close/>
                <a:moveTo>
                  <a:pt x="31" y="32"/>
                </a:moveTo>
                <a:lnTo>
                  <a:pt x="57" y="32"/>
                </a:lnTo>
                <a:lnTo>
                  <a:pt x="57" y="34"/>
                </a:lnTo>
                <a:lnTo>
                  <a:pt x="31" y="34"/>
                </a:lnTo>
                <a:lnTo>
                  <a:pt x="31" y="32"/>
                </a:lnTo>
                <a:close/>
                <a:moveTo>
                  <a:pt x="27" y="34"/>
                </a:moveTo>
                <a:lnTo>
                  <a:pt x="39" y="34"/>
                </a:lnTo>
                <a:lnTo>
                  <a:pt x="39" y="36"/>
                </a:lnTo>
                <a:lnTo>
                  <a:pt x="27" y="36"/>
                </a:lnTo>
                <a:lnTo>
                  <a:pt x="27" y="34"/>
                </a:lnTo>
                <a:close/>
                <a:moveTo>
                  <a:pt x="43" y="34"/>
                </a:moveTo>
                <a:lnTo>
                  <a:pt x="57" y="34"/>
                </a:lnTo>
                <a:lnTo>
                  <a:pt x="57" y="36"/>
                </a:lnTo>
                <a:lnTo>
                  <a:pt x="43" y="36"/>
                </a:lnTo>
                <a:lnTo>
                  <a:pt x="43" y="34"/>
                </a:lnTo>
                <a:close/>
                <a:moveTo>
                  <a:pt x="22" y="36"/>
                </a:moveTo>
                <a:lnTo>
                  <a:pt x="35" y="36"/>
                </a:lnTo>
                <a:lnTo>
                  <a:pt x="35" y="38"/>
                </a:lnTo>
                <a:lnTo>
                  <a:pt x="22" y="38"/>
                </a:lnTo>
                <a:lnTo>
                  <a:pt x="22" y="36"/>
                </a:lnTo>
                <a:close/>
                <a:moveTo>
                  <a:pt x="43" y="36"/>
                </a:moveTo>
                <a:lnTo>
                  <a:pt x="57" y="36"/>
                </a:lnTo>
                <a:lnTo>
                  <a:pt x="57" y="38"/>
                </a:lnTo>
                <a:lnTo>
                  <a:pt x="43" y="38"/>
                </a:lnTo>
                <a:lnTo>
                  <a:pt x="43" y="36"/>
                </a:lnTo>
                <a:close/>
                <a:moveTo>
                  <a:pt x="20" y="38"/>
                </a:moveTo>
                <a:lnTo>
                  <a:pt x="29" y="38"/>
                </a:lnTo>
                <a:lnTo>
                  <a:pt x="29" y="40"/>
                </a:lnTo>
                <a:lnTo>
                  <a:pt x="20" y="40"/>
                </a:lnTo>
                <a:lnTo>
                  <a:pt x="20" y="38"/>
                </a:lnTo>
                <a:close/>
                <a:moveTo>
                  <a:pt x="43" y="38"/>
                </a:moveTo>
                <a:lnTo>
                  <a:pt x="57" y="38"/>
                </a:lnTo>
                <a:lnTo>
                  <a:pt x="57" y="40"/>
                </a:lnTo>
                <a:lnTo>
                  <a:pt x="43" y="40"/>
                </a:lnTo>
                <a:lnTo>
                  <a:pt x="43" y="38"/>
                </a:lnTo>
                <a:close/>
                <a:moveTo>
                  <a:pt x="16" y="40"/>
                </a:moveTo>
                <a:lnTo>
                  <a:pt x="27" y="40"/>
                </a:lnTo>
                <a:lnTo>
                  <a:pt x="27" y="42"/>
                </a:lnTo>
                <a:lnTo>
                  <a:pt x="16" y="42"/>
                </a:lnTo>
                <a:lnTo>
                  <a:pt x="16" y="40"/>
                </a:lnTo>
                <a:close/>
                <a:moveTo>
                  <a:pt x="43" y="40"/>
                </a:moveTo>
                <a:lnTo>
                  <a:pt x="57" y="40"/>
                </a:lnTo>
                <a:lnTo>
                  <a:pt x="57" y="42"/>
                </a:lnTo>
                <a:lnTo>
                  <a:pt x="43" y="42"/>
                </a:lnTo>
                <a:lnTo>
                  <a:pt x="43" y="40"/>
                </a:lnTo>
                <a:close/>
                <a:moveTo>
                  <a:pt x="12" y="42"/>
                </a:moveTo>
                <a:lnTo>
                  <a:pt x="26" y="42"/>
                </a:lnTo>
                <a:lnTo>
                  <a:pt x="26" y="45"/>
                </a:lnTo>
                <a:lnTo>
                  <a:pt x="12" y="45"/>
                </a:lnTo>
                <a:lnTo>
                  <a:pt x="12" y="42"/>
                </a:lnTo>
                <a:close/>
                <a:moveTo>
                  <a:pt x="43" y="42"/>
                </a:moveTo>
                <a:lnTo>
                  <a:pt x="57" y="42"/>
                </a:lnTo>
                <a:lnTo>
                  <a:pt x="57" y="45"/>
                </a:lnTo>
                <a:lnTo>
                  <a:pt x="43" y="45"/>
                </a:lnTo>
                <a:lnTo>
                  <a:pt x="43" y="42"/>
                </a:lnTo>
                <a:close/>
                <a:moveTo>
                  <a:pt x="8" y="45"/>
                </a:moveTo>
                <a:lnTo>
                  <a:pt x="22" y="45"/>
                </a:lnTo>
                <a:lnTo>
                  <a:pt x="22" y="47"/>
                </a:lnTo>
                <a:lnTo>
                  <a:pt x="8" y="47"/>
                </a:lnTo>
                <a:lnTo>
                  <a:pt x="8" y="45"/>
                </a:lnTo>
                <a:close/>
                <a:moveTo>
                  <a:pt x="43" y="45"/>
                </a:moveTo>
                <a:lnTo>
                  <a:pt x="57" y="45"/>
                </a:lnTo>
                <a:lnTo>
                  <a:pt x="57" y="47"/>
                </a:lnTo>
                <a:lnTo>
                  <a:pt x="43" y="47"/>
                </a:lnTo>
                <a:lnTo>
                  <a:pt x="43" y="45"/>
                </a:lnTo>
                <a:close/>
                <a:moveTo>
                  <a:pt x="6" y="47"/>
                </a:moveTo>
                <a:lnTo>
                  <a:pt x="18" y="47"/>
                </a:lnTo>
                <a:lnTo>
                  <a:pt x="18" y="49"/>
                </a:lnTo>
                <a:lnTo>
                  <a:pt x="6" y="49"/>
                </a:lnTo>
                <a:lnTo>
                  <a:pt x="6" y="47"/>
                </a:lnTo>
                <a:close/>
                <a:moveTo>
                  <a:pt x="43" y="47"/>
                </a:moveTo>
                <a:lnTo>
                  <a:pt x="57" y="47"/>
                </a:lnTo>
                <a:lnTo>
                  <a:pt x="57" y="49"/>
                </a:lnTo>
                <a:lnTo>
                  <a:pt x="43" y="49"/>
                </a:lnTo>
                <a:lnTo>
                  <a:pt x="43" y="47"/>
                </a:lnTo>
                <a:close/>
                <a:moveTo>
                  <a:pt x="4" y="49"/>
                </a:moveTo>
                <a:lnTo>
                  <a:pt x="18" y="49"/>
                </a:lnTo>
                <a:lnTo>
                  <a:pt x="18" y="51"/>
                </a:lnTo>
                <a:lnTo>
                  <a:pt x="4" y="51"/>
                </a:lnTo>
                <a:lnTo>
                  <a:pt x="4" y="49"/>
                </a:lnTo>
                <a:close/>
                <a:moveTo>
                  <a:pt x="43" y="49"/>
                </a:moveTo>
                <a:lnTo>
                  <a:pt x="57" y="49"/>
                </a:lnTo>
                <a:lnTo>
                  <a:pt x="57" y="51"/>
                </a:lnTo>
                <a:lnTo>
                  <a:pt x="43" y="51"/>
                </a:lnTo>
                <a:lnTo>
                  <a:pt x="43" y="49"/>
                </a:lnTo>
                <a:close/>
                <a:moveTo>
                  <a:pt x="2" y="51"/>
                </a:moveTo>
                <a:lnTo>
                  <a:pt x="16" y="51"/>
                </a:lnTo>
                <a:lnTo>
                  <a:pt x="16" y="57"/>
                </a:lnTo>
                <a:lnTo>
                  <a:pt x="2" y="57"/>
                </a:lnTo>
                <a:lnTo>
                  <a:pt x="2" y="51"/>
                </a:lnTo>
                <a:close/>
                <a:moveTo>
                  <a:pt x="43" y="51"/>
                </a:moveTo>
                <a:lnTo>
                  <a:pt x="57" y="51"/>
                </a:lnTo>
                <a:lnTo>
                  <a:pt x="57" y="57"/>
                </a:lnTo>
                <a:lnTo>
                  <a:pt x="43" y="57"/>
                </a:lnTo>
                <a:lnTo>
                  <a:pt x="43" y="51"/>
                </a:lnTo>
                <a:close/>
                <a:moveTo>
                  <a:pt x="2" y="57"/>
                </a:moveTo>
                <a:lnTo>
                  <a:pt x="14" y="57"/>
                </a:lnTo>
                <a:lnTo>
                  <a:pt x="14" y="59"/>
                </a:lnTo>
                <a:lnTo>
                  <a:pt x="2" y="59"/>
                </a:lnTo>
                <a:lnTo>
                  <a:pt x="2" y="57"/>
                </a:lnTo>
                <a:close/>
                <a:moveTo>
                  <a:pt x="43" y="57"/>
                </a:moveTo>
                <a:lnTo>
                  <a:pt x="57" y="57"/>
                </a:lnTo>
                <a:lnTo>
                  <a:pt x="57" y="59"/>
                </a:lnTo>
                <a:lnTo>
                  <a:pt x="43" y="59"/>
                </a:lnTo>
                <a:lnTo>
                  <a:pt x="43" y="57"/>
                </a:lnTo>
                <a:close/>
                <a:moveTo>
                  <a:pt x="2" y="59"/>
                </a:moveTo>
                <a:lnTo>
                  <a:pt x="16" y="59"/>
                </a:lnTo>
                <a:lnTo>
                  <a:pt x="16" y="61"/>
                </a:lnTo>
                <a:lnTo>
                  <a:pt x="2" y="61"/>
                </a:lnTo>
                <a:lnTo>
                  <a:pt x="2" y="59"/>
                </a:lnTo>
                <a:close/>
                <a:moveTo>
                  <a:pt x="43" y="59"/>
                </a:moveTo>
                <a:lnTo>
                  <a:pt x="57" y="59"/>
                </a:lnTo>
                <a:lnTo>
                  <a:pt x="57" y="61"/>
                </a:lnTo>
                <a:lnTo>
                  <a:pt x="43" y="61"/>
                </a:lnTo>
                <a:lnTo>
                  <a:pt x="43" y="59"/>
                </a:lnTo>
                <a:close/>
                <a:moveTo>
                  <a:pt x="0" y="61"/>
                </a:moveTo>
                <a:lnTo>
                  <a:pt x="16" y="61"/>
                </a:lnTo>
                <a:lnTo>
                  <a:pt x="16" y="63"/>
                </a:lnTo>
                <a:lnTo>
                  <a:pt x="0" y="63"/>
                </a:lnTo>
                <a:lnTo>
                  <a:pt x="0" y="61"/>
                </a:lnTo>
                <a:close/>
                <a:moveTo>
                  <a:pt x="43" y="61"/>
                </a:moveTo>
                <a:lnTo>
                  <a:pt x="57" y="61"/>
                </a:lnTo>
                <a:lnTo>
                  <a:pt x="57" y="63"/>
                </a:lnTo>
                <a:lnTo>
                  <a:pt x="43" y="63"/>
                </a:lnTo>
                <a:lnTo>
                  <a:pt x="43" y="61"/>
                </a:lnTo>
                <a:close/>
                <a:moveTo>
                  <a:pt x="0" y="63"/>
                </a:moveTo>
                <a:lnTo>
                  <a:pt x="18" y="63"/>
                </a:lnTo>
                <a:lnTo>
                  <a:pt x="18" y="65"/>
                </a:lnTo>
                <a:lnTo>
                  <a:pt x="0" y="65"/>
                </a:lnTo>
                <a:lnTo>
                  <a:pt x="0" y="63"/>
                </a:lnTo>
                <a:close/>
                <a:moveTo>
                  <a:pt x="41" y="63"/>
                </a:moveTo>
                <a:lnTo>
                  <a:pt x="57" y="63"/>
                </a:lnTo>
                <a:lnTo>
                  <a:pt x="57" y="65"/>
                </a:lnTo>
                <a:lnTo>
                  <a:pt x="41" y="65"/>
                </a:lnTo>
                <a:lnTo>
                  <a:pt x="41" y="63"/>
                </a:lnTo>
                <a:close/>
                <a:moveTo>
                  <a:pt x="0" y="65"/>
                </a:moveTo>
                <a:lnTo>
                  <a:pt x="18" y="65"/>
                </a:lnTo>
                <a:lnTo>
                  <a:pt x="18" y="67"/>
                </a:lnTo>
                <a:lnTo>
                  <a:pt x="0" y="67"/>
                </a:lnTo>
                <a:lnTo>
                  <a:pt x="0" y="65"/>
                </a:lnTo>
                <a:close/>
                <a:moveTo>
                  <a:pt x="39" y="65"/>
                </a:moveTo>
                <a:lnTo>
                  <a:pt x="57" y="65"/>
                </a:lnTo>
                <a:lnTo>
                  <a:pt x="57" y="67"/>
                </a:lnTo>
                <a:lnTo>
                  <a:pt x="39" y="67"/>
                </a:lnTo>
                <a:lnTo>
                  <a:pt x="39" y="65"/>
                </a:lnTo>
                <a:close/>
                <a:moveTo>
                  <a:pt x="0" y="67"/>
                </a:moveTo>
                <a:lnTo>
                  <a:pt x="20" y="67"/>
                </a:lnTo>
                <a:lnTo>
                  <a:pt x="20" y="69"/>
                </a:lnTo>
                <a:lnTo>
                  <a:pt x="0" y="69"/>
                </a:lnTo>
                <a:lnTo>
                  <a:pt x="0" y="67"/>
                </a:lnTo>
                <a:close/>
                <a:moveTo>
                  <a:pt x="37" y="67"/>
                </a:moveTo>
                <a:lnTo>
                  <a:pt x="57" y="67"/>
                </a:lnTo>
                <a:lnTo>
                  <a:pt x="57" y="69"/>
                </a:lnTo>
                <a:lnTo>
                  <a:pt x="37" y="69"/>
                </a:lnTo>
                <a:lnTo>
                  <a:pt x="37" y="67"/>
                </a:lnTo>
                <a:close/>
                <a:moveTo>
                  <a:pt x="65" y="67"/>
                </a:moveTo>
                <a:lnTo>
                  <a:pt x="69" y="67"/>
                </a:lnTo>
                <a:lnTo>
                  <a:pt x="69" y="69"/>
                </a:lnTo>
                <a:lnTo>
                  <a:pt x="65" y="69"/>
                </a:lnTo>
                <a:lnTo>
                  <a:pt x="65" y="67"/>
                </a:lnTo>
                <a:close/>
                <a:moveTo>
                  <a:pt x="2" y="69"/>
                </a:moveTo>
                <a:lnTo>
                  <a:pt x="41" y="69"/>
                </a:lnTo>
                <a:lnTo>
                  <a:pt x="41" y="71"/>
                </a:lnTo>
                <a:lnTo>
                  <a:pt x="2" y="71"/>
                </a:lnTo>
                <a:lnTo>
                  <a:pt x="2" y="69"/>
                </a:lnTo>
                <a:close/>
                <a:moveTo>
                  <a:pt x="43" y="69"/>
                </a:moveTo>
                <a:lnTo>
                  <a:pt x="69" y="69"/>
                </a:lnTo>
                <a:lnTo>
                  <a:pt x="69" y="71"/>
                </a:lnTo>
                <a:lnTo>
                  <a:pt x="43" y="71"/>
                </a:lnTo>
                <a:lnTo>
                  <a:pt x="43" y="69"/>
                </a:lnTo>
                <a:close/>
                <a:moveTo>
                  <a:pt x="2" y="71"/>
                </a:moveTo>
                <a:lnTo>
                  <a:pt x="39" y="71"/>
                </a:lnTo>
                <a:lnTo>
                  <a:pt x="39" y="73"/>
                </a:lnTo>
                <a:lnTo>
                  <a:pt x="2" y="73"/>
                </a:lnTo>
                <a:lnTo>
                  <a:pt x="2" y="71"/>
                </a:lnTo>
                <a:close/>
                <a:moveTo>
                  <a:pt x="43" y="71"/>
                </a:moveTo>
                <a:lnTo>
                  <a:pt x="67" y="71"/>
                </a:lnTo>
                <a:lnTo>
                  <a:pt x="67" y="73"/>
                </a:lnTo>
                <a:lnTo>
                  <a:pt x="43" y="73"/>
                </a:lnTo>
                <a:lnTo>
                  <a:pt x="43" y="71"/>
                </a:lnTo>
                <a:close/>
                <a:moveTo>
                  <a:pt x="4" y="73"/>
                </a:moveTo>
                <a:lnTo>
                  <a:pt x="35" y="73"/>
                </a:lnTo>
                <a:lnTo>
                  <a:pt x="35" y="75"/>
                </a:lnTo>
                <a:lnTo>
                  <a:pt x="4" y="75"/>
                </a:lnTo>
                <a:lnTo>
                  <a:pt x="4" y="73"/>
                </a:lnTo>
                <a:close/>
                <a:moveTo>
                  <a:pt x="43" y="73"/>
                </a:moveTo>
                <a:lnTo>
                  <a:pt x="65" y="73"/>
                </a:lnTo>
                <a:lnTo>
                  <a:pt x="65" y="75"/>
                </a:lnTo>
                <a:lnTo>
                  <a:pt x="43" y="75"/>
                </a:lnTo>
                <a:lnTo>
                  <a:pt x="43" y="73"/>
                </a:lnTo>
                <a:close/>
                <a:moveTo>
                  <a:pt x="6" y="75"/>
                </a:moveTo>
                <a:lnTo>
                  <a:pt x="33" y="75"/>
                </a:lnTo>
                <a:lnTo>
                  <a:pt x="33" y="77"/>
                </a:lnTo>
                <a:lnTo>
                  <a:pt x="6" y="77"/>
                </a:lnTo>
                <a:lnTo>
                  <a:pt x="6" y="75"/>
                </a:lnTo>
                <a:close/>
                <a:moveTo>
                  <a:pt x="45" y="75"/>
                </a:moveTo>
                <a:lnTo>
                  <a:pt x="63" y="75"/>
                </a:lnTo>
                <a:lnTo>
                  <a:pt x="63" y="77"/>
                </a:lnTo>
                <a:lnTo>
                  <a:pt x="45" y="77"/>
                </a:lnTo>
                <a:lnTo>
                  <a:pt x="45" y="75"/>
                </a:lnTo>
                <a:close/>
                <a:moveTo>
                  <a:pt x="8" y="77"/>
                </a:moveTo>
                <a:lnTo>
                  <a:pt x="31" y="77"/>
                </a:lnTo>
                <a:lnTo>
                  <a:pt x="31" y="79"/>
                </a:lnTo>
                <a:lnTo>
                  <a:pt x="8" y="79"/>
                </a:lnTo>
                <a:lnTo>
                  <a:pt x="8" y="77"/>
                </a:lnTo>
                <a:close/>
                <a:moveTo>
                  <a:pt x="45" y="77"/>
                </a:moveTo>
                <a:lnTo>
                  <a:pt x="61" y="77"/>
                </a:lnTo>
                <a:lnTo>
                  <a:pt x="61" y="79"/>
                </a:lnTo>
                <a:lnTo>
                  <a:pt x="45" y="79"/>
                </a:lnTo>
                <a:lnTo>
                  <a:pt x="45" y="7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34" name="Freeform 22"/>
          <p:cNvSpPr>
            <a:spLocks/>
          </p:cNvSpPr>
          <p:nvPr/>
        </p:nvSpPr>
        <p:spPr bwMode="auto">
          <a:xfrm>
            <a:off x="6361113" y="6313488"/>
            <a:ext cx="79375" cy="163512"/>
          </a:xfrm>
          <a:custGeom>
            <a:avLst/>
            <a:gdLst>
              <a:gd name="T0" fmla="*/ 28 w 50"/>
              <a:gd name="T1" fmla="*/ 0 h 103"/>
              <a:gd name="T2" fmla="*/ 28 w 50"/>
              <a:gd name="T3" fmla="*/ 24 h 103"/>
              <a:gd name="T4" fmla="*/ 46 w 50"/>
              <a:gd name="T5" fmla="*/ 24 h 103"/>
              <a:gd name="T6" fmla="*/ 46 w 50"/>
              <a:gd name="T7" fmla="*/ 30 h 103"/>
              <a:gd name="T8" fmla="*/ 28 w 50"/>
              <a:gd name="T9" fmla="*/ 30 h 103"/>
              <a:gd name="T10" fmla="*/ 28 w 50"/>
              <a:gd name="T11" fmla="*/ 81 h 103"/>
              <a:gd name="T12" fmla="*/ 28 w 50"/>
              <a:gd name="T13" fmla="*/ 87 h 103"/>
              <a:gd name="T14" fmla="*/ 30 w 50"/>
              <a:gd name="T15" fmla="*/ 91 h 103"/>
              <a:gd name="T16" fmla="*/ 32 w 50"/>
              <a:gd name="T17" fmla="*/ 93 h 103"/>
              <a:gd name="T18" fmla="*/ 36 w 50"/>
              <a:gd name="T19" fmla="*/ 93 h 103"/>
              <a:gd name="T20" fmla="*/ 38 w 50"/>
              <a:gd name="T21" fmla="*/ 93 h 103"/>
              <a:gd name="T22" fmla="*/ 42 w 50"/>
              <a:gd name="T23" fmla="*/ 93 h 103"/>
              <a:gd name="T24" fmla="*/ 44 w 50"/>
              <a:gd name="T25" fmla="*/ 91 h 103"/>
              <a:gd name="T26" fmla="*/ 46 w 50"/>
              <a:gd name="T27" fmla="*/ 89 h 103"/>
              <a:gd name="T28" fmla="*/ 50 w 50"/>
              <a:gd name="T29" fmla="*/ 89 h 103"/>
              <a:gd name="T30" fmla="*/ 46 w 50"/>
              <a:gd name="T31" fmla="*/ 95 h 103"/>
              <a:gd name="T32" fmla="*/ 40 w 50"/>
              <a:gd name="T33" fmla="*/ 101 h 103"/>
              <a:gd name="T34" fmla="*/ 36 w 50"/>
              <a:gd name="T35" fmla="*/ 103 h 103"/>
              <a:gd name="T36" fmla="*/ 22 w 50"/>
              <a:gd name="T37" fmla="*/ 103 h 103"/>
              <a:gd name="T38" fmla="*/ 20 w 50"/>
              <a:gd name="T39" fmla="*/ 103 h 103"/>
              <a:gd name="T40" fmla="*/ 18 w 50"/>
              <a:gd name="T41" fmla="*/ 99 h 103"/>
              <a:gd name="T42" fmla="*/ 14 w 50"/>
              <a:gd name="T43" fmla="*/ 97 h 103"/>
              <a:gd name="T44" fmla="*/ 14 w 50"/>
              <a:gd name="T45" fmla="*/ 91 h 103"/>
              <a:gd name="T46" fmla="*/ 14 w 50"/>
              <a:gd name="T47" fmla="*/ 83 h 103"/>
              <a:gd name="T48" fmla="*/ 14 w 50"/>
              <a:gd name="T49" fmla="*/ 30 h 103"/>
              <a:gd name="T50" fmla="*/ 0 w 50"/>
              <a:gd name="T51" fmla="*/ 30 h 103"/>
              <a:gd name="T52" fmla="*/ 0 w 50"/>
              <a:gd name="T53" fmla="*/ 28 h 103"/>
              <a:gd name="T54" fmla="*/ 6 w 50"/>
              <a:gd name="T55" fmla="*/ 24 h 103"/>
              <a:gd name="T56" fmla="*/ 10 w 50"/>
              <a:gd name="T57" fmla="*/ 22 h 103"/>
              <a:gd name="T58" fmla="*/ 16 w 50"/>
              <a:gd name="T59" fmla="*/ 16 h 103"/>
              <a:gd name="T60" fmla="*/ 20 w 50"/>
              <a:gd name="T61" fmla="*/ 10 h 103"/>
              <a:gd name="T62" fmla="*/ 22 w 50"/>
              <a:gd name="T63" fmla="*/ 6 h 103"/>
              <a:gd name="T64" fmla="*/ 26 w 50"/>
              <a:gd name="T65" fmla="*/ 0 h 103"/>
              <a:gd name="T66" fmla="*/ 28 w 50"/>
              <a:gd name="T67" fmla="*/ 0 h 103"/>
              <a:gd name="T68" fmla="*/ 28 w 50"/>
              <a:gd name="T69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0" h="103">
                <a:moveTo>
                  <a:pt x="28" y="0"/>
                </a:moveTo>
                <a:lnTo>
                  <a:pt x="28" y="24"/>
                </a:lnTo>
                <a:lnTo>
                  <a:pt x="46" y="24"/>
                </a:lnTo>
                <a:lnTo>
                  <a:pt x="46" y="30"/>
                </a:lnTo>
                <a:lnTo>
                  <a:pt x="28" y="30"/>
                </a:lnTo>
                <a:lnTo>
                  <a:pt x="28" y="81"/>
                </a:lnTo>
                <a:lnTo>
                  <a:pt x="28" y="87"/>
                </a:lnTo>
                <a:lnTo>
                  <a:pt x="30" y="91"/>
                </a:lnTo>
                <a:lnTo>
                  <a:pt x="32" y="93"/>
                </a:lnTo>
                <a:lnTo>
                  <a:pt x="36" y="93"/>
                </a:lnTo>
                <a:lnTo>
                  <a:pt x="38" y="93"/>
                </a:lnTo>
                <a:lnTo>
                  <a:pt x="42" y="93"/>
                </a:lnTo>
                <a:lnTo>
                  <a:pt x="44" y="91"/>
                </a:lnTo>
                <a:lnTo>
                  <a:pt x="46" y="89"/>
                </a:lnTo>
                <a:lnTo>
                  <a:pt x="50" y="89"/>
                </a:lnTo>
                <a:lnTo>
                  <a:pt x="46" y="95"/>
                </a:lnTo>
                <a:lnTo>
                  <a:pt x="40" y="101"/>
                </a:lnTo>
                <a:lnTo>
                  <a:pt x="36" y="103"/>
                </a:lnTo>
                <a:lnTo>
                  <a:pt x="22" y="103"/>
                </a:lnTo>
                <a:lnTo>
                  <a:pt x="20" y="103"/>
                </a:lnTo>
                <a:lnTo>
                  <a:pt x="18" y="99"/>
                </a:lnTo>
                <a:lnTo>
                  <a:pt x="14" y="97"/>
                </a:lnTo>
                <a:lnTo>
                  <a:pt x="14" y="91"/>
                </a:lnTo>
                <a:lnTo>
                  <a:pt x="14" y="83"/>
                </a:lnTo>
                <a:lnTo>
                  <a:pt x="14" y="30"/>
                </a:lnTo>
                <a:lnTo>
                  <a:pt x="0" y="30"/>
                </a:lnTo>
                <a:lnTo>
                  <a:pt x="0" y="28"/>
                </a:lnTo>
                <a:lnTo>
                  <a:pt x="6" y="24"/>
                </a:lnTo>
                <a:lnTo>
                  <a:pt x="10" y="22"/>
                </a:lnTo>
                <a:lnTo>
                  <a:pt x="16" y="16"/>
                </a:lnTo>
                <a:lnTo>
                  <a:pt x="20" y="10"/>
                </a:lnTo>
                <a:lnTo>
                  <a:pt x="22" y="6"/>
                </a:lnTo>
                <a:lnTo>
                  <a:pt x="26" y="0"/>
                </a:lnTo>
                <a:lnTo>
                  <a:pt x="28" y="0"/>
                </a:lnTo>
                <a:lnTo>
                  <a:pt x="28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35" name="Freeform 23"/>
          <p:cNvSpPr>
            <a:spLocks noEditPoints="1"/>
          </p:cNvSpPr>
          <p:nvPr/>
        </p:nvSpPr>
        <p:spPr bwMode="auto">
          <a:xfrm>
            <a:off x="6446838" y="6351588"/>
            <a:ext cx="103187" cy="125412"/>
          </a:xfrm>
          <a:custGeom>
            <a:avLst/>
            <a:gdLst>
              <a:gd name="T0" fmla="*/ 25 w 65"/>
              <a:gd name="T1" fmla="*/ 2 h 79"/>
              <a:gd name="T2" fmla="*/ 49 w 65"/>
              <a:gd name="T3" fmla="*/ 4 h 79"/>
              <a:gd name="T4" fmla="*/ 31 w 65"/>
              <a:gd name="T5" fmla="*/ 4 h 79"/>
              <a:gd name="T6" fmla="*/ 35 w 65"/>
              <a:gd name="T7" fmla="*/ 4 h 79"/>
              <a:gd name="T8" fmla="*/ 35 w 65"/>
              <a:gd name="T9" fmla="*/ 4 h 79"/>
              <a:gd name="T10" fmla="*/ 15 w 65"/>
              <a:gd name="T11" fmla="*/ 8 h 79"/>
              <a:gd name="T12" fmla="*/ 55 w 65"/>
              <a:gd name="T13" fmla="*/ 8 h 79"/>
              <a:gd name="T14" fmla="*/ 21 w 65"/>
              <a:gd name="T15" fmla="*/ 8 h 79"/>
              <a:gd name="T16" fmla="*/ 41 w 65"/>
              <a:gd name="T17" fmla="*/ 8 h 79"/>
              <a:gd name="T18" fmla="*/ 41 w 65"/>
              <a:gd name="T19" fmla="*/ 8 h 79"/>
              <a:gd name="T20" fmla="*/ 9 w 65"/>
              <a:gd name="T21" fmla="*/ 12 h 79"/>
              <a:gd name="T22" fmla="*/ 59 w 65"/>
              <a:gd name="T23" fmla="*/ 12 h 79"/>
              <a:gd name="T24" fmla="*/ 17 w 65"/>
              <a:gd name="T25" fmla="*/ 12 h 79"/>
              <a:gd name="T26" fmla="*/ 43 w 65"/>
              <a:gd name="T27" fmla="*/ 12 h 79"/>
              <a:gd name="T28" fmla="*/ 43 w 65"/>
              <a:gd name="T29" fmla="*/ 12 h 79"/>
              <a:gd name="T30" fmla="*/ 7 w 65"/>
              <a:gd name="T31" fmla="*/ 16 h 79"/>
              <a:gd name="T32" fmla="*/ 63 w 65"/>
              <a:gd name="T33" fmla="*/ 16 h 79"/>
              <a:gd name="T34" fmla="*/ 15 w 65"/>
              <a:gd name="T35" fmla="*/ 16 h 79"/>
              <a:gd name="T36" fmla="*/ 45 w 65"/>
              <a:gd name="T37" fmla="*/ 16 h 79"/>
              <a:gd name="T38" fmla="*/ 45 w 65"/>
              <a:gd name="T39" fmla="*/ 16 h 79"/>
              <a:gd name="T40" fmla="*/ 5 w 65"/>
              <a:gd name="T41" fmla="*/ 20 h 79"/>
              <a:gd name="T42" fmla="*/ 63 w 65"/>
              <a:gd name="T43" fmla="*/ 20 h 79"/>
              <a:gd name="T44" fmla="*/ 13 w 65"/>
              <a:gd name="T45" fmla="*/ 20 h 79"/>
              <a:gd name="T46" fmla="*/ 47 w 65"/>
              <a:gd name="T47" fmla="*/ 20 h 79"/>
              <a:gd name="T48" fmla="*/ 47 w 65"/>
              <a:gd name="T49" fmla="*/ 20 h 79"/>
              <a:gd name="T50" fmla="*/ 1 w 65"/>
              <a:gd name="T51" fmla="*/ 24 h 79"/>
              <a:gd name="T52" fmla="*/ 65 w 65"/>
              <a:gd name="T53" fmla="*/ 24 h 79"/>
              <a:gd name="T54" fmla="*/ 65 w 65"/>
              <a:gd name="T55" fmla="*/ 24 h 79"/>
              <a:gd name="T56" fmla="*/ 1 w 65"/>
              <a:gd name="T57" fmla="*/ 30 h 79"/>
              <a:gd name="T58" fmla="*/ 1 w 65"/>
              <a:gd name="T59" fmla="*/ 30 h 79"/>
              <a:gd name="T60" fmla="*/ 0 w 65"/>
              <a:gd name="T61" fmla="*/ 42 h 79"/>
              <a:gd name="T62" fmla="*/ 15 w 65"/>
              <a:gd name="T63" fmla="*/ 49 h 79"/>
              <a:gd name="T64" fmla="*/ 15 w 65"/>
              <a:gd name="T65" fmla="*/ 49 h 79"/>
              <a:gd name="T66" fmla="*/ 63 w 65"/>
              <a:gd name="T67" fmla="*/ 49 h 79"/>
              <a:gd name="T68" fmla="*/ 63 w 65"/>
              <a:gd name="T69" fmla="*/ 49 h 79"/>
              <a:gd name="T70" fmla="*/ 1 w 65"/>
              <a:gd name="T71" fmla="*/ 53 h 79"/>
              <a:gd name="T72" fmla="*/ 65 w 65"/>
              <a:gd name="T73" fmla="*/ 53 h 79"/>
              <a:gd name="T74" fmla="*/ 19 w 65"/>
              <a:gd name="T75" fmla="*/ 53 h 79"/>
              <a:gd name="T76" fmla="*/ 61 w 65"/>
              <a:gd name="T77" fmla="*/ 53 h 79"/>
              <a:gd name="T78" fmla="*/ 61 w 65"/>
              <a:gd name="T79" fmla="*/ 53 h 79"/>
              <a:gd name="T80" fmla="*/ 3 w 65"/>
              <a:gd name="T81" fmla="*/ 57 h 79"/>
              <a:gd name="T82" fmla="*/ 65 w 65"/>
              <a:gd name="T83" fmla="*/ 57 h 79"/>
              <a:gd name="T84" fmla="*/ 21 w 65"/>
              <a:gd name="T85" fmla="*/ 57 h 79"/>
              <a:gd name="T86" fmla="*/ 59 w 65"/>
              <a:gd name="T87" fmla="*/ 57 h 79"/>
              <a:gd name="T88" fmla="*/ 59 w 65"/>
              <a:gd name="T89" fmla="*/ 57 h 79"/>
              <a:gd name="T90" fmla="*/ 3 w 65"/>
              <a:gd name="T91" fmla="*/ 61 h 79"/>
              <a:gd name="T92" fmla="*/ 63 w 65"/>
              <a:gd name="T93" fmla="*/ 61 h 79"/>
              <a:gd name="T94" fmla="*/ 27 w 65"/>
              <a:gd name="T95" fmla="*/ 61 h 79"/>
              <a:gd name="T96" fmla="*/ 55 w 65"/>
              <a:gd name="T97" fmla="*/ 61 h 79"/>
              <a:gd name="T98" fmla="*/ 55 w 65"/>
              <a:gd name="T99" fmla="*/ 61 h 79"/>
              <a:gd name="T100" fmla="*/ 5 w 65"/>
              <a:gd name="T101" fmla="*/ 65 h 79"/>
              <a:gd name="T102" fmla="*/ 61 w 65"/>
              <a:gd name="T103" fmla="*/ 65 h 79"/>
              <a:gd name="T104" fmla="*/ 33 w 65"/>
              <a:gd name="T105" fmla="*/ 65 h 79"/>
              <a:gd name="T106" fmla="*/ 47 w 65"/>
              <a:gd name="T107" fmla="*/ 65 h 79"/>
              <a:gd name="T108" fmla="*/ 47 w 65"/>
              <a:gd name="T109" fmla="*/ 65 h 79"/>
              <a:gd name="T110" fmla="*/ 9 w 65"/>
              <a:gd name="T111" fmla="*/ 69 h 79"/>
              <a:gd name="T112" fmla="*/ 57 w 65"/>
              <a:gd name="T113" fmla="*/ 71 h 79"/>
              <a:gd name="T114" fmla="*/ 55 w 65"/>
              <a:gd name="T115" fmla="*/ 71 h 79"/>
              <a:gd name="T116" fmla="*/ 15 w 65"/>
              <a:gd name="T117" fmla="*/ 73 h 79"/>
              <a:gd name="T118" fmla="*/ 15 w 65"/>
              <a:gd name="T119" fmla="*/ 73 h 79"/>
              <a:gd name="T120" fmla="*/ 17 w 65"/>
              <a:gd name="T121" fmla="*/ 77 h 79"/>
              <a:gd name="T122" fmla="*/ 47 w 65"/>
              <a:gd name="T123" fmla="*/ 7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" h="79">
                <a:moveTo>
                  <a:pt x="25" y="0"/>
                </a:moveTo>
                <a:lnTo>
                  <a:pt x="43" y="0"/>
                </a:lnTo>
                <a:lnTo>
                  <a:pt x="43" y="2"/>
                </a:lnTo>
                <a:lnTo>
                  <a:pt x="25" y="2"/>
                </a:lnTo>
                <a:lnTo>
                  <a:pt x="25" y="0"/>
                </a:lnTo>
                <a:close/>
                <a:moveTo>
                  <a:pt x="21" y="2"/>
                </a:moveTo>
                <a:lnTo>
                  <a:pt x="49" y="2"/>
                </a:lnTo>
                <a:lnTo>
                  <a:pt x="49" y="4"/>
                </a:lnTo>
                <a:lnTo>
                  <a:pt x="21" y="4"/>
                </a:lnTo>
                <a:lnTo>
                  <a:pt x="21" y="2"/>
                </a:lnTo>
                <a:close/>
                <a:moveTo>
                  <a:pt x="17" y="4"/>
                </a:moveTo>
                <a:lnTo>
                  <a:pt x="31" y="4"/>
                </a:lnTo>
                <a:lnTo>
                  <a:pt x="31" y="6"/>
                </a:lnTo>
                <a:lnTo>
                  <a:pt x="17" y="6"/>
                </a:lnTo>
                <a:lnTo>
                  <a:pt x="17" y="4"/>
                </a:lnTo>
                <a:close/>
                <a:moveTo>
                  <a:pt x="35" y="4"/>
                </a:moveTo>
                <a:lnTo>
                  <a:pt x="53" y="4"/>
                </a:lnTo>
                <a:lnTo>
                  <a:pt x="53" y="6"/>
                </a:lnTo>
                <a:lnTo>
                  <a:pt x="35" y="6"/>
                </a:lnTo>
                <a:lnTo>
                  <a:pt x="35" y="4"/>
                </a:lnTo>
                <a:close/>
                <a:moveTo>
                  <a:pt x="15" y="6"/>
                </a:moveTo>
                <a:lnTo>
                  <a:pt x="23" y="6"/>
                </a:lnTo>
                <a:lnTo>
                  <a:pt x="23" y="8"/>
                </a:lnTo>
                <a:lnTo>
                  <a:pt x="15" y="8"/>
                </a:lnTo>
                <a:lnTo>
                  <a:pt x="15" y="6"/>
                </a:lnTo>
                <a:close/>
                <a:moveTo>
                  <a:pt x="39" y="6"/>
                </a:moveTo>
                <a:lnTo>
                  <a:pt x="55" y="6"/>
                </a:lnTo>
                <a:lnTo>
                  <a:pt x="55" y="8"/>
                </a:lnTo>
                <a:lnTo>
                  <a:pt x="39" y="8"/>
                </a:lnTo>
                <a:lnTo>
                  <a:pt x="39" y="6"/>
                </a:lnTo>
                <a:close/>
                <a:moveTo>
                  <a:pt x="13" y="8"/>
                </a:moveTo>
                <a:lnTo>
                  <a:pt x="21" y="8"/>
                </a:lnTo>
                <a:lnTo>
                  <a:pt x="21" y="10"/>
                </a:lnTo>
                <a:lnTo>
                  <a:pt x="13" y="10"/>
                </a:lnTo>
                <a:lnTo>
                  <a:pt x="13" y="8"/>
                </a:lnTo>
                <a:close/>
                <a:moveTo>
                  <a:pt x="41" y="8"/>
                </a:moveTo>
                <a:lnTo>
                  <a:pt x="57" y="8"/>
                </a:lnTo>
                <a:lnTo>
                  <a:pt x="57" y="10"/>
                </a:lnTo>
                <a:lnTo>
                  <a:pt x="41" y="10"/>
                </a:lnTo>
                <a:lnTo>
                  <a:pt x="41" y="8"/>
                </a:lnTo>
                <a:close/>
                <a:moveTo>
                  <a:pt x="9" y="10"/>
                </a:moveTo>
                <a:lnTo>
                  <a:pt x="19" y="10"/>
                </a:lnTo>
                <a:lnTo>
                  <a:pt x="19" y="12"/>
                </a:lnTo>
                <a:lnTo>
                  <a:pt x="9" y="12"/>
                </a:lnTo>
                <a:lnTo>
                  <a:pt x="9" y="10"/>
                </a:lnTo>
                <a:close/>
                <a:moveTo>
                  <a:pt x="41" y="10"/>
                </a:moveTo>
                <a:lnTo>
                  <a:pt x="59" y="10"/>
                </a:lnTo>
                <a:lnTo>
                  <a:pt x="59" y="12"/>
                </a:lnTo>
                <a:lnTo>
                  <a:pt x="41" y="12"/>
                </a:lnTo>
                <a:lnTo>
                  <a:pt x="41" y="10"/>
                </a:lnTo>
                <a:close/>
                <a:moveTo>
                  <a:pt x="9" y="12"/>
                </a:moveTo>
                <a:lnTo>
                  <a:pt x="17" y="12"/>
                </a:lnTo>
                <a:lnTo>
                  <a:pt x="17" y="14"/>
                </a:lnTo>
                <a:lnTo>
                  <a:pt x="9" y="14"/>
                </a:lnTo>
                <a:lnTo>
                  <a:pt x="9" y="12"/>
                </a:lnTo>
                <a:close/>
                <a:moveTo>
                  <a:pt x="43" y="12"/>
                </a:moveTo>
                <a:lnTo>
                  <a:pt x="61" y="12"/>
                </a:lnTo>
                <a:lnTo>
                  <a:pt x="61" y="14"/>
                </a:lnTo>
                <a:lnTo>
                  <a:pt x="43" y="14"/>
                </a:lnTo>
                <a:lnTo>
                  <a:pt x="43" y="12"/>
                </a:lnTo>
                <a:close/>
                <a:moveTo>
                  <a:pt x="7" y="14"/>
                </a:moveTo>
                <a:lnTo>
                  <a:pt x="15" y="14"/>
                </a:lnTo>
                <a:lnTo>
                  <a:pt x="15" y="16"/>
                </a:lnTo>
                <a:lnTo>
                  <a:pt x="7" y="16"/>
                </a:lnTo>
                <a:lnTo>
                  <a:pt x="7" y="14"/>
                </a:lnTo>
                <a:close/>
                <a:moveTo>
                  <a:pt x="45" y="14"/>
                </a:moveTo>
                <a:lnTo>
                  <a:pt x="63" y="14"/>
                </a:lnTo>
                <a:lnTo>
                  <a:pt x="63" y="16"/>
                </a:lnTo>
                <a:lnTo>
                  <a:pt x="45" y="16"/>
                </a:lnTo>
                <a:lnTo>
                  <a:pt x="45" y="14"/>
                </a:lnTo>
                <a:close/>
                <a:moveTo>
                  <a:pt x="5" y="16"/>
                </a:moveTo>
                <a:lnTo>
                  <a:pt x="15" y="16"/>
                </a:lnTo>
                <a:lnTo>
                  <a:pt x="15" y="18"/>
                </a:lnTo>
                <a:lnTo>
                  <a:pt x="5" y="18"/>
                </a:lnTo>
                <a:lnTo>
                  <a:pt x="5" y="16"/>
                </a:lnTo>
                <a:close/>
                <a:moveTo>
                  <a:pt x="45" y="16"/>
                </a:moveTo>
                <a:lnTo>
                  <a:pt x="63" y="16"/>
                </a:lnTo>
                <a:lnTo>
                  <a:pt x="63" y="18"/>
                </a:lnTo>
                <a:lnTo>
                  <a:pt x="45" y="18"/>
                </a:lnTo>
                <a:lnTo>
                  <a:pt x="45" y="16"/>
                </a:lnTo>
                <a:close/>
                <a:moveTo>
                  <a:pt x="5" y="18"/>
                </a:moveTo>
                <a:lnTo>
                  <a:pt x="13" y="18"/>
                </a:lnTo>
                <a:lnTo>
                  <a:pt x="13" y="20"/>
                </a:lnTo>
                <a:lnTo>
                  <a:pt x="5" y="20"/>
                </a:lnTo>
                <a:lnTo>
                  <a:pt x="5" y="18"/>
                </a:lnTo>
                <a:close/>
                <a:moveTo>
                  <a:pt x="45" y="18"/>
                </a:moveTo>
                <a:lnTo>
                  <a:pt x="63" y="18"/>
                </a:lnTo>
                <a:lnTo>
                  <a:pt x="63" y="20"/>
                </a:lnTo>
                <a:lnTo>
                  <a:pt x="45" y="20"/>
                </a:lnTo>
                <a:lnTo>
                  <a:pt x="45" y="18"/>
                </a:lnTo>
                <a:close/>
                <a:moveTo>
                  <a:pt x="3" y="20"/>
                </a:moveTo>
                <a:lnTo>
                  <a:pt x="13" y="20"/>
                </a:lnTo>
                <a:lnTo>
                  <a:pt x="13" y="22"/>
                </a:lnTo>
                <a:lnTo>
                  <a:pt x="3" y="22"/>
                </a:lnTo>
                <a:lnTo>
                  <a:pt x="3" y="20"/>
                </a:lnTo>
                <a:close/>
                <a:moveTo>
                  <a:pt x="47" y="20"/>
                </a:moveTo>
                <a:lnTo>
                  <a:pt x="63" y="20"/>
                </a:lnTo>
                <a:lnTo>
                  <a:pt x="63" y="22"/>
                </a:lnTo>
                <a:lnTo>
                  <a:pt x="47" y="22"/>
                </a:lnTo>
                <a:lnTo>
                  <a:pt x="47" y="20"/>
                </a:lnTo>
                <a:close/>
                <a:moveTo>
                  <a:pt x="1" y="22"/>
                </a:moveTo>
                <a:lnTo>
                  <a:pt x="13" y="22"/>
                </a:lnTo>
                <a:lnTo>
                  <a:pt x="13" y="24"/>
                </a:lnTo>
                <a:lnTo>
                  <a:pt x="1" y="24"/>
                </a:lnTo>
                <a:lnTo>
                  <a:pt x="1" y="22"/>
                </a:lnTo>
                <a:close/>
                <a:moveTo>
                  <a:pt x="47" y="22"/>
                </a:moveTo>
                <a:lnTo>
                  <a:pt x="65" y="22"/>
                </a:lnTo>
                <a:lnTo>
                  <a:pt x="65" y="24"/>
                </a:lnTo>
                <a:lnTo>
                  <a:pt x="47" y="24"/>
                </a:lnTo>
                <a:lnTo>
                  <a:pt x="47" y="22"/>
                </a:lnTo>
                <a:close/>
                <a:moveTo>
                  <a:pt x="1" y="24"/>
                </a:moveTo>
                <a:lnTo>
                  <a:pt x="65" y="24"/>
                </a:lnTo>
                <a:lnTo>
                  <a:pt x="65" y="30"/>
                </a:lnTo>
                <a:lnTo>
                  <a:pt x="1" y="30"/>
                </a:lnTo>
                <a:lnTo>
                  <a:pt x="1" y="24"/>
                </a:lnTo>
                <a:close/>
                <a:moveTo>
                  <a:pt x="1" y="30"/>
                </a:moveTo>
                <a:lnTo>
                  <a:pt x="13" y="30"/>
                </a:lnTo>
                <a:lnTo>
                  <a:pt x="13" y="40"/>
                </a:lnTo>
                <a:lnTo>
                  <a:pt x="1" y="40"/>
                </a:lnTo>
                <a:lnTo>
                  <a:pt x="1" y="30"/>
                </a:lnTo>
                <a:close/>
                <a:moveTo>
                  <a:pt x="0" y="40"/>
                </a:moveTo>
                <a:lnTo>
                  <a:pt x="13" y="40"/>
                </a:lnTo>
                <a:lnTo>
                  <a:pt x="13" y="42"/>
                </a:lnTo>
                <a:lnTo>
                  <a:pt x="0" y="42"/>
                </a:lnTo>
                <a:lnTo>
                  <a:pt x="0" y="40"/>
                </a:lnTo>
                <a:close/>
                <a:moveTo>
                  <a:pt x="1" y="42"/>
                </a:moveTo>
                <a:lnTo>
                  <a:pt x="15" y="42"/>
                </a:lnTo>
                <a:lnTo>
                  <a:pt x="15" y="49"/>
                </a:lnTo>
                <a:lnTo>
                  <a:pt x="1" y="49"/>
                </a:lnTo>
                <a:lnTo>
                  <a:pt x="1" y="42"/>
                </a:lnTo>
                <a:close/>
                <a:moveTo>
                  <a:pt x="1" y="49"/>
                </a:moveTo>
                <a:lnTo>
                  <a:pt x="15" y="49"/>
                </a:lnTo>
                <a:lnTo>
                  <a:pt x="15" y="51"/>
                </a:lnTo>
                <a:lnTo>
                  <a:pt x="1" y="51"/>
                </a:lnTo>
                <a:lnTo>
                  <a:pt x="1" y="49"/>
                </a:lnTo>
                <a:close/>
                <a:moveTo>
                  <a:pt x="63" y="49"/>
                </a:moveTo>
                <a:lnTo>
                  <a:pt x="65" y="49"/>
                </a:lnTo>
                <a:lnTo>
                  <a:pt x="65" y="51"/>
                </a:lnTo>
                <a:lnTo>
                  <a:pt x="63" y="51"/>
                </a:lnTo>
                <a:lnTo>
                  <a:pt x="63" y="49"/>
                </a:lnTo>
                <a:close/>
                <a:moveTo>
                  <a:pt x="1" y="51"/>
                </a:moveTo>
                <a:lnTo>
                  <a:pt x="17" y="51"/>
                </a:lnTo>
                <a:lnTo>
                  <a:pt x="17" y="53"/>
                </a:lnTo>
                <a:lnTo>
                  <a:pt x="1" y="53"/>
                </a:lnTo>
                <a:lnTo>
                  <a:pt x="1" y="51"/>
                </a:lnTo>
                <a:close/>
                <a:moveTo>
                  <a:pt x="63" y="51"/>
                </a:moveTo>
                <a:lnTo>
                  <a:pt x="65" y="51"/>
                </a:lnTo>
                <a:lnTo>
                  <a:pt x="65" y="53"/>
                </a:lnTo>
                <a:lnTo>
                  <a:pt x="63" y="53"/>
                </a:lnTo>
                <a:lnTo>
                  <a:pt x="63" y="51"/>
                </a:lnTo>
                <a:close/>
                <a:moveTo>
                  <a:pt x="1" y="53"/>
                </a:moveTo>
                <a:lnTo>
                  <a:pt x="19" y="53"/>
                </a:lnTo>
                <a:lnTo>
                  <a:pt x="19" y="55"/>
                </a:lnTo>
                <a:lnTo>
                  <a:pt x="1" y="55"/>
                </a:lnTo>
                <a:lnTo>
                  <a:pt x="1" y="53"/>
                </a:lnTo>
                <a:close/>
                <a:moveTo>
                  <a:pt x="61" y="53"/>
                </a:moveTo>
                <a:lnTo>
                  <a:pt x="65" y="53"/>
                </a:lnTo>
                <a:lnTo>
                  <a:pt x="65" y="55"/>
                </a:lnTo>
                <a:lnTo>
                  <a:pt x="61" y="55"/>
                </a:lnTo>
                <a:lnTo>
                  <a:pt x="61" y="53"/>
                </a:lnTo>
                <a:close/>
                <a:moveTo>
                  <a:pt x="3" y="55"/>
                </a:moveTo>
                <a:lnTo>
                  <a:pt x="21" y="55"/>
                </a:lnTo>
                <a:lnTo>
                  <a:pt x="21" y="57"/>
                </a:lnTo>
                <a:lnTo>
                  <a:pt x="3" y="57"/>
                </a:lnTo>
                <a:lnTo>
                  <a:pt x="3" y="55"/>
                </a:lnTo>
                <a:close/>
                <a:moveTo>
                  <a:pt x="59" y="55"/>
                </a:moveTo>
                <a:lnTo>
                  <a:pt x="65" y="55"/>
                </a:lnTo>
                <a:lnTo>
                  <a:pt x="65" y="57"/>
                </a:lnTo>
                <a:lnTo>
                  <a:pt x="59" y="57"/>
                </a:lnTo>
                <a:lnTo>
                  <a:pt x="59" y="55"/>
                </a:lnTo>
                <a:close/>
                <a:moveTo>
                  <a:pt x="3" y="57"/>
                </a:moveTo>
                <a:lnTo>
                  <a:pt x="21" y="57"/>
                </a:lnTo>
                <a:lnTo>
                  <a:pt x="21" y="59"/>
                </a:lnTo>
                <a:lnTo>
                  <a:pt x="3" y="59"/>
                </a:lnTo>
                <a:lnTo>
                  <a:pt x="3" y="57"/>
                </a:lnTo>
                <a:close/>
                <a:moveTo>
                  <a:pt x="59" y="57"/>
                </a:moveTo>
                <a:lnTo>
                  <a:pt x="63" y="57"/>
                </a:lnTo>
                <a:lnTo>
                  <a:pt x="63" y="59"/>
                </a:lnTo>
                <a:lnTo>
                  <a:pt x="59" y="59"/>
                </a:lnTo>
                <a:lnTo>
                  <a:pt x="59" y="57"/>
                </a:lnTo>
                <a:close/>
                <a:moveTo>
                  <a:pt x="3" y="59"/>
                </a:moveTo>
                <a:lnTo>
                  <a:pt x="25" y="59"/>
                </a:lnTo>
                <a:lnTo>
                  <a:pt x="25" y="61"/>
                </a:lnTo>
                <a:lnTo>
                  <a:pt x="3" y="61"/>
                </a:lnTo>
                <a:lnTo>
                  <a:pt x="3" y="59"/>
                </a:lnTo>
                <a:close/>
                <a:moveTo>
                  <a:pt x="57" y="59"/>
                </a:moveTo>
                <a:lnTo>
                  <a:pt x="63" y="59"/>
                </a:lnTo>
                <a:lnTo>
                  <a:pt x="63" y="61"/>
                </a:lnTo>
                <a:lnTo>
                  <a:pt x="57" y="61"/>
                </a:lnTo>
                <a:lnTo>
                  <a:pt x="57" y="59"/>
                </a:lnTo>
                <a:close/>
                <a:moveTo>
                  <a:pt x="3" y="61"/>
                </a:moveTo>
                <a:lnTo>
                  <a:pt x="27" y="61"/>
                </a:lnTo>
                <a:lnTo>
                  <a:pt x="27" y="63"/>
                </a:lnTo>
                <a:lnTo>
                  <a:pt x="3" y="63"/>
                </a:lnTo>
                <a:lnTo>
                  <a:pt x="3" y="61"/>
                </a:lnTo>
                <a:close/>
                <a:moveTo>
                  <a:pt x="55" y="61"/>
                </a:moveTo>
                <a:lnTo>
                  <a:pt x="61" y="61"/>
                </a:lnTo>
                <a:lnTo>
                  <a:pt x="61" y="63"/>
                </a:lnTo>
                <a:lnTo>
                  <a:pt x="55" y="63"/>
                </a:lnTo>
                <a:lnTo>
                  <a:pt x="55" y="61"/>
                </a:lnTo>
                <a:close/>
                <a:moveTo>
                  <a:pt x="5" y="63"/>
                </a:moveTo>
                <a:lnTo>
                  <a:pt x="31" y="63"/>
                </a:lnTo>
                <a:lnTo>
                  <a:pt x="31" y="65"/>
                </a:lnTo>
                <a:lnTo>
                  <a:pt x="5" y="65"/>
                </a:lnTo>
                <a:lnTo>
                  <a:pt x="5" y="63"/>
                </a:lnTo>
                <a:close/>
                <a:moveTo>
                  <a:pt x="53" y="63"/>
                </a:moveTo>
                <a:lnTo>
                  <a:pt x="61" y="63"/>
                </a:lnTo>
                <a:lnTo>
                  <a:pt x="61" y="65"/>
                </a:lnTo>
                <a:lnTo>
                  <a:pt x="53" y="65"/>
                </a:lnTo>
                <a:lnTo>
                  <a:pt x="53" y="63"/>
                </a:lnTo>
                <a:close/>
                <a:moveTo>
                  <a:pt x="7" y="65"/>
                </a:moveTo>
                <a:lnTo>
                  <a:pt x="33" y="65"/>
                </a:lnTo>
                <a:lnTo>
                  <a:pt x="33" y="67"/>
                </a:lnTo>
                <a:lnTo>
                  <a:pt x="7" y="67"/>
                </a:lnTo>
                <a:lnTo>
                  <a:pt x="7" y="65"/>
                </a:lnTo>
                <a:close/>
                <a:moveTo>
                  <a:pt x="47" y="65"/>
                </a:moveTo>
                <a:lnTo>
                  <a:pt x="59" y="65"/>
                </a:lnTo>
                <a:lnTo>
                  <a:pt x="59" y="67"/>
                </a:lnTo>
                <a:lnTo>
                  <a:pt x="47" y="67"/>
                </a:lnTo>
                <a:lnTo>
                  <a:pt x="47" y="65"/>
                </a:lnTo>
                <a:close/>
                <a:moveTo>
                  <a:pt x="9" y="67"/>
                </a:moveTo>
                <a:lnTo>
                  <a:pt x="59" y="67"/>
                </a:lnTo>
                <a:lnTo>
                  <a:pt x="59" y="69"/>
                </a:lnTo>
                <a:lnTo>
                  <a:pt x="9" y="69"/>
                </a:lnTo>
                <a:lnTo>
                  <a:pt x="9" y="67"/>
                </a:lnTo>
                <a:close/>
                <a:moveTo>
                  <a:pt x="9" y="69"/>
                </a:moveTo>
                <a:lnTo>
                  <a:pt x="57" y="69"/>
                </a:lnTo>
                <a:lnTo>
                  <a:pt x="57" y="71"/>
                </a:lnTo>
                <a:lnTo>
                  <a:pt x="9" y="71"/>
                </a:lnTo>
                <a:lnTo>
                  <a:pt x="9" y="69"/>
                </a:lnTo>
                <a:close/>
                <a:moveTo>
                  <a:pt x="13" y="71"/>
                </a:moveTo>
                <a:lnTo>
                  <a:pt x="55" y="71"/>
                </a:lnTo>
                <a:lnTo>
                  <a:pt x="55" y="73"/>
                </a:lnTo>
                <a:lnTo>
                  <a:pt x="13" y="73"/>
                </a:lnTo>
                <a:lnTo>
                  <a:pt x="13" y="71"/>
                </a:lnTo>
                <a:close/>
                <a:moveTo>
                  <a:pt x="15" y="73"/>
                </a:moveTo>
                <a:lnTo>
                  <a:pt x="53" y="73"/>
                </a:lnTo>
                <a:lnTo>
                  <a:pt x="53" y="75"/>
                </a:lnTo>
                <a:lnTo>
                  <a:pt x="15" y="75"/>
                </a:lnTo>
                <a:lnTo>
                  <a:pt x="15" y="73"/>
                </a:lnTo>
                <a:close/>
                <a:moveTo>
                  <a:pt x="17" y="75"/>
                </a:moveTo>
                <a:lnTo>
                  <a:pt x="51" y="75"/>
                </a:lnTo>
                <a:lnTo>
                  <a:pt x="51" y="77"/>
                </a:lnTo>
                <a:lnTo>
                  <a:pt x="17" y="77"/>
                </a:lnTo>
                <a:lnTo>
                  <a:pt x="17" y="75"/>
                </a:lnTo>
                <a:close/>
                <a:moveTo>
                  <a:pt x="21" y="77"/>
                </a:moveTo>
                <a:lnTo>
                  <a:pt x="47" y="77"/>
                </a:lnTo>
                <a:lnTo>
                  <a:pt x="47" y="79"/>
                </a:lnTo>
                <a:lnTo>
                  <a:pt x="21" y="79"/>
                </a:lnTo>
                <a:lnTo>
                  <a:pt x="21" y="7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36" name="Rectangle 24"/>
          <p:cNvSpPr>
            <a:spLocks noChangeArrowheads="1"/>
          </p:cNvSpPr>
          <p:nvPr/>
        </p:nvSpPr>
        <p:spPr bwMode="auto">
          <a:xfrm>
            <a:off x="3115031" y="2048863"/>
            <a:ext cx="4252557" cy="3751862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37" name="Freeform 25"/>
          <p:cNvSpPr>
            <a:spLocks noEditPoints="1"/>
          </p:cNvSpPr>
          <p:nvPr/>
        </p:nvSpPr>
        <p:spPr bwMode="auto">
          <a:xfrm>
            <a:off x="2740025" y="5762625"/>
            <a:ext cx="63500" cy="100013"/>
          </a:xfrm>
          <a:custGeom>
            <a:avLst/>
            <a:gdLst>
              <a:gd name="T0" fmla="*/ 0 w 40"/>
              <a:gd name="T1" fmla="*/ 30 h 63"/>
              <a:gd name="T2" fmla="*/ 0 w 40"/>
              <a:gd name="T3" fmla="*/ 20 h 63"/>
              <a:gd name="T4" fmla="*/ 2 w 40"/>
              <a:gd name="T5" fmla="*/ 12 h 63"/>
              <a:gd name="T6" fmla="*/ 4 w 40"/>
              <a:gd name="T7" fmla="*/ 6 h 63"/>
              <a:gd name="T8" fmla="*/ 8 w 40"/>
              <a:gd name="T9" fmla="*/ 2 h 63"/>
              <a:gd name="T10" fmla="*/ 14 w 40"/>
              <a:gd name="T11" fmla="*/ 0 h 63"/>
              <a:gd name="T12" fmla="*/ 20 w 40"/>
              <a:gd name="T13" fmla="*/ 0 h 63"/>
              <a:gd name="T14" fmla="*/ 24 w 40"/>
              <a:gd name="T15" fmla="*/ 0 h 63"/>
              <a:gd name="T16" fmla="*/ 28 w 40"/>
              <a:gd name="T17" fmla="*/ 2 h 63"/>
              <a:gd name="T18" fmla="*/ 32 w 40"/>
              <a:gd name="T19" fmla="*/ 4 h 63"/>
              <a:gd name="T20" fmla="*/ 34 w 40"/>
              <a:gd name="T21" fmla="*/ 6 h 63"/>
              <a:gd name="T22" fmla="*/ 36 w 40"/>
              <a:gd name="T23" fmla="*/ 10 h 63"/>
              <a:gd name="T24" fmla="*/ 38 w 40"/>
              <a:gd name="T25" fmla="*/ 16 h 63"/>
              <a:gd name="T26" fmla="*/ 40 w 40"/>
              <a:gd name="T27" fmla="*/ 22 h 63"/>
              <a:gd name="T28" fmla="*/ 40 w 40"/>
              <a:gd name="T29" fmla="*/ 30 h 63"/>
              <a:gd name="T30" fmla="*/ 40 w 40"/>
              <a:gd name="T31" fmla="*/ 40 h 63"/>
              <a:gd name="T32" fmla="*/ 38 w 40"/>
              <a:gd name="T33" fmla="*/ 48 h 63"/>
              <a:gd name="T34" fmla="*/ 34 w 40"/>
              <a:gd name="T35" fmla="*/ 54 h 63"/>
              <a:gd name="T36" fmla="*/ 30 w 40"/>
              <a:gd name="T37" fmla="*/ 58 h 63"/>
              <a:gd name="T38" fmla="*/ 26 w 40"/>
              <a:gd name="T39" fmla="*/ 63 h 63"/>
              <a:gd name="T40" fmla="*/ 20 w 40"/>
              <a:gd name="T41" fmla="*/ 63 h 63"/>
              <a:gd name="T42" fmla="*/ 14 w 40"/>
              <a:gd name="T43" fmla="*/ 63 h 63"/>
              <a:gd name="T44" fmla="*/ 10 w 40"/>
              <a:gd name="T45" fmla="*/ 60 h 63"/>
              <a:gd name="T46" fmla="*/ 6 w 40"/>
              <a:gd name="T47" fmla="*/ 56 h 63"/>
              <a:gd name="T48" fmla="*/ 2 w 40"/>
              <a:gd name="T49" fmla="*/ 50 h 63"/>
              <a:gd name="T50" fmla="*/ 0 w 40"/>
              <a:gd name="T51" fmla="*/ 42 h 63"/>
              <a:gd name="T52" fmla="*/ 0 w 40"/>
              <a:gd name="T53" fmla="*/ 30 h 63"/>
              <a:gd name="T54" fmla="*/ 8 w 40"/>
              <a:gd name="T55" fmla="*/ 30 h 63"/>
              <a:gd name="T56" fmla="*/ 8 w 40"/>
              <a:gd name="T57" fmla="*/ 40 h 63"/>
              <a:gd name="T58" fmla="*/ 8 w 40"/>
              <a:gd name="T59" fmla="*/ 46 h 63"/>
              <a:gd name="T60" fmla="*/ 10 w 40"/>
              <a:gd name="T61" fmla="*/ 50 h 63"/>
              <a:gd name="T62" fmla="*/ 14 w 40"/>
              <a:gd name="T63" fmla="*/ 54 h 63"/>
              <a:gd name="T64" fmla="*/ 20 w 40"/>
              <a:gd name="T65" fmla="*/ 54 h 63"/>
              <a:gd name="T66" fmla="*/ 24 w 40"/>
              <a:gd name="T67" fmla="*/ 54 h 63"/>
              <a:gd name="T68" fmla="*/ 28 w 40"/>
              <a:gd name="T69" fmla="*/ 50 h 63"/>
              <a:gd name="T70" fmla="*/ 30 w 40"/>
              <a:gd name="T71" fmla="*/ 46 h 63"/>
              <a:gd name="T72" fmla="*/ 32 w 40"/>
              <a:gd name="T73" fmla="*/ 40 h 63"/>
              <a:gd name="T74" fmla="*/ 32 w 40"/>
              <a:gd name="T75" fmla="*/ 30 h 63"/>
              <a:gd name="T76" fmla="*/ 32 w 40"/>
              <a:gd name="T77" fmla="*/ 22 h 63"/>
              <a:gd name="T78" fmla="*/ 30 w 40"/>
              <a:gd name="T79" fmla="*/ 16 h 63"/>
              <a:gd name="T80" fmla="*/ 28 w 40"/>
              <a:gd name="T81" fmla="*/ 12 h 63"/>
              <a:gd name="T82" fmla="*/ 24 w 40"/>
              <a:gd name="T83" fmla="*/ 8 h 63"/>
              <a:gd name="T84" fmla="*/ 20 w 40"/>
              <a:gd name="T85" fmla="*/ 6 h 63"/>
              <a:gd name="T86" fmla="*/ 14 w 40"/>
              <a:gd name="T87" fmla="*/ 8 h 63"/>
              <a:gd name="T88" fmla="*/ 10 w 40"/>
              <a:gd name="T89" fmla="*/ 10 h 63"/>
              <a:gd name="T90" fmla="*/ 8 w 40"/>
              <a:gd name="T91" fmla="*/ 16 h 63"/>
              <a:gd name="T92" fmla="*/ 8 w 40"/>
              <a:gd name="T93" fmla="*/ 22 h 63"/>
              <a:gd name="T94" fmla="*/ 8 w 40"/>
              <a:gd name="T95" fmla="*/ 3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3">
                <a:moveTo>
                  <a:pt x="0" y="30"/>
                </a:moveTo>
                <a:lnTo>
                  <a:pt x="0" y="20"/>
                </a:lnTo>
                <a:lnTo>
                  <a:pt x="2" y="12"/>
                </a:lnTo>
                <a:lnTo>
                  <a:pt x="4" y="6"/>
                </a:lnTo>
                <a:lnTo>
                  <a:pt x="8" y="2"/>
                </a:lnTo>
                <a:lnTo>
                  <a:pt x="14" y="0"/>
                </a:lnTo>
                <a:lnTo>
                  <a:pt x="20" y="0"/>
                </a:lnTo>
                <a:lnTo>
                  <a:pt x="24" y="0"/>
                </a:lnTo>
                <a:lnTo>
                  <a:pt x="28" y="2"/>
                </a:lnTo>
                <a:lnTo>
                  <a:pt x="32" y="4"/>
                </a:lnTo>
                <a:lnTo>
                  <a:pt x="34" y="6"/>
                </a:lnTo>
                <a:lnTo>
                  <a:pt x="36" y="10"/>
                </a:lnTo>
                <a:lnTo>
                  <a:pt x="38" y="16"/>
                </a:lnTo>
                <a:lnTo>
                  <a:pt x="40" y="22"/>
                </a:lnTo>
                <a:lnTo>
                  <a:pt x="40" y="30"/>
                </a:lnTo>
                <a:lnTo>
                  <a:pt x="40" y="40"/>
                </a:lnTo>
                <a:lnTo>
                  <a:pt x="38" y="48"/>
                </a:lnTo>
                <a:lnTo>
                  <a:pt x="34" y="54"/>
                </a:lnTo>
                <a:lnTo>
                  <a:pt x="30" y="58"/>
                </a:lnTo>
                <a:lnTo>
                  <a:pt x="26" y="63"/>
                </a:lnTo>
                <a:lnTo>
                  <a:pt x="20" y="63"/>
                </a:lnTo>
                <a:lnTo>
                  <a:pt x="14" y="63"/>
                </a:lnTo>
                <a:lnTo>
                  <a:pt x="10" y="60"/>
                </a:lnTo>
                <a:lnTo>
                  <a:pt x="6" y="56"/>
                </a:lnTo>
                <a:lnTo>
                  <a:pt x="2" y="50"/>
                </a:lnTo>
                <a:lnTo>
                  <a:pt x="0" y="42"/>
                </a:lnTo>
                <a:lnTo>
                  <a:pt x="0" y="30"/>
                </a:lnTo>
                <a:close/>
                <a:moveTo>
                  <a:pt x="8" y="30"/>
                </a:moveTo>
                <a:lnTo>
                  <a:pt x="8" y="40"/>
                </a:lnTo>
                <a:lnTo>
                  <a:pt x="8" y="46"/>
                </a:lnTo>
                <a:lnTo>
                  <a:pt x="10" y="50"/>
                </a:lnTo>
                <a:lnTo>
                  <a:pt x="14" y="54"/>
                </a:lnTo>
                <a:lnTo>
                  <a:pt x="20" y="54"/>
                </a:lnTo>
                <a:lnTo>
                  <a:pt x="24" y="54"/>
                </a:lnTo>
                <a:lnTo>
                  <a:pt x="28" y="50"/>
                </a:lnTo>
                <a:lnTo>
                  <a:pt x="30" y="46"/>
                </a:lnTo>
                <a:lnTo>
                  <a:pt x="32" y="40"/>
                </a:lnTo>
                <a:lnTo>
                  <a:pt x="32" y="30"/>
                </a:lnTo>
                <a:lnTo>
                  <a:pt x="32" y="22"/>
                </a:lnTo>
                <a:lnTo>
                  <a:pt x="30" y="16"/>
                </a:lnTo>
                <a:lnTo>
                  <a:pt x="28" y="12"/>
                </a:lnTo>
                <a:lnTo>
                  <a:pt x="24" y="8"/>
                </a:lnTo>
                <a:lnTo>
                  <a:pt x="20" y="6"/>
                </a:lnTo>
                <a:lnTo>
                  <a:pt x="14" y="8"/>
                </a:lnTo>
                <a:lnTo>
                  <a:pt x="10" y="10"/>
                </a:lnTo>
                <a:lnTo>
                  <a:pt x="8" y="16"/>
                </a:lnTo>
                <a:lnTo>
                  <a:pt x="8" y="22"/>
                </a:lnTo>
                <a:lnTo>
                  <a:pt x="8" y="3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38" name="Rectangle 26"/>
          <p:cNvSpPr>
            <a:spLocks noChangeArrowheads="1"/>
          </p:cNvSpPr>
          <p:nvPr/>
        </p:nvSpPr>
        <p:spPr bwMode="auto">
          <a:xfrm>
            <a:off x="2822575" y="5848350"/>
            <a:ext cx="11113" cy="14288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39" name="Freeform 27"/>
          <p:cNvSpPr>
            <a:spLocks noEditPoints="1"/>
          </p:cNvSpPr>
          <p:nvPr/>
        </p:nvSpPr>
        <p:spPr bwMode="auto">
          <a:xfrm>
            <a:off x="2852738" y="5762625"/>
            <a:ext cx="63500" cy="100013"/>
          </a:xfrm>
          <a:custGeom>
            <a:avLst/>
            <a:gdLst>
              <a:gd name="T0" fmla="*/ 0 w 40"/>
              <a:gd name="T1" fmla="*/ 30 h 63"/>
              <a:gd name="T2" fmla="*/ 0 w 40"/>
              <a:gd name="T3" fmla="*/ 20 h 63"/>
              <a:gd name="T4" fmla="*/ 2 w 40"/>
              <a:gd name="T5" fmla="*/ 12 h 63"/>
              <a:gd name="T6" fmla="*/ 4 w 40"/>
              <a:gd name="T7" fmla="*/ 6 h 63"/>
              <a:gd name="T8" fmla="*/ 8 w 40"/>
              <a:gd name="T9" fmla="*/ 2 h 63"/>
              <a:gd name="T10" fmla="*/ 14 w 40"/>
              <a:gd name="T11" fmla="*/ 0 h 63"/>
              <a:gd name="T12" fmla="*/ 20 w 40"/>
              <a:gd name="T13" fmla="*/ 0 h 63"/>
              <a:gd name="T14" fmla="*/ 24 w 40"/>
              <a:gd name="T15" fmla="*/ 0 h 63"/>
              <a:gd name="T16" fmla="*/ 28 w 40"/>
              <a:gd name="T17" fmla="*/ 2 h 63"/>
              <a:gd name="T18" fmla="*/ 32 w 40"/>
              <a:gd name="T19" fmla="*/ 4 h 63"/>
              <a:gd name="T20" fmla="*/ 34 w 40"/>
              <a:gd name="T21" fmla="*/ 6 h 63"/>
              <a:gd name="T22" fmla="*/ 36 w 40"/>
              <a:gd name="T23" fmla="*/ 10 h 63"/>
              <a:gd name="T24" fmla="*/ 38 w 40"/>
              <a:gd name="T25" fmla="*/ 16 h 63"/>
              <a:gd name="T26" fmla="*/ 40 w 40"/>
              <a:gd name="T27" fmla="*/ 22 h 63"/>
              <a:gd name="T28" fmla="*/ 40 w 40"/>
              <a:gd name="T29" fmla="*/ 30 h 63"/>
              <a:gd name="T30" fmla="*/ 40 w 40"/>
              <a:gd name="T31" fmla="*/ 40 h 63"/>
              <a:gd name="T32" fmla="*/ 38 w 40"/>
              <a:gd name="T33" fmla="*/ 48 h 63"/>
              <a:gd name="T34" fmla="*/ 34 w 40"/>
              <a:gd name="T35" fmla="*/ 54 h 63"/>
              <a:gd name="T36" fmla="*/ 30 w 40"/>
              <a:gd name="T37" fmla="*/ 58 h 63"/>
              <a:gd name="T38" fmla="*/ 26 w 40"/>
              <a:gd name="T39" fmla="*/ 63 h 63"/>
              <a:gd name="T40" fmla="*/ 20 w 40"/>
              <a:gd name="T41" fmla="*/ 63 h 63"/>
              <a:gd name="T42" fmla="*/ 14 w 40"/>
              <a:gd name="T43" fmla="*/ 63 h 63"/>
              <a:gd name="T44" fmla="*/ 10 w 40"/>
              <a:gd name="T45" fmla="*/ 60 h 63"/>
              <a:gd name="T46" fmla="*/ 6 w 40"/>
              <a:gd name="T47" fmla="*/ 56 h 63"/>
              <a:gd name="T48" fmla="*/ 2 w 40"/>
              <a:gd name="T49" fmla="*/ 50 h 63"/>
              <a:gd name="T50" fmla="*/ 0 w 40"/>
              <a:gd name="T51" fmla="*/ 42 h 63"/>
              <a:gd name="T52" fmla="*/ 0 w 40"/>
              <a:gd name="T53" fmla="*/ 30 h 63"/>
              <a:gd name="T54" fmla="*/ 8 w 40"/>
              <a:gd name="T55" fmla="*/ 30 h 63"/>
              <a:gd name="T56" fmla="*/ 8 w 40"/>
              <a:gd name="T57" fmla="*/ 40 h 63"/>
              <a:gd name="T58" fmla="*/ 8 w 40"/>
              <a:gd name="T59" fmla="*/ 46 h 63"/>
              <a:gd name="T60" fmla="*/ 10 w 40"/>
              <a:gd name="T61" fmla="*/ 50 h 63"/>
              <a:gd name="T62" fmla="*/ 14 w 40"/>
              <a:gd name="T63" fmla="*/ 54 h 63"/>
              <a:gd name="T64" fmla="*/ 20 w 40"/>
              <a:gd name="T65" fmla="*/ 54 h 63"/>
              <a:gd name="T66" fmla="*/ 24 w 40"/>
              <a:gd name="T67" fmla="*/ 54 h 63"/>
              <a:gd name="T68" fmla="*/ 28 w 40"/>
              <a:gd name="T69" fmla="*/ 50 h 63"/>
              <a:gd name="T70" fmla="*/ 30 w 40"/>
              <a:gd name="T71" fmla="*/ 46 h 63"/>
              <a:gd name="T72" fmla="*/ 32 w 40"/>
              <a:gd name="T73" fmla="*/ 40 h 63"/>
              <a:gd name="T74" fmla="*/ 32 w 40"/>
              <a:gd name="T75" fmla="*/ 30 h 63"/>
              <a:gd name="T76" fmla="*/ 32 w 40"/>
              <a:gd name="T77" fmla="*/ 22 h 63"/>
              <a:gd name="T78" fmla="*/ 30 w 40"/>
              <a:gd name="T79" fmla="*/ 16 h 63"/>
              <a:gd name="T80" fmla="*/ 28 w 40"/>
              <a:gd name="T81" fmla="*/ 12 h 63"/>
              <a:gd name="T82" fmla="*/ 24 w 40"/>
              <a:gd name="T83" fmla="*/ 8 h 63"/>
              <a:gd name="T84" fmla="*/ 20 w 40"/>
              <a:gd name="T85" fmla="*/ 6 h 63"/>
              <a:gd name="T86" fmla="*/ 14 w 40"/>
              <a:gd name="T87" fmla="*/ 8 h 63"/>
              <a:gd name="T88" fmla="*/ 10 w 40"/>
              <a:gd name="T89" fmla="*/ 10 h 63"/>
              <a:gd name="T90" fmla="*/ 8 w 40"/>
              <a:gd name="T91" fmla="*/ 16 h 63"/>
              <a:gd name="T92" fmla="*/ 8 w 40"/>
              <a:gd name="T93" fmla="*/ 22 h 63"/>
              <a:gd name="T94" fmla="*/ 8 w 40"/>
              <a:gd name="T95" fmla="*/ 3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3">
                <a:moveTo>
                  <a:pt x="0" y="30"/>
                </a:moveTo>
                <a:lnTo>
                  <a:pt x="0" y="20"/>
                </a:lnTo>
                <a:lnTo>
                  <a:pt x="2" y="12"/>
                </a:lnTo>
                <a:lnTo>
                  <a:pt x="4" y="6"/>
                </a:lnTo>
                <a:lnTo>
                  <a:pt x="8" y="2"/>
                </a:lnTo>
                <a:lnTo>
                  <a:pt x="14" y="0"/>
                </a:lnTo>
                <a:lnTo>
                  <a:pt x="20" y="0"/>
                </a:lnTo>
                <a:lnTo>
                  <a:pt x="24" y="0"/>
                </a:lnTo>
                <a:lnTo>
                  <a:pt x="28" y="2"/>
                </a:lnTo>
                <a:lnTo>
                  <a:pt x="32" y="4"/>
                </a:lnTo>
                <a:lnTo>
                  <a:pt x="34" y="6"/>
                </a:lnTo>
                <a:lnTo>
                  <a:pt x="36" y="10"/>
                </a:lnTo>
                <a:lnTo>
                  <a:pt x="38" y="16"/>
                </a:lnTo>
                <a:lnTo>
                  <a:pt x="40" y="22"/>
                </a:lnTo>
                <a:lnTo>
                  <a:pt x="40" y="30"/>
                </a:lnTo>
                <a:lnTo>
                  <a:pt x="40" y="40"/>
                </a:lnTo>
                <a:lnTo>
                  <a:pt x="38" y="48"/>
                </a:lnTo>
                <a:lnTo>
                  <a:pt x="34" y="54"/>
                </a:lnTo>
                <a:lnTo>
                  <a:pt x="30" y="58"/>
                </a:lnTo>
                <a:lnTo>
                  <a:pt x="26" y="63"/>
                </a:lnTo>
                <a:lnTo>
                  <a:pt x="20" y="63"/>
                </a:lnTo>
                <a:lnTo>
                  <a:pt x="14" y="63"/>
                </a:lnTo>
                <a:lnTo>
                  <a:pt x="10" y="60"/>
                </a:lnTo>
                <a:lnTo>
                  <a:pt x="6" y="56"/>
                </a:lnTo>
                <a:lnTo>
                  <a:pt x="2" y="50"/>
                </a:lnTo>
                <a:lnTo>
                  <a:pt x="0" y="42"/>
                </a:lnTo>
                <a:lnTo>
                  <a:pt x="0" y="30"/>
                </a:lnTo>
                <a:close/>
                <a:moveTo>
                  <a:pt x="8" y="30"/>
                </a:moveTo>
                <a:lnTo>
                  <a:pt x="8" y="40"/>
                </a:lnTo>
                <a:lnTo>
                  <a:pt x="8" y="46"/>
                </a:lnTo>
                <a:lnTo>
                  <a:pt x="10" y="50"/>
                </a:lnTo>
                <a:lnTo>
                  <a:pt x="14" y="54"/>
                </a:lnTo>
                <a:lnTo>
                  <a:pt x="20" y="54"/>
                </a:lnTo>
                <a:lnTo>
                  <a:pt x="24" y="54"/>
                </a:lnTo>
                <a:lnTo>
                  <a:pt x="28" y="50"/>
                </a:lnTo>
                <a:lnTo>
                  <a:pt x="30" y="46"/>
                </a:lnTo>
                <a:lnTo>
                  <a:pt x="32" y="40"/>
                </a:lnTo>
                <a:lnTo>
                  <a:pt x="32" y="30"/>
                </a:lnTo>
                <a:lnTo>
                  <a:pt x="32" y="22"/>
                </a:lnTo>
                <a:lnTo>
                  <a:pt x="30" y="16"/>
                </a:lnTo>
                <a:lnTo>
                  <a:pt x="28" y="12"/>
                </a:lnTo>
                <a:lnTo>
                  <a:pt x="24" y="8"/>
                </a:lnTo>
                <a:lnTo>
                  <a:pt x="20" y="6"/>
                </a:lnTo>
                <a:lnTo>
                  <a:pt x="14" y="8"/>
                </a:lnTo>
                <a:lnTo>
                  <a:pt x="10" y="10"/>
                </a:lnTo>
                <a:lnTo>
                  <a:pt x="8" y="16"/>
                </a:lnTo>
                <a:lnTo>
                  <a:pt x="8" y="22"/>
                </a:lnTo>
                <a:lnTo>
                  <a:pt x="8" y="3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40" name="Freeform 28"/>
          <p:cNvSpPr>
            <a:spLocks noEditPoints="1"/>
          </p:cNvSpPr>
          <p:nvPr/>
        </p:nvSpPr>
        <p:spPr bwMode="auto">
          <a:xfrm>
            <a:off x="2740025" y="5018088"/>
            <a:ext cx="63500" cy="103187"/>
          </a:xfrm>
          <a:custGeom>
            <a:avLst/>
            <a:gdLst>
              <a:gd name="T0" fmla="*/ 0 w 40"/>
              <a:gd name="T1" fmla="*/ 32 h 65"/>
              <a:gd name="T2" fmla="*/ 0 w 40"/>
              <a:gd name="T3" fmla="*/ 22 h 65"/>
              <a:gd name="T4" fmla="*/ 2 w 40"/>
              <a:gd name="T5" fmla="*/ 14 h 65"/>
              <a:gd name="T6" fmla="*/ 4 w 40"/>
              <a:gd name="T7" fmla="*/ 8 h 65"/>
              <a:gd name="T8" fmla="*/ 8 w 40"/>
              <a:gd name="T9" fmla="*/ 4 h 65"/>
              <a:gd name="T10" fmla="*/ 14 w 40"/>
              <a:gd name="T11" fmla="*/ 2 h 65"/>
              <a:gd name="T12" fmla="*/ 20 w 40"/>
              <a:gd name="T13" fmla="*/ 0 h 65"/>
              <a:gd name="T14" fmla="*/ 24 w 40"/>
              <a:gd name="T15" fmla="*/ 0 h 65"/>
              <a:gd name="T16" fmla="*/ 28 w 40"/>
              <a:gd name="T17" fmla="*/ 2 h 65"/>
              <a:gd name="T18" fmla="*/ 32 w 40"/>
              <a:gd name="T19" fmla="*/ 4 h 65"/>
              <a:gd name="T20" fmla="*/ 34 w 40"/>
              <a:gd name="T21" fmla="*/ 8 h 65"/>
              <a:gd name="T22" fmla="*/ 36 w 40"/>
              <a:gd name="T23" fmla="*/ 12 h 65"/>
              <a:gd name="T24" fmla="*/ 38 w 40"/>
              <a:gd name="T25" fmla="*/ 18 h 65"/>
              <a:gd name="T26" fmla="*/ 40 w 40"/>
              <a:gd name="T27" fmla="*/ 24 h 65"/>
              <a:gd name="T28" fmla="*/ 40 w 40"/>
              <a:gd name="T29" fmla="*/ 32 h 65"/>
              <a:gd name="T30" fmla="*/ 40 w 40"/>
              <a:gd name="T31" fmla="*/ 43 h 65"/>
              <a:gd name="T32" fmla="*/ 38 w 40"/>
              <a:gd name="T33" fmla="*/ 51 h 65"/>
              <a:gd name="T34" fmla="*/ 34 w 40"/>
              <a:gd name="T35" fmla="*/ 57 h 65"/>
              <a:gd name="T36" fmla="*/ 30 w 40"/>
              <a:gd name="T37" fmla="*/ 61 h 65"/>
              <a:gd name="T38" fmla="*/ 26 w 40"/>
              <a:gd name="T39" fmla="*/ 63 h 65"/>
              <a:gd name="T40" fmla="*/ 20 w 40"/>
              <a:gd name="T41" fmla="*/ 65 h 65"/>
              <a:gd name="T42" fmla="*/ 14 w 40"/>
              <a:gd name="T43" fmla="*/ 63 h 65"/>
              <a:gd name="T44" fmla="*/ 10 w 40"/>
              <a:gd name="T45" fmla="*/ 61 h 65"/>
              <a:gd name="T46" fmla="*/ 6 w 40"/>
              <a:gd name="T47" fmla="*/ 59 h 65"/>
              <a:gd name="T48" fmla="*/ 2 w 40"/>
              <a:gd name="T49" fmla="*/ 51 h 65"/>
              <a:gd name="T50" fmla="*/ 0 w 40"/>
              <a:gd name="T51" fmla="*/ 43 h 65"/>
              <a:gd name="T52" fmla="*/ 0 w 40"/>
              <a:gd name="T53" fmla="*/ 32 h 65"/>
              <a:gd name="T54" fmla="*/ 8 w 40"/>
              <a:gd name="T55" fmla="*/ 32 h 65"/>
              <a:gd name="T56" fmla="*/ 8 w 40"/>
              <a:gd name="T57" fmla="*/ 41 h 65"/>
              <a:gd name="T58" fmla="*/ 8 w 40"/>
              <a:gd name="T59" fmla="*/ 49 h 65"/>
              <a:gd name="T60" fmla="*/ 10 w 40"/>
              <a:gd name="T61" fmla="*/ 53 h 65"/>
              <a:gd name="T62" fmla="*/ 14 w 40"/>
              <a:gd name="T63" fmla="*/ 55 h 65"/>
              <a:gd name="T64" fmla="*/ 20 w 40"/>
              <a:gd name="T65" fmla="*/ 57 h 65"/>
              <a:gd name="T66" fmla="*/ 24 w 40"/>
              <a:gd name="T67" fmla="*/ 55 h 65"/>
              <a:gd name="T68" fmla="*/ 28 w 40"/>
              <a:gd name="T69" fmla="*/ 53 h 65"/>
              <a:gd name="T70" fmla="*/ 30 w 40"/>
              <a:gd name="T71" fmla="*/ 49 h 65"/>
              <a:gd name="T72" fmla="*/ 32 w 40"/>
              <a:gd name="T73" fmla="*/ 41 h 65"/>
              <a:gd name="T74" fmla="*/ 32 w 40"/>
              <a:gd name="T75" fmla="*/ 32 h 65"/>
              <a:gd name="T76" fmla="*/ 32 w 40"/>
              <a:gd name="T77" fmla="*/ 24 h 65"/>
              <a:gd name="T78" fmla="*/ 30 w 40"/>
              <a:gd name="T79" fmla="*/ 16 h 65"/>
              <a:gd name="T80" fmla="*/ 28 w 40"/>
              <a:gd name="T81" fmla="*/ 12 h 65"/>
              <a:gd name="T82" fmla="*/ 24 w 40"/>
              <a:gd name="T83" fmla="*/ 8 h 65"/>
              <a:gd name="T84" fmla="*/ 20 w 40"/>
              <a:gd name="T85" fmla="*/ 8 h 65"/>
              <a:gd name="T86" fmla="*/ 14 w 40"/>
              <a:gd name="T87" fmla="*/ 8 h 65"/>
              <a:gd name="T88" fmla="*/ 10 w 40"/>
              <a:gd name="T89" fmla="*/ 12 h 65"/>
              <a:gd name="T90" fmla="*/ 8 w 40"/>
              <a:gd name="T91" fmla="*/ 16 h 65"/>
              <a:gd name="T92" fmla="*/ 8 w 40"/>
              <a:gd name="T93" fmla="*/ 22 h 65"/>
              <a:gd name="T94" fmla="*/ 8 w 40"/>
              <a:gd name="T95" fmla="*/ 32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5">
                <a:moveTo>
                  <a:pt x="0" y="32"/>
                </a:moveTo>
                <a:lnTo>
                  <a:pt x="0" y="22"/>
                </a:lnTo>
                <a:lnTo>
                  <a:pt x="2" y="14"/>
                </a:lnTo>
                <a:lnTo>
                  <a:pt x="4" y="8"/>
                </a:lnTo>
                <a:lnTo>
                  <a:pt x="8" y="4"/>
                </a:lnTo>
                <a:lnTo>
                  <a:pt x="14" y="2"/>
                </a:lnTo>
                <a:lnTo>
                  <a:pt x="20" y="0"/>
                </a:lnTo>
                <a:lnTo>
                  <a:pt x="24" y="0"/>
                </a:lnTo>
                <a:lnTo>
                  <a:pt x="28" y="2"/>
                </a:lnTo>
                <a:lnTo>
                  <a:pt x="32" y="4"/>
                </a:lnTo>
                <a:lnTo>
                  <a:pt x="34" y="8"/>
                </a:lnTo>
                <a:lnTo>
                  <a:pt x="36" y="12"/>
                </a:lnTo>
                <a:lnTo>
                  <a:pt x="38" y="18"/>
                </a:lnTo>
                <a:lnTo>
                  <a:pt x="40" y="24"/>
                </a:lnTo>
                <a:lnTo>
                  <a:pt x="40" y="32"/>
                </a:lnTo>
                <a:lnTo>
                  <a:pt x="40" y="43"/>
                </a:lnTo>
                <a:lnTo>
                  <a:pt x="38" y="51"/>
                </a:lnTo>
                <a:lnTo>
                  <a:pt x="34" y="57"/>
                </a:lnTo>
                <a:lnTo>
                  <a:pt x="30" y="61"/>
                </a:lnTo>
                <a:lnTo>
                  <a:pt x="26" y="63"/>
                </a:lnTo>
                <a:lnTo>
                  <a:pt x="20" y="65"/>
                </a:lnTo>
                <a:lnTo>
                  <a:pt x="14" y="63"/>
                </a:lnTo>
                <a:lnTo>
                  <a:pt x="10" y="61"/>
                </a:lnTo>
                <a:lnTo>
                  <a:pt x="6" y="59"/>
                </a:lnTo>
                <a:lnTo>
                  <a:pt x="2" y="51"/>
                </a:lnTo>
                <a:lnTo>
                  <a:pt x="0" y="43"/>
                </a:lnTo>
                <a:lnTo>
                  <a:pt x="0" y="32"/>
                </a:lnTo>
                <a:close/>
                <a:moveTo>
                  <a:pt x="8" y="32"/>
                </a:moveTo>
                <a:lnTo>
                  <a:pt x="8" y="41"/>
                </a:lnTo>
                <a:lnTo>
                  <a:pt x="8" y="49"/>
                </a:lnTo>
                <a:lnTo>
                  <a:pt x="10" y="53"/>
                </a:lnTo>
                <a:lnTo>
                  <a:pt x="14" y="55"/>
                </a:lnTo>
                <a:lnTo>
                  <a:pt x="20" y="57"/>
                </a:lnTo>
                <a:lnTo>
                  <a:pt x="24" y="55"/>
                </a:lnTo>
                <a:lnTo>
                  <a:pt x="28" y="53"/>
                </a:lnTo>
                <a:lnTo>
                  <a:pt x="30" y="49"/>
                </a:lnTo>
                <a:lnTo>
                  <a:pt x="32" y="41"/>
                </a:lnTo>
                <a:lnTo>
                  <a:pt x="32" y="32"/>
                </a:lnTo>
                <a:lnTo>
                  <a:pt x="32" y="24"/>
                </a:lnTo>
                <a:lnTo>
                  <a:pt x="30" y="16"/>
                </a:lnTo>
                <a:lnTo>
                  <a:pt x="28" y="12"/>
                </a:lnTo>
                <a:lnTo>
                  <a:pt x="24" y="8"/>
                </a:lnTo>
                <a:lnTo>
                  <a:pt x="20" y="8"/>
                </a:lnTo>
                <a:lnTo>
                  <a:pt x="14" y="8"/>
                </a:lnTo>
                <a:lnTo>
                  <a:pt x="10" y="12"/>
                </a:lnTo>
                <a:lnTo>
                  <a:pt x="8" y="16"/>
                </a:lnTo>
                <a:lnTo>
                  <a:pt x="8" y="22"/>
                </a:lnTo>
                <a:lnTo>
                  <a:pt x="8" y="3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41" name="Rectangle 29"/>
          <p:cNvSpPr>
            <a:spLocks noChangeArrowheads="1"/>
          </p:cNvSpPr>
          <p:nvPr/>
        </p:nvSpPr>
        <p:spPr bwMode="auto">
          <a:xfrm>
            <a:off x="2822575" y="5105400"/>
            <a:ext cx="11113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42" name="Freeform 30"/>
          <p:cNvSpPr>
            <a:spLocks/>
          </p:cNvSpPr>
          <p:nvPr/>
        </p:nvSpPr>
        <p:spPr bwMode="auto">
          <a:xfrm>
            <a:off x="2849563" y="5018088"/>
            <a:ext cx="63500" cy="100012"/>
          </a:xfrm>
          <a:custGeom>
            <a:avLst/>
            <a:gdLst>
              <a:gd name="T0" fmla="*/ 40 w 40"/>
              <a:gd name="T1" fmla="*/ 55 h 63"/>
              <a:gd name="T2" fmla="*/ 40 w 40"/>
              <a:gd name="T3" fmla="*/ 63 h 63"/>
              <a:gd name="T4" fmla="*/ 0 w 40"/>
              <a:gd name="T5" fmla="*/ 63 h 63"/>
              <a:gd name="T6" fmla="*/ 0 w 40"/>
              <a:gd name="T7" fmla="*/ 61 h 63"/>
              <a:gd name="T8" fmla="*/ 2 w 40"/>
              <a:gd name="T9" fmla="*/ 57 h 63"/>
              <a:gd name="T10" fmla="*/ 2 w 40"/>
              <a:gd name="T11" fmla="*/ 53 h 63"/>
              <a:gd name="T12" fmla="*/ 6 w 40"/>
              <a:gd name="T13" fmla="*/ 49 h 63"/>
              <a:gd name="T14" fmla="*/ 10 w 40"/>
              <a:gd name="T15" fmla="*/ 45 h 63"/>
              <a:gd name="T16" fmla="*/ 16 w 40"/>
              <a:gd name="T17" fmla="*/ 41 h 63"/>
              <a:gd name="T18" fmla="*/ 22 w 40"/>
              <a:gd name="T19" fmla="*/ 35 h 63"/>
              <a:gd name="T20" fmla="*/ 26 w 40"/>
              <a:gd name="T21" fmla="*/ 30 h 63"/>
              <a:gd name="T22" fmla="*/ 28 w 40"/>
              <a:gd name="T23" fmla="*/ 26 h 63"/>
              <a:gd name="T24" fmla="*/ 30 w 40"/>
              <a:gd name="T25" fmla="*/ 22 h 63"/>
              <a:gd name="T26" fmla="*/ 32 w 40"/>
              <a:gd name="T27" fmla="*/ 18 h 63"/>
              <a:gd name="T28" fmla="*/ 30 w 40"/>
              <a:gd name="T29" fmla="*/ 14 h 63"/>
              <a:gd name="T30" fmla="*/ 28 w 40"/>
              <a:gd name="T31" fmla="*/ 10 h 63"/>
              <a:gd name="T32" fmla="*/ 26 w 40"/>
              <a:gd name="T33" fmla="*/ 8 h 63"/>
              <a:gd name="T34" fmla="*/ 20 w 40"/>
              <a:gd name="T35" fmla="*/ 8 h 63"/>
              <a:gd name="T36" fmla="*/ 16 w 40"/>
              <a:gd name="T37" fmla="*/ 8 h 63"/>
              <a:gd name="T38" fmla="*/ 12 w 40"/>
              <a:gd name="T39" fmla="*/ 10 h 63"/>
              <a:gd name="T40" fmla="*/ 10 w 40"/>
              <a:gd name="T41" fmla="*/ 14 h 63"/>
              <a:gd name="T42" fmla="*/ 10 w 40"/>
              <a:gd name="T43" fmla="*/ 18 h 63"/>
              <a:gd name="T44" fmla="*/ 2 w 40"/>
              <a:gd name="T45" fmla="*/ 18 h 63"/>
              <a:gd name="T46" fmla="*/ 2 w 40"/>
              <a:gd name="T47" fmla="*/ 12 h 63"/>
              <a:gd name="T48" fmla="*/ 4 w 40"/>
              <a:gd name="T49" fmla="*/ 8 h 63"/>
              <a:gd name="T50" fmla="*/ 8 w 40"/>
              <a:gd name="T51" fmla="*/ 4 h 63"/>
              <a:gd name="T52" fmla="*/ 14 w 40"/>
              <a:gd name="T53" fmla="*/ 2 h 63"/>
              <a:gd name="T54" fmla="*/ 20 w 40"/>
              <a:gd name="T55" fmla="*/ 0 h 63"/>
              <a:gd name="T56" fmla="*/ 26 w 40"/>
              <a:gd name="T57" fmla="*/ 0 h 63"/>
              <a:gd name="T58" fmla="*/ 30 w 40"/>
              <a:gd name="T59" fmla="*/ 2 h 63"/>
              <a:gd name="T60" fmla="*/ 34 w 40"/>
              <a:gd name="T61" fmla="*/ 6 h 63"/>
              <a:gd name="T62" fmla="*/ 38 w 40"/>
              <a:gd name="T63" fmla="*/ 10 h 63"/>
              <a:gd name="T64" fmla="*/ 40 w 40"/>
              <a:gd name="T65" fmla="*/ 18 h 63"/>
              <a:gd name="T66" fmla="*/ 40 w 40"/>
              <a:gd name="T67" fmla="*/ 20 h 63"/>
              <a:gd name="T68" fmla="*/ 38 w 40"/>
              <a:gd name="T69" fmla="*/ 24 h 63"/>
              <a:gd name="T70" fmla="*/ 36 w 40"/>
              <a:gd name="T71" fmla="*/ 28 h 63"/>
              <a:gd name="T72" fmla="*/ 34 w 40"/>
              <a:gd name="T73" fmla="*/ 32 h 63"/>
              <a:gd name="T74" fmla="*/ 30 w 40"/>
              <a:gd name="T75" fmla="*/ 37 h 63"/>
              <a:gd name="T76" fmla="*/ 22 w 40"/>
              <a:gd name="T77" fmla="*/ 43 h 63"/>
              <a:gd name="T78" fmla="*/ 18 w 40"/>
              <a:gd name="T79" fmla="*/ 47 h 63"/>
              <a:gd name="T80" fmla="*/ 16 w 40"/>
              <a:gd name="T81" fmla="*/ 49 h 63"/>
              <a:gd name="T82" fmla="*/ 14 w 40"/>
              <a:gd name="T83" fmla="*/ 51 h 63"/>
              <a:gd name="T84" fmla="*/ 12 w 40"/>
              <a:gd name="T85" fmla="*/ 53 h 63"/>
              <a:gd name="T86" fmla="*/ 10 w 40"/>
              <a:gd name="T87" fmla="*/ 55 h 63"/>
              <a:gd name="T88" fmla="*/ 40 w 40"/>
              <a:gd name="T89" fmla="*/ 5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0" h="63">
                <a:moveTo>
                  <a:pt x="40" y="55"/>
                </a:moveTo>
                <a:lnTo>
                  <a:pt x="40" y="63"/>
                </a:lnTo>
                <a:lnTo>
                  <a:pt x="0" y="63"/>
                </a:lnTo>
                <a:lnTo>
                  <a:pt x="0" y="61"/>
                </a:lnTo>
                <a:lnTo>
                  <a:pt x="2" y="57"/>
                </a:lnTo>
                <a:lnTo>
                  <a:pt x="2" y="53"/>
                </a:lnTo>
                <a:lnTo>
                  <a:pt x="6" y="49"/>
                </a:lnTo>
                <a:lnTo>
                  <a:pt x="10" y="45"/>
                </a:lnTo>
                <a:lnTo>
                  <a:pt x="16" y="41"/>
                </a:lnTo>
                <a:lnTo>
                  <a:pt x="22" y="35"/>
                </a:lnTo>
                <a:lnTo>
                  <a:pt x="26" y="30"/>
                </a:lnTo>
                <a:lnTo>
                  <a:pt x="28" y="26"/>
                </a:lnTo>
                <a:lnTo>
                  <a:pt x="30" y="22"/>
                </a:lnTo>
                <a:lnTo>
                  <a:pt x="32" y="18"/>
                </a:lnTo>
                <a:lnTo>
                  <a:pt x="30" y="14"/>
                </a:lnTo>
                <a:lnTo>
                  <a:pt x="28" y="10"/>
                </a:lnTo>
                <a:lnTo>
                  <a:pt x="26" y="8"/>
                </a:lnTo>
                <a:lnTo>
                  <a:pt x="20" y="8"/>
                </a:lnTo>
                <a:lnTo>
                  <a:pt x="16" y="8"/>
                </a:lnTo>
                <a:lnTo>
                  <a:pt x="12" y="10"/>
                </a:lnTo>
                <a:lnTo>
                  <a:pt x="10" y="14"/>
                </a:lnTo>
                <a:lnTo>
                  <a:pt x="10" y="18"/>
                </a:lnTo>
                <a:lnTo>
                  <a:pt x="2" y="18"/>
                </a:lnTo>
                <a:lnTo>
                  <a:pt x="2" y="12"/>
                </a:lnTo>
                <a:lnTo>
                  <a:pt x="4" y="8"/>
                </a:lnTo>
                <a:lnTo>
                  <a:pt x="8" y="4"/>
                </a:lnTo>
                <a:lnTo>
                  <a:pt x="14" y="2"/>
                </a:lnTo>
                <a:lnTo>
                  <a:pt x="20" y="0"/>
                </a:lnTo>
                <a:lnTo>
                  <a:pt x="26" y="0"/>
                </a:lnTo>
                <a:lnTo>
                  <a:pt x="30" y="2"/>
                </a:lnTo>
                <a:lnTo>
                  <a:pt x="34" y="6"/>
                </a:lnTo>
                <a:lnTo>
                  <a:pt x="38" y="10"/>
                </a:lnTo>
                <a:lnTo>
                  <a:pt x="40" y="18"/>
                </a:lnTo>
                <a:lnTo>
                  <a:pt x="40" y="20"/>
                </a:lnTo>
                <a:lnTo>
                  <a:pt x="38" y="24"/>
                </a:lnTo>
                <a:lnTo>
                  <a:pt x="36" y="28"/>
                </a:lnTo>
                <a:lnTo>
                  <a:pt x="34" y="32"/>
                </a:lnTo>
                <a:lnTo>
                  <a:pt x="30" y="37"/>
                </a:lnTo>
                <a:lnTo>
                  <a:pt x="22" y="43"/>
                </a:lnTo>
                <a:lnTo>
                  <a:pt x="18" y="47"/>
                </a:lnTo>
                <a:lnTo>
                  <a:pt x="16" y="49"/>
                </a:lnTo>
                <a:lnTo>
                  <a:pt x="14" y="51"/>
                </a:lnTo>
                <a:lnTo>
                  <a:pt x="12" y="53"/>
                </a:lnTo>
                <a:lnTo>
                  <a:pt x="10" y="55"/>
                </a:lnTo>
                <a:lnTo>
                  <a:pt x="40" y="55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43" name="Freeform 31"/>
          <p:cNvSpPr>
            <a:spLocks noEditPoints="1"/>
          </p:cNvSpPr>
          <p:nvPr/>
        </p:nvSpPr>
        <p:spPr bwMode="auto">
          <a:xfrm>
            <a:off x="2740025" y="4267200"/>
            <a:ext cx="63500" cy="103188"/>
          </a:xfrm>
          <a:custGeom>
            <a:avLst/>
            <a:gdLst>
              <a:gd name="T0" fmla="*/ 0 w 40"/>
              <a:gd name="T1" fmla="*/ 33 h 65"/>
              <a:gd name="T2" fmla="*/ 0 w 40"/>
              <a:gd name="T3" fmla="*/ 23 h 65"/>
              <a:gd name="T4" fmla="*/ 2 w 40"/>
              <a:gd name="T5" fmla="*/ 15 h 65"/>
              <a:gd name="T6" fmla="*/ 4 w 40"/>
              <a:gd name="T7" fmla="*/ 8 h 65"/>
              <a:gd name="T8" fmla="*/ 8 w 40"/>
              <a:gd name="T9" fmla="*/ 4 h 65"/>
              <a:gd name="T10" fmla="*/ 14 w 40"/>
              <a:gd name="T11" fmla="*/ 2 h 65"/>
              <a:gd name="T12" fmla="*/ 20 w 40"/>
              <a:gd name="T13" fmla="*/ 0 h 65"/>
              <a:gd name="T14" fmla="*/ 24 w 40"/>
              <a:gd name="T15" fmla="*/ 2 h 65"/>
              <a:gd name="T16" fmla="*/ 28 w 40"/>
              <a:gd name="T17" fmla="*/ 2 h 65"/>
              <a:gd name="T18" fmla="*/ 32 w 40"/>
              <a:gd name="T19" fmla="*/ 6 h 65"/>
              <a:gd name="T20" fmla="*/ 34 w 40"/>
              <a:gd name="T21" fmla="*/ 8 h 65"/>
              <a:gd name="T22" fmla="*/ 36 w 40"/>
              <a:gd name="T23" fmla="*/ 13 h 65"/>
              <a:gd name="T24" fmla="*/ 38 w 40"/>
              <a:gd name="T25" fmla="*/ 19 h 65"/>
              <a:gd name="T26" fmla="*/ 40 w 40"/>
              <a:gd name="T27" fmla="*/ 25 h 65"/>
              <a:gd name="T28" fmla="*/ 40 w 40"/>
              <a:gd name="T29" fmla="*/ 33 h 65"/>
              <a:gd name="T30" fmla="*/ 40 w 40"/>
              <a:gd name="T31" fmla="*/ 43 h 65"/>
              <a:gd name="T32" fmla="*/ 38 w 40"/>
              <a:gd name="T33" fmla="*/ 51 h 65"/>
              <a:gd name="T34" fmla="*/ 34 w 40"/>
              <a:gd name="T35" fmla="*/ 57 h 65"/>
              <a:gd name="T36" fmla="*/ 30 w 40"/>
              <a:gd name="T37" fmla="*/ 61 h 65"/>
              <a:gd name="T38" fmla="*/ 26 w 40"/>
              <a:gd name="T39" fmla="*/ 63 h 65"/>
              <a:gd name="T40" fmla="*/ 20 w 40"/>
              <a:gd name="T41" fmla="*/ 65 h 65"/>
              <a:gd name="T42" fmla="*/ 14 w 40"/>
              <a:gd name="T43" fmla="*/ 63 h 65"/>
              <a:gd name="T44" fmla="*/ 10 w 40"/>
              <a:gd name="T45" fmla="*/ 61 h 65"/>
              <a:gd name="T46" fmla="*/ 6 w 40"/>
              <a:gd name="T47" fmla="*/ 59 h 65"/>
              <a:gd name="T48" fmla="*/ 2 w 40"/>
              <a:gd name="T49" fmla="*/ 53 h 65"/>
              <a:gd name="T50" fmla="*/ 0 w 40"/>
              <a:gd name="T51" fmla="*/ 43 h 65"/>
              <a:gd name="T52" fmla="*/ 0 w 40"/>
              <a:gd name="T53" fmla="*/ 33 h 65"/>
              <a:gd name="T54" fmla="*/ 8 w 40"/>
              <a:gd name="T55" fmla="*/ 33 h 65"/>
              <a:gd name="T56" fmla="*/ 8 w 40"/>
              <a:gd name="T57" fmla="*/ 43 h 65"/>
              <a:gd name="T58" fmla="*/ 8 w 40"/>
              <a:gd name="T59" fmla="*/ 49 h 65"/>
              <a:gd name="T60" fmla="*/ 10 w 40"/>
              <a:gd name="T61" fmla="*/ 53 h 65"/>
              <a:gd name="T62" fmla="*/ 14 w 40"/>
              <a:gd name="T63" fmla="*/ 57 h 65"/>
              <a:gd name="T64" fmla="*/ 20 w 40"/>
              <a:gd name="T65" fmla="*/ 57 h 65"/>
              <a:gd name="T66" fmla="*/ 24 w 40"/>
              <a:gd name="T67" fmla="*/ 57 h 65"/>
              <a:gd name="T68" fmla="*/ 28 w 40"/>
              <a:gd name="T69" fmla="*/ 53 h 65"/>
              <a:gd name="T70" fmla="*/ 30 w 40"/>
              <a:gd name="T71" fmla="*/ 49 h 65"/>
              <a:gd name="T72" fmla="*/ 32 w 40"/>
              <a:gd name="T73" fmla="*/ 41 h 65"/>
              <a:gd name="T74" fmla="*/ 32 w 40"/>
              <a:gd name="T75" fmla="*/ 33 h 65"/>
              <a:gd name="T76" fmla="*/ 32 w 40"/>
              <a:gd name="T77" fmla="*/ 25 h 65"/>
              <a:gd name="T78" fmla="*/ 30 w 40"/>
              <a:gd name="T79" fmla="*/ 17 h 65"/>
              <a:gd name="T80" fmla="*/ 28 w 40"/>
              <a:gd name="T81" fmla="*/ 13 h 65"/>
              <a:gd name="T82" fmla="*/ 24 w 40"/>
              <a:gd name="T83" fmla="*/ 10 h 65"/>
              <a:gd name="T84" fmla="*/ 20 w 40"/>
              <a:gd name="T85" fmla="*/ 8 h 65"/>
              <a:gd name="T86" fmla="*/ 14 w 40"/>
              <a:gd name="T87" fmla="*/ 8 h 65"/>
              <a:gd name="T88" fmla="*/ 10 w 40"/>
              <a:gd name="T89" fmla="*/ 13 h 65"/>
              <a:gd name="T90" fmla="*/ 8 w 40"/>
              <a:gd name="T91" fmla="*/ 17 h 65"/>
              <a:gd name="T92" fmla="*/ 8 w 40"/>
              <a:gd name="T93" fmla="*/ 25 h 65"/>
              <a:gd name="T94" fmla="*/ 8 w 40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5">
                <a:moveTo>
                  <a:pt x="0" y="33"/>
                </a:moveTo>
                <a:lnTo>
                  <a:pt x="0" y="23"/>
                </a:lnTo>
                <a:lnTo>
                  <a:pt x="2" y="15"/>
                </a:lnTo>
                <a:lnTo>
                  <a:pt x="4" y="8"/>
                </a:lnTo>
                <a:lnTo>
                  <a:pt x="8" y="4"/>
                </a:lnTo>
                <a:lnTo>
                  <a:pt x="14" y="2"/>
                </a:lnTo>
                <a:lnTo>
                  <a:pt x="20" y="0"/>
                </a:lnTo>
                <a:lnTo>
                  <a:pt x="24" y="2"/>
                </a:lnTo>
                <a:lnTo>
                  <a:pt x="28" y="2"/>
                </a:lnTo>
                <a:lnTo>
                  <a:pt x="32" y="6"/>
                </a:lnTo>
                <a:lnTo>
                  <a:pt x="34" y="8"/>
                </a:lnTo>
                <a:lnTo>
                  <a:pt x="36" y="13"/>
                </a:lnTo>
                <a:lnTo>
                  <a:pt x="38" y="19"/>
                </a:lnTo>
                <a:lnTo>
                  <a:pt x="40" y="25"/>
                </a:lnTo>
                <a:lnTo>
                  <a:pt x="40" y="33"/>
                </a:lnTo>
                <a:lnTo>
                  <a:pt x="40" y="43"/>
                </a:lnTo>
                <a:lnTo>
                  <a:pt x="38" y="51"/>
                </a:lnTo>
                <a:lnTo>
                  <a:pt x="34" y="57"/>
                </a:lnTo>
                <a:lnTo>
                  <a:pt x="30" y="61"/>
                </a:lnTo>
                <a:lnTo>
                  <a:pt x="26" y="63"/>
                </a:lnTo>
                <a:lnTo>
                  <a:pt x="20" y="65"/>
                </a:lnTo>
                <a:lnTo>
                  <a:pt x="14" y="63"/>
                </a:lnTo>
                <a:lnTo>
                  <a:pt x="10" y="61"/>
                </a:lnTo>
                <a:lnTo>
                  <a:pt x="6" y="59"/>
                </a:lnTo>
                <a:lnTo>
                  <a:pt x="2" y="53"/>
                </a:lnTo>
                <a:lnTo>
                  <a:pt x="0" y="43"/>
                </a:lnTo>
                <a:lnTo>
                  <a:pt x="0" y="33"/>
                </a:lnTo>
                <a:close/>
                <a:moveTo>
                  <a:pt x="8" y="33"/>
                </a:moveTo>
                <a:lnTo>
                  <a:pt x="8" y="43"/>
                </a:lnTo>
                <a:lnTo>
                  <a:pt x="8" y="49"/>
                </a:lnTo>
                <a:lnTo>
                  <a:pt x="10" y="53"/>
                </a:lnTo>
                <a:lnTo>
                  <a:pt x="14" y="57"/>
                </a:lnTo>
                <a:lnTo>
                  <a:pt x="20" y="57"/>
                </a:lnTo>
                <a:lnTo>
                  <a:pt x="24" y="57"/>
                </a:lnTo>
                <a:lnTo>
                  <a:pt x="28" y="53"/>
                </a:lnTo>
                <a:lnTo>
                  <a:pt x="30" y="49"/>
                </a:lnTo>
                <a:lnTo>
                  <a:pt x="32" y="41"/>
                </a:lnTo>
                <a:lnTo>
                  <a:pt x="32" y="33"/>
                </a:lnTo>
                <a:lnTo>
                  <a:pt x="32" y="25"/>
                </a:lnTo>
                <a:lnTo>
                  <a:pt x="30" y="17"/>
                </a:lnTo>
                <a:lnTo>
                  <a:pt x="28" y="13"/>
                </a:lnTo>
                <a:lnTo>
                  <a:pt x="24" y="10"/>
                </a:lnTo>
                <a:lnTo>
                  <a:pt x="20" y="8"/>
                </a:lnTo>
                <a:lnTo>
                  <a:pt x="14" y="8"/>
                </a:lnTo>
                <a:lnTo>
                  <a:pt x="10" y="13"/>
                </a:lnTo>
                <a:lnTo>
                  <a:pt x="8" y="17"/>
                </a:lnTo>
                <a:lnTo>
                  <a:pt x="8" y="25"/>
                </a:lnTo>
                <a:lnTo>
                  <a:pt x="8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44" name="Rectangle 32"/>
          <p:cNvSpPr>
            <a:spLocks noChangeArrowheads="1"/>
          </p:cNvSpPr>
          <p:nvPr/>
        </p:nvSpPr>
        <p:spPr bwMode="auto">
          <a:xfrm>
            <a:off x="2822575" y="4354513"/>
            <a:ext cx="11113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45" name="Freeform 33"/>
          <p:cNvSpPr>
            <a:spLocks noEditPoints="1"/>
          </p:cNvSpPr>
          <p:nvPr/>
        </p:nvSpPr>
        <p:spPr bwMode="auto">
          <a:xfrm>
            <a:off x="2846388" y="4270375"/>
            <a:ext cx="69850" cy="96838"/>
          </a:xfrm>
          <a:custGeom>
            <a:avLst/>
            <a:gdLst>
              <a:gd name="T0" fmla="*/ 28 w 44"/>
              <a:gd name="T1" fmla="*/ 61 h 61"/>
              <a:gd name="T2" fmla="*/ 28 w 44"/>
              <a:gd name="T3" fmla="*/ 47 h 61"/>
              <a:gd name="T4" fmla="*/ 0 w 44"/>
              <a:gd name="T5" fmla="*/ 47 h 61"/>
              <a:gd name="T6" fmla="*/ 0 w 44"/>
              <a:gd name="T7" fmla="*/ 39 h 61"/>
              <a:gd name="T8" fmla="*/ 30 w 44"/>
              <a:gd name="T9" fmla="*/ 0 h 61"/>
              <a:gd name="T10" fmla="*/ 36 w 44"/>
              <a:gd name="T11" fmla="*/ 0 h 61"/>
              <a:gd name="T12" fmla="*/ 36 w 44"/>
              <a:gd name="T13" fmla="*/ 39 h 61"/>
              <a:gd name="T14" fmla="*/ 44 w 44"/>
              <a:gd name="T15" fmla="*/ 39 h 61"/>
              <a:gd name="T16" fmla="*/ 44 w 44"/>
              <a:gd name="T17" fmla="*/ 47 h 61"/>
              <a:gd name="T18" fmla="*/ 36 w 44"/>
              <a:gd name="T19" fmla="*/ 47 h 61"/>
              <a:gd name="T20" fmla="*/ 36 w 44"/>
              <a:gd name="T21" fmla="*/ 61 h 61"/>
              <a:gd name="T22" fmla="*/ 28 w 44"/>
              <a:gd name="T23" fmla="*/ 61 h 61"/>
              <a:gd name="T24" fmla="*/ 28 w 44"/>
              <a:gd name="T25" fmla="*/ 39 h 61"/>
              <a:gd name="T26" fmla="*/ 28 w 44"/>
              <a:gd name="T27" fmla="*/ 15 h 61"/>
              <a:gd name="T28" fmla="*/ 10 w 44"/>
              <a:gd name="T29" fmla="*/ 39 h 61"/>
              <a:gd name="T30" fmla="*/ 28 w 44"/>
              <a:gd name="T31" fmla="*/ 39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4" h="61">
                <a:moveTo>
                  <a:pt x="28" y="61"/>
                </a:moveTo>
                <a:lnTo>
                  <a:pt x="28" y="47"/>
                </a:lnTo>
                <a:lnTo>
                  <a:pt x="0" y="47"/>
                </a:lnTo>
                <a:lnTo>
                  <a:pt x="0" y="39"/>
                </a:lnTo>
                <a:lnTo>
                  <a:pt x="30" y="0"/>
                </a:lnTo>
                <a:lnTo>
                  <a:pt x="36" y="0"/>
                </a:lnTo>
                <a:lnTo>
                  <a:pt x="36" y="39"/>
                </a:lnTo>
                <a:lnTo>
                  <a:pt x="44" y="39"/>
                </a:lnTo>
                <a:lnTo>
                  <a:pt x="44" y="47"/>
                </a:lnTo>
                <a:lnTo>
                  <a:pt x="36" y="47"/>
                </a:lnTo>
                <a:lnTo>
                  <a:pt x="36" y="61"/>
                </a:lnTo>
                <a:lnTo>
                  <a:pt x="28" y="61"/>
                </a:lnTo>
                <a:close/>
                <a:moveTo>
                  <a:pt x="28" y="39"/>
                </a:moveTo>
                <a:lnTo>
                  <a:pt x="28" y="15"/>
                </a:lnTo>
                <a:lnTo>
                  <a:pt x="10" y="39"/>
                </a:lnTo>
                <a:lnTo>
                  <a:pt x="28" y="3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46" name="Freeform 34"/>
          <p:cNvSpPr>
            <a:spLocks noEditPoints="1"/>
          </p:cNvSpPr>
          <p:nvPr/>
        </p:nvSpPr>
        <p:spPr bwMode="auto">
          <a:xfrm>
            <a:off x="2740025" y="3536950"/>
            <a:ext cx="63500" cy="100013"/>
          </a:xfrm>
          <a:custGeom>
            <a:avLst/>
            <a:gdLst>
              <a:gd name="T0" fmla="*/ 0 w 40"/>
              <a:gd name="T1" fmla="*/ 30 h 63"/>
              <a:gd name="T2" fmla="*/ 0 w 40"/>
              <a:gd name="T3" fmla="*/ 20 h 63"/>
              <a:gd name="T4" fmla="*/ 2 w 40"/>
              <a:gd name="T5" fmla="*/ 12 h 63"/>
              <a:gd name="T6" fmla="*/ 4 w 40"/>
              <a:gd name="T7" fmla="*/ 6 h 63"/>
              <a:gd name="T8" fmla="*/ 8 w 40"/>
              <a:gd name="T9" fmla="*/ 2 h 63"/>
              <a:gd name="T10" fmla="*/ 14 w 40"/>
              <a:gd name="T11" fmla="*/ 0 h 63"/>
              <a:gd name="T12" fmla="*/ 20 w 40"/>
              <a:gd name="T13" fmla="*/ 0 h 63"/>
              <a:gd name="T14" fmla="*/ 24 w 40"/>
              <a:gd name="T15" fmla="*/ 0 h 63"/>
              <a:gd name="T16" fmla="*/ 28 w 40"/>
              <a:gd name="T17" fmla="*/ 2 h 63"/>
              <a:gd name="T18" fmla="*/ 32 w 40"/>
              <a:gd name="T19" fmla="*/ 4 h 63"/>
              <a:gd name="T20" fmla="*/ 34 w 40"/>
              <a:gd name="T21" fmla="*/ 6 h 63"/>
              <a:gd name="T22" fmla="*/ 36 w 40"/>
              <a:gd name="T23" fmla="*/ 12 h 63"/>
              <a:gd name="T24" fmla="*/ 38 w 40"/>
              <a:gd name="T25" fmla="*/ 16 h 63"/>
              <a:gd name="T26" fmla="*/ 40 w 40"/>
              <a:gd name="T27" fmla="*/ 22 h 63"/>
              <a:gd name="T28" fmla="*/ 40 w 40"/>
              <a:gd name="T29" fmla="*/ 30 h 63"/>
              <a:gd name="T30" fmla="*/ 40 w 40"/>
              <a:gd name="T31" fmla="*/ 40 h 63"/>
              <a:gd name="T32" fmla="*/ 38 w 40"/>
              <a:gd name="T33" fmla="*/ 49 h 63"/>
              <a:gd name="T34" fmla="*/ 34 w 40"/>
              <a:gd name="T35" fmla="*/ 55 h 63"/>
              <a:gd name="T36" fmla="*/ 30 w 40"/>
              <a:gd name="T37" fmla="*/ 59 h 63"/>
              <a:gd name="T38" fmla="*/ 26 w 40"/>
              <a:gd name="T39" fmla="*/ 63 h 63"/>
              <a:gd name="T40" fmla="*/ 20 w 40"/>
              <a:gd name="T41" fmla="*/ 63 h 63"/>
              <a:gd name="T42" fmla="*/ 14 w 40"/>
              <a:gd name="T43" fmla="*/ 63 h 63"/>
              <a:gd name="T44" fmla="*/ 10 w 40"/>
              <a:gd name="T45" fmla="*/ 61 h 63"/>
              <a:gd name="T46" fmla="*/ 6 w 40"/>
              <a:gd name="T47" fmla="*/ 57 h 63"/>
              <a:gd name="T48" fmla="*/ 2 w 40"/>
              <a:gd name="T49" fmla="*/ 51 h 63"/>
              <a:gd name="T50" fmla="*/ 0 w 40"/>
              <a:gd name="T51" fmla="*/ 42 h 63"/>
              <a:gd name="T52" fmla="*/ 0 w 40"/>
              <a:gd name="T53" fmla="*/ 30 h 63"/>
              <a:gd name="T54" fmla="*/ 8 w 40"/>
              <a:gd name="T55" fmla="*/ 30 h 63"/>
              <a:gd name="T56" fmla="*/ 8 w 40"/>
              <a:gd name="T57" fmla="*/ 40 h 63"/>
              <a:gd name="T58" fmla="*/ 8 w 40"/>
              <a:gd name="T59" fmla="*/ 46 h 63"/>
              <a:gd name="T60" fmla="*/ 10 w 40"/>
              <a:gd name="T61" fmla="*/ 51 h 63"/>
              <a:gd name="T62" fmla="*/ 14 w 40"/>
              <a:gd name="T63" fmla="*/ 55 h 63"/>
              <a:gd name="T64" fmla="*/ 20 w 40"/>
              <a:gd name="T65" fmla="*/ 55 h 63"/>
              <a:gd name="T66" fmla="*/ 24 w 40"/>
              <a:gd name="T67" fmla="*/ 55 h 63"/>
              <a:gd name="T68" fmla="*/ 28 w 40"/>
              <a:gd name="T69" fmla="*/ 51 h 63"/>
              <a:gd name="T70" fmla="*/ 30 w 40"/>
              <a:gd name="T71" fmla="*/ 46 h 63"/>
              <a:gd name="T72" fmla="*/ 32 w 40"/>
              <a:gd name="T73" fmla="*/ 40 h 63"/>
              <a:gd name="T74" fmla="*/ 32 w 40"/>
              <a:gd name="T75" fmla="*/ 30 h 63"/>
              <a:gd name="T76" fmla="*/ 32 w 40"/>
              <a:gd name="T77" fmla="*/ 22 h 63"/>
              <a:gd name="T78" fmla="*/ 30 w 40"/>
              <a:gd name="T79" fmla="*/ 16 h 63"/>
              <a:gd name="T80" fmla="*/ 28 w 40"/>
              <a:gd name="T81" fmla="*/ 12 h 63"/>
              <a:gd name="T82" fmla="*/ 24 w 40"/>
              <a:gd name="T83" fmla="*/ 8 h 63"/>
              <a:gd name="T84" fmla="*/ 20 w 40"/>
              <a:gd name="T85" fmla="*/ 6 h 63"/>
              <a:gd name="T86" fmla="*/ 14 w 40"/>
              <a:gd name="T87" fmla="*/ 8 h 63"/>
              <a:gd name="T88" fmla="*/ 10 w 40"/>
              <a:gd name="T89" fmla="*/ 10 h 63"/>
              <a:gd name="T90" fmla="*/ 8 w 40"/>
              <a:gd name="T91" fmla="*/ 16 h 63"/>
              <a:gd name="T92" fmla="*/ 8 w 40"/>
              <a:gd name="T93" fmla="*/ 22 h 63"/>
              <a:gd name="T94" fmla="*/ 8 w 40"/>
              <a:gd name="T95" fmla="*/ 3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3">
                <a:moveTo>
                  <a:pt x="0" y="30"/>
                </a:moveTo>
                <a:lnTo>
                  <a:pt x="0" y="20"/>
                </a:lnTo>
                <a:lnTo>
                  <a:pt x="2" y="12"/>
                </a:lnTo>
                <a:lnTo>
                  <a:pt x="4" y="6"/>
                </a:lnTo>
                <a:lnTo>
                  <a:pt x="8" y="2"/>
                </a:lnTo>
                <a:lnTo>
                  <a:pt x="14" y="0"/>
                </a:lnTo>
                <a:lnTo>
                  <a:pt x="20" y="0"/>
                </a:lnTo>
                <a:lnTo>
                  <a:pt x="24" y="0"/>
                </a:lnTo>
                <a:lnTo>
                  <a:pt x="28" y="2"/>
                </a:lnTo>
                <a:lnTo>
                  <a:pt x="32" y="4"/>
                </a:lnTo>
                <a:lnTo>
                  <a:pt x="34" y="6"/>
                </a:lnTo>
                <a:lnTo>
                  <a:pt x="36" y="12"/>
                </a:lnTo>
                <a:lnTo>
                  <a:pt x="38" y="16"/>
                </a:lnTo>
                <a:lnTo>
                  <a:pt x="40" y="22"/>
                </a:lnTo>
                <a:lnTo>
                  <a:pt x="40" y="30"/>
                </a:lnTo>
                <a:lnTo>
                  <a:pt x="40" y="40"/>
                </a:lnTo>
                <a:lnTo>
                  <a:pt x="38" y="49"/>
                </a:lnTo>
                <a:lnTo>
                  <a:pt x="34" y="55"/>
                </a:lnTo>
                <a:lnTo>
                  <a:pt x="30" y="59"/>
                </a:lnTo>
                <a:lnTo>
                  <a:pt x="26" y="63"/>
                </a:lnTo>
                <a:lnTo>
                  <a:pt x="20" y="63"/>
                </a:lnTo>
                <a:lnTo>
                  <a:pt x="14" y="63"/>
                </a:lnTo>
                <a:lnTo>
                  <a:pt x="10" y="61"/>
                </a:lnTo>
                <a:lnTo>
                  <a:pt x="6" y="57"/>
                </a:lnTo>
                <a:lnTo>
                  <a:pt x="2" y="51"/>
                </a:lnTo>
                <a:lnTo>
                  <a:pt x="0" y="42"/>
                </a:lnTo>
                <a:lnTo>
                  <a:pt x="0" y="30"/>
                </a:lnTo>
                <a:close/>
                <a:moveTo>
                  <a:pt x="8" y="30"/>
                </a:moveTo>
                <a:lnTo>
                  <a:pt x="8" y="40"/>
                </a:lnTo>
                <a:lnTo>
                  <a:pt x="8" y="46"/>
                </a:lnTo>
                <a:lnTo>
                  <a:pt x="10" y="51"/>
                </a:lnTo>
                <a:lnTo>
                  <a:pt x="14" y="55"/>
                </a:lnTo>
                <a:lnTo>
                  <a:pt x="20" y="55"/>
                </a:lnTo>
                <a:lnTo>
                  <a:pt x="24" y="55"/>
                </a:lnTo>
                <a:lnTo>
                  <a:pt x="28" y="51"/>
                </a:lnTo>
                <a:lnTo>
                  <a:pt x="30" y="46"/>
                </a:lnTo>
                <a:lnTo>
                  <a:pt x="32" y="40"/>
                </a:lnTo>
                <a:lnTo>
                  <a:pt x="32" y="30"/>
                </a:lnTo>
                <a:lnTo>
                  <a:pt x="32" y="22"/>
                </a:lnTo>
                <a:lnTo>
                  <a:pt x="30" y="16"/>
                </a:lnTo>
                <a:lnTo>
                  <a:pt x="28" y="12"/>
                </a:lnTo>
                <a:lnTo>
                  <a:pt x="24" y="8"/>
                </a:lnTo>
                <a:lnTo>
                  <a:pt x="20" y="6"/>
                </a:lnTo>
                <a:lnTo>
                  <a:pt x="14" y="8"/>
                </a:lnTo>
                <a:lnTo>
                  <a:pt x="10" y="10"/>
                </a:lnTo>
                <a:lnTo>
                  <a:pt x="8" y="16"/>
                </a:lnTo>
                <a:lnTo>
                  <a:pt x="8" y="22"/>
                </a:lnTo>
                <a:lnTo>
                  <a:pt x="8" y="3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47" name="Rectangle 35"/>
          <p:cNvSpPr>
            <a:spLocks noChangeArrowheads="1"/>
          </p:cNvSpPr>
          <p:nvPr/>
        </p:nvSpPr>
        <p:spPr bwMode="auto">
          <a:xfrm>
            <a:off x="2822575" y="3624263"/>
            <a:ext cx="11113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48" name="Freeform 36"/>
          <p:cNvSpPr>
            <a:spLocks noEditPoints="1"/>
          </p:cNvSpPr>
          <p:nvPr/>
        </p:nvSpPr>
        <p:spPr bwMode="auto">
          <a:xfrm>
            <a:off x="2849563" y="3536950"/>
            <a:ext cx="66675" cy="100013"/>
          </a:xfrm>
          <a:custGeom>
            <a:avLst/>
            <a:gdLst>
              <a:gd name="T0" fmla="*/ 40 w 42"/>
              <a:gd name="T1" fmla="*/ 16 h 63"/>
              <a:gd name="T2" fmla="*/ 32 w 42"/>
              <a:gd name="T3" fmla="*/ 16 h 63"/>
              <a:gd name="T4" fmla="*/ 32 w 42"/>
              <a:gd name="T5" fmla="*/ 12 h 63"/>
              <a:gd name="T6" fmla="*/ 30 w 42"/>
              <a:gd name="T7" fmla="*/ 10 h 63"/>
              <a:gd name="T8" fmla="*/ 26 w 42"/>
              <a:gd name="T9" fmla="*/ 8 h 63"/>
              <a:gd name="T10" fmla="*/ 22 w 42"/>
              <a:gd name="T11" fmla="*/ 6 h 63"/>
              <a:gd name="T12" fmla="*/ 18 w 42"/>
              <a:gd name="T13" fmla="*/ 6 h 63"/>
              <a:gd name="T14" fmla="*/ 16 w 42"/>
              <a:gd name="T15" fmla="*/ 8 h 63"/>
              <a:gd name="T16" fmla="*/ 12 w 42"/>
              <a:gd name="T17" fmla="*/ 12 h 63"/>
              <a:gd name="T18" fmla="*/ 10 w 42"/>
              <a:gd name="T19" fmla="*/ 16 h 63"/>
              <a:gd name="T20" fmla="*/ 8 w 42"/>
              <a:gd name="T21" fmla="*/ 20 h 63"/>
              <a:gd name="T22" fmla="*/ 8 w 42"/>
              <a:gd name="T23" fmla="*/ 28 h 63"/>
              <a:gd name="T24" fmla="*/ 12 w 42"/>
              <a:gd name="T25" fmla="*/ 26 h 63"/>
              <a:gd name="T26" fmla="*/ 16 w 42"/>
              <a:gd name="T27" fmla="*/ 22 h 63"/>
              <a:gd name="T28" fmla="*/ 20 w 42"/>
              <a:gd name="T29" fmla="*/ 22 h 63"/>
              <a:gd name="T30" fmla="*/ 24 w 42"/>
              <a:gd name="T31" fmla="*/ 20 h 63"/>
              <a:gd name="T32" fmla="*/ 30 w 42"/>
              <a:gd name="T33" fmla="*/ 22 h 63"/>
              <a:gd name="T34" fmla="*/ 36 w 42"/>
              <a:gd name="T35" fmla="*/ 26 h 63"/>
              <a:gd name="T36" fmla="*/ 40 w 42"/>
              <a:gd name="T37" fmla="*/ 30 h 63"/>
              <a:gd name="T38" fmla="*/ 42 w 42"/>
              <a:gd name="T39" fmla="*/ 36 h 63"/>
              <a:gd name="T40" fmla="*/ 42 w 42"/>
              <a:gd name="T41" fmla="*/ 40 h 63"/>
              <a:gd name="T42" fmla="*/ 40 w 42"/>
              <a:gd name="T43" fmla="*/ 46 h 63"/>
              <a:gd name="T44" fmla="*/ 40 w 42"/>
              <a:gd name="T45" fmla="*/ 53 h 63"/>
              <a:gd name="T46" fmla="*/ 36 w 42"/>
              <a:gd name="T47" fmla="*/ 57 h 63"/>
              <a:gd name="T48" fmla="*/ 32 w 42"/>
              <a:gd name="T49" fmla="*/ 61 h 63"/>
              <a:gd name="T50" fmla="*/ 28 w 42"/>
              <a:gd name="T51" fmla="*/ 63 h 63"/>
              <a:gd name="T52" fmla="*/ 22 w 42"/>
              <a:gd name="T53" fmla="*/ 63 h 63"/>
              <a:gd name="T54" fmla="*/ 16 w 42"/>
              <a:gd name="T55" fmla="*/ 63 h 63"/>
              <a:gd name="T56" fmla="*/ 10 w 42"/>
              <a:gd name="T57" fmla="*/ 61 h 63"/>
              <a:gd name="T58" fmla="*/ 6 w 42"/>
              <a:gd name="T59" fmla="*/ 57 h 63"/>
              <a:gd name="T60" fmla="*/ 2 w 42"/>
              <a:gd name="T61" fmla="*/ 51 h 63"/>
              <a:gd name="T62" fmla="*/ 0 w 42"/>
              <a:gd name="T63" fmla="*/ 42 h 63"/>
              <a:gd name="T64" fmla="*/ 0 w 42"/>
              <a:gd name="T65" fmla="*/ 32 h 63"/>
              <a:gd name="T66" fmla="*/ 0 w 42"/>
              <a:gd name="T67" fmla="*/ 22 h 63"/>
              <a:gd name="T68" fmla="*/ 4 w 42"/>
              <a:gd name="T69" fmla="*/ 12 h 63"/>
              <a:gd name="T70" fmla="*/ 6 w 42"/>
              <a:gd name="T71" fmla="*/ 6 h 63"/>
              <a:gd name="T72" fmla="*/ 12 w 42"/>
              <a:gd name="T73" fmla="*/ 2 h 63"/>
              <a:gd name="T74" fmla="*/ 16 w 42"/>
              <a:gd name="T75" fmla="*/ 0 h 63"/>
              <a:gd name="T76" fmla="*/ 22 w 42"/>
              <a:gd name="T77" fmla="*/ 0 h 63"/>
              <a:gd name="T78" fmla="*/ 30 w 42"/>
              <a:gd name="T79" fmla="*/ 0 h 63"/>
              <a:gd name="T80" fmla="*/ 36 w 42"/>
              <a:gd name="T81" fmla="*/ 4 h 63"/>
              <a:gd name="T82" fmla="*/ 38 w 42"/>
              <a:gd name="T83" fmla="*/ 8 h 63"/>
              <a:gd name="T84" fmla="*/ 40 w 42"/>
              <a:gd name="T85" fmla="*/ 16 h 63"/>
              <a:gd name="T86" fmla="*/ 8 w 42"/>
              <a:gd name="T87" fmla="*/ 40 h 63"/>
              <a:gd name="T88" fmla="*/ 8 w 42"/>
              <a:gd name="T89" fmla="*/ 44 h 63"/>
              <a:gd name="T90" fmla="*/ 10 w 42"/>
              <a:gd name="T91" fmla="*/ 49 h 63"/>
              <a:gd name="T92" fmla="*/ 12 w 42"/>
              <a:gd name="T93" fmla="*/ 51 h 63"/>
              <a:gd name="T94" fmla="*/ 14 w 42"/>
              <a:gd name="T95" fmla="*/ 55 h 63"/>
              <a:gd name="T96" fmla="*/ 18 w 42"/>
              <a:gd name="T97" fmla="*/ 55 h 63"/>
              <a:gd name="T98" fmla="*/ 22 w 42"/>
              <a:gd name="T99" fmla="*/ 55 h 63"/>
              <a:gd name="T100" fmla="*/ 26 w 42"/>
              <a:gd name="T101" fmla="*/ 55 h 63"/>
              <a:gd name="T102" fmla="*/ 30 w 42"/>
              <a:gd name="T103" fmla="*/ 53 h 63"/>
              <a:gd name="T104" fmla="*/ 32 w 42"/>
              <a:gd name="T105" fmla="*/ 46 h 63"/>
              <a:gd name="T106" fmla="*/ 34 w 42"/>
              <a:gd name="T107" fmla="*/ 42 h 63"/>
              <a:gd name="T108" fmla="*/ 32 w 42"/>
              <a:gd name="T109" fmla="*/ 36 h 63"/>
              <a:gd name="T110" fmla="*/ 30 w 42"/>
              <a:gd name="T111" fmla="*/ 32 h 63"/>
              <a:gd name="T112" fmla="*/ 26 w 42"/>
              <a:gd name="T113" fmla="*/ 28 h 63"/>
              <a:gd name="T114" fmla="*/ 22 w 42"/>
              <a:gd name="T115" fmla="*/ 28 h 63"/>
              <a:gd name="T116" fmla="*/ 16 w 42"/>
              <a:gd name="T117" fmla="*/ 28 h 63"/>
              <a:gd name="T118" fmla="*/ 12 w 42"/>
              <a:gd name="T119" fmla="*/ 32 h 63"/>
              <a:gd name="T120" fmla="*/ 10 w 42"/>
              <a:gd name="T121" fmla="*/ 36 h 63"/>
              <a:gd name="T122" fmla="*/ 8 w 42"/>
              <a:gd name="T123" fmla="*/ 4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" h="63">
                <a:moveTo>
                  <a:pt x="40" y="16"/>
                </a:moveTo>
                <a:lnTo>
                  <a:pt x="32" y="16"/>
                </a:lnTo>
                <a:lnTo>
                  <a:pt x="32" y="12"/>
                </a:lnTo>
                <a:lnTo>
                  <a:pt x="30" y="10"/>
                </a:lnTo>
                <a:lnTo>
                  <a:pt x="26" y="8"/>
                </a:lnTo>
                <a:lnTo>
                  <a:pt x="22" y="6"/>
                </a:lnTo>
                <a:lnTo>
                  <a:pt x="18" y="6"/>
                </a:lnTo>
                <a:lnTo>
                  <a:pt x="16" y="8"/>
                </a:lnTo>
                <a:lnTo>
                  <a:pt x="12" y="12"/>
                </a:lnTo>
                <a:lnTo>
                  <a:pt x="10" y="16"/>
                </a:lnTo>
                <a:lnTo>
                  <a:pt x="8" y="20"/>
                </a:lnTo>
                <a:lnTo>
                  <a:pt x="8" y="28"/>
                </a:lnTo>
                <a:lnTo>
                  <a:pt x="12" y="26"/>
                </a:lnTo>
                <a:lnTo>
                  <a:pt x="16" y="22"/>
                </a:lnTo>
                <a:lnTo>
                  <a:pt x="20" y="22"/>
                </a:lnTo>
                <a:lnTo>
                  <a:pt x="24" y="20"/>
                </a:lnTo>
                <a:lnTo>
                  <a:pt x="30" y="22"/>
                </a:lnTo>
                <a:lnTo>
                  <a:pt x="36" y="26"/>
                </a:lnTo>
                <a:lnTo>
                  <a:pt x="40" y="30"/>
                </a:lnTo>
                <a:lnTo>
                  <a:pt x="42" y="36"/>
                </a:lnTo>
                <a:lnTo>
                  <a:pt x="42" y="40"/>
                </a:lnTo>
                <a:lnTo>
                  <a:pt x="40" y="46"/>
                </a:lnTo>
                <a:lnTo>
                  <a:pt x="40" y="53"/>
                </a:lnTo>
                <a:lnTo>
                  <a:pt x="36" y="57"/>
                </a:lnTo>
                <a:lnTo>
                  <a:pt x="32" y="61"/>
                </a:lnTo>
                <a:lnTo>
                  <a:pt x="28" y="63"/>
                </a:lnTo>
                <a:lnTo>
                  <a:pt x="22" y="63"/>
                </a:lnTo>
                <a:lnTo>
                  <a:pt x="16" y="63"/>
                </a:lnTo>
                <a:lnTo>
                  <a:pt x="10" y="61"/>
                </a:lnTo>
                <a:lnTo>
                  <a:pt x="6" y="57"/>
                </a:lnTo>
                <a:lnTo>
                  <a:pt x="2" y="51"/>
                </a:lnTo>
                <a:lnTo>
                  <a:pt x="0" y="42"/>
                </a:lnTo>
                <a:lnTo>
                  <a:pt x="0" y="32"/>
                </a:lnTo>
                <a:lnTo>
                  <a:pt x="0" y="22"/>
                </a:lnTo>
                <a:lnTo>
                  <a:pt x="4" y="12"/>
                </a:lnTo>
                <a:lnTo>
                  <a:pt x="6" y="6"/>
                </a:lnTo>
                <a:lnTo>
                  <a:pt x="12" y="2"/>
                </a:lnTo>
                <a:lnTo>
                  <a:pt x="16" y="0"/>
                </a:lnTo>
                <a:lnTo>
                  <a:pt x="22" y="0"/>
                </a:lnTo>
                <a:lnTo>
                  <a:pt x="30" y="0"/>
                </a:lnTo>
                <a:lnTo>
                  <a:pt x="36" y="4"/>
                </a:lnTo>
                <a:lnTo>
                  <a:pt x="38" y="8"/>
                </a:lnTo>
                <a:lnTo>
                  <a:pt x="40" y="16"/>
                </a:lnTo>
                <a:close/>
                <a:moveTo>
                  <a:pt x="8" y="40"/>
                </a:moveTo>
                <a:lnTo>
                  <a:pt x="8" y="44"/>
                </a:lnTo>
                <a:lnTo>
                  <a:pt x="10" y="49"/>
                </a:lnTo>
                <a:lnTo>
                  <a:pt x="12" y="51"/>
                </a:lnTo>
                <a:lnTo>
                  <a:pt x="14" y="55"/>
                </a:lnTo>
                <a:lnTo>
                  <a:pt x="18" y="55"/>
                </a:lnTo>
                <a:lnTo>
                  <a:pt x="22" y="55"/>
                </a:lnTo>
                <a:lnTo>
                  <a:pt x="26" y="55"/>
                </a:lnTo>
                <a:lnTo>
                  <a:pt x="30" y="53"/>
                </a:lnTo>
                <a:lnTo>
                  <a:pt x="32" y="46"/>
                </a:lnTo>
                <a:lnTo>
                  <a:pt x="34" y="42"/>
                </a:lnTo>
                <a:lnTo>
                  <a:pt x="32" y="36"/>
                </a:lnTo>
                <a:lnTo>
                  <a:pt x="30" y="32"/>
                </a:lnTo>
                <a:lnTo>
                  <a:pt x="26" y="28"/>
                </a:lnTo>
                <a:lnTo>
                  <a:pt x="22" y="28"/>
                </a:lnTo>
                <a:lnTo>
                  <a:pt x="16" y="28"/>
                </a:lnTo>
                <a:lnTo>
                  <a:pt x="12" y="32"/>
                </a:lnTo>
                <a:lnTo>
                  <a:pt x="10" y="36"/>
                </a:lnTo>
                <a:lnTo>
                  <a:pt x="8" y="4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49" name="Freeform 37"/>
          <p:cNvSpPr>
            <a:spLocks noEditPoints="1"/>
          </p:cNvSpPr>
          <p:nvPr/>
        </p:nvSpPr>
        <p:spPr bwMode="auto">
          <a:xfrm>
            <a:off x="2740025" y="2725738"/>
            <a:ext cx="63500" cy="103187"/>
          </a:xfrm>
          <a:custGeom>
            <a:avLst/>
            <a:gdLst>
              <a:gd name="T0" fmla="*/ 0 w 40"/>
              <a:gd name="T1" fmla="*/ 32 h 65"/>
              <a:gd name="T2" fmla="*/ 0 w 40"/>
              <a:gd name="T3" fmla="*/ 22 h 65"/>
              <a:gd name="T4" fmla="*/ 2 w 40"/>
              <a:gd name="T5" fmla="*/ 14 h 65"/>
              <a:gd name="T6" fmla="*/ 4 w 40"/>
              <a:gd name="T7" fmla="*/ 8 h 65"/>
              <a:gd name="T8" fmla="*/ 8 w 40"/>
              <a:gd name="T9" fmla="*/ 4 h 65"/>
              <a:gd name="T10" fmla="*/ 14 w 40"/>
              <a:gd name="T11" fmla="*/ 2 h 65"/>
              <a:gd name="T12" fmla="*/ 20 w 40"/>
              <a:gd name="T13" fmla="*/ 0 h 65"/>
              <a:gd name="T14" fmla="*/ 24 w 40"/>
              <a:gd name="T15" fmla="*/ 2 h 65"/>
              <a:gd name="T16" fmla="*/ 28 w 40"/>
              <a:gd name="T17" fmla="*/ 2 h 65"/>
              <a:gd name="T18" fmla="*/ 32 w 40"/>
              <a:gd name="T19" fmla="*/ 4 h 65"/>
              <a:gd name="T20" fmla="*/ 34 w 40"/>
              <a:gd name="T21" fmla="*/ 8 h 65"/>
              <a:gd name="T22" fmla="*/ 36 w 40"/>
              <a:gd name="T23" fmla="*/ 12 h 65"/>
              <a:gd name="T24" fmla="*/ 38 w 40"/>
              <a:gd name="T25" fmla="*/ 18 h 65"/>
              <a:gd name="T26" fmla="*/ 40 w 40"/>
              <a:gd name="T27" fmla="*/ 24 h 65"/>
              <a:gd name="T28" fmla="*/ 40 w 40"/>
              <a:gd name="T29" fmla="*/ 32 h 65"/>
              <a:gd name="T30" fmla="*/ 40 w 40"/>
              <a:gd name="T31" fmla="*/ 42 h 65"/>
              <a:gd name="T32" fmla="*/ 38 w 40"/>
              <a:gd name="T33" fmla="*/ 50 h 65"/>
              <a:gd name="T34" fmla="*/ 34 w 40"/>
              <a:gd name="T35" fmla="*/ 56 h 65"/>
              <a:gd name="T36" fmla="*/ 30 w 40"/>
              <a:gd name="T37" fmla="*/ 60 h 65"/>
              <a:gd name="T38" fmla="*/ 26 w 40"/>
              <a:gd name="T39" fmla="*/ 63 h 65"/>
              <a:gd name="T40" fmla="*/ 20 w 40"/>
              <a:gd name="T41" fmla="*/ 65 h 65"/>
              <a:gd name="T42" fmla="*/ 14 w 40"/>
              <a:gd name="T43" fmla="*/ 63 h 65"/>
              <a:gd name="T44" fmla="*/ 10 w 40"/>
              <a:gd name="T45" fmla="*/ 60 h 65"/>
              <a:gd name="T46" fmla="*/ 6 w 40"/>
              <a:gd name="T47" fmla="*/ 58 h 65"/>
              <a:gd name="T48" fmla="*/ 2 w 40"/>
              <a:gd name="T49" fmla="*/ 52 h 65"/>
              <a:gd name="T50" fmla="*/ 0 w 40"/>
              <a:gd name="T51" fmla="*/ 42 h 65"/>
              <a:gd name="T52" fmla="*/ 0 w 40"/>
              <a:gd name="T53" fmla="*/ 32 h 65"/>
              <a:gd name="T54" fmla="*/ 8 w 40"/>
              <a:gd name="T55" fmla="*/ 32 h 65"/>
              <a:gd name="T56" fmla="*/ 8 w 40"/>
              <a:gd name="T57" fmla="*/ 40 h 65"/>
              <a:gd name="T58" fmla="*/ 8 w 40"/>
              <a:gd name="T59" fmla="*/ 48 h 65"/>
              <a:gd name="T60" fmla="*/ 10 w 40"/>
              <a:gd name="T61" fmla="*/ 52 h 65"/>
              <a:gd name="T62" fmla="*/ 14 w 40"/>
              <a:gd name="T63" fmla="*/ 56 h 65"/>
              <a:gd name="T64" fmla="*/ 20 w 40"/>
              <a:gd name="T65" fmla="*/ 56 h 65"/>
              <a:gd name="T66" fmla="*/ 24 w 40"/>
              <a:gd name="T67" fmla="*/ 56 h 65"/>
              <a:gd name="T68" fmla="*/ 28 w 40"/>
              <a:gd name="T69" fmla="*/ 52 h 65"/>
              <a:gd name="T70" fmla="*/ 30 w 40"/>
              <a:gd name="T71" fmla="*/ 48 h 65"/>
              <a:gd name="T72" fmla="*/ 32 w 40"/>
              <a:gd name="T73" fmla="*/ 40 h 65"/>
              <a:gd name="T74" fmla="*/ 32 w 40"/>
              <a:gd name="T75" fmla="*/ 32 h 65"/>
              <a:gd name="T76" fmla="*/ 32 w 40"/>
              <a:gd name="T77" fmla="*/ 24 h 65"/>
              <a:gd name="T78" fmla="*/ 30 w 40"/>
              <a:gd name="T79" fmla="*/ 16 h 65"/>
              <a:gd name="T80" fmla="*/ 28 w 40"/>
              <a:gd name="T81" fmla="*/ 12 h 65"/>
              <a:gd name="T82" fmla="*/ 24 w 40"/>
              <a:gd name="T83" fmla="*/ 8 h 65"/>
              <a:gd name="T84" fmla="*/ 20 w 40"/>
              <a:gd name="T85" fmla="*/ 8 h 65"/>
              <a:gd name="T86" fmla="*/ 14 w 40"/>
              <a:gd name="T87" fmla="*/ 8 h 65"/>
              <a:gd name="T88" fmla="*/ 10 w 40"/>
              <a:gd name="T89" fmla="*/ 12 h 65"/>
              <a:gd name="T90" fmla="*/ 8 w 40"/>
              <a:gd name="T91" fmla="*/ 16 h 65"/>
              <a:gd name="T92" fmla="*/ 8 w 40"/>
              <a:gd name="T93" fmla="*/ 24 h 65"/>
              <a:gd name="T94" fmla="*/ 8 w 40"/>
              <a:gd name="T95" fmla="*/ 32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5">
                <a:moveTo>
                  <a:pt x="0" y="32"/>
                </a:moveTo>
                <a:lnTo>
                  <a:pt x="0" y="22"/>
                </a:lnTo>
                <a:lnTo>
                  <a:pt x="2" y="14"/>
                </a:lnTo>
                <a:lnTo>
                  <a:pt x="4" y="8"/>
                </a:lnTo>
                <a:lnTo>
                  <a:pt x="8" y="4"/>
                </a:lnTo>
                <a:lnTo>
                  <a:pt x="14" y="2"/>
                </a:lnTo>
                <a:lnTo>
                  <a:pt x="20" y="0"/>
                </a:lnTo>
                <a:lnTo>
                  <a:pt x="24" y="2"/>
                </a:lnTo>
                <a:lnTo>
                  <a:pt x="28" y="2"/>
                </a:lnTo>
                <a:lnTo>
                  <a:pt x="32" y="4"/>
                </a:lnTo>
                <a:lnTo>
                  <a:pt x="34" y="8"/>
                </a:lnTo>
                <a:lnTo>
                  <a:pt x="36" y="12"/>
                </a:lnTo>
                <a:lnTo>
                  <a:pt x="38" y="18"/>
                </a:lnTo>
                <a:lnTo>
                  <a:pt x="40" y="24"/>
                </a:lnTo>
                <a:lnTo>
                  <a:pt x="40" y="32"/>
                </a:lnTo>
                <a:lnTo>
                  <a:pt x="40" y="42"/>
                </a:lnTo>
                <a:lnTo>
                  <a:pt x="38" y="50"/>
                </a:lnTo>
                <a:lnTo>
                  <a:pt x="34" y="56"/>
                </a:lnTo>
                <a:lnTo>
                  <a:pt x="30" y="60"/>
                </a:lnTo>
                <a:lnTo>
                  <a:pt x="26" y="63"/>
                </a:lnTo>
                <a:lnTo>
                  <a:pt x="20" y="65"/>
                </a:lnTo>
                <a:lnTo>
                  <a:pt x="14" y="63"/>
                </a:lnTo>
                <a:lnTo>
                  <a:pt x="10" y="60"/>
                </a:lnTo>
                <a:lnTo>
                  <a:pt x="6" y="58"/>
                </a:lnTo>
                <a:lnTo>
                  <a:pt x="2" y="52"/>
                </a:lnTo>
                <a:lnTo>
                  <a:pt x="0" y="42"/>
                </a:lnTo>
                <a:lnTo>
                  <a:pt x="0" y="32"/>
                </a:lnTo>
                <a:close/>
                <a:moveTo>
                  <a:pt x="8" y="32"/>
                </a:moveTo>
                <a:lnTo>
                  <a:pt x="8" y="40"/>
                </a:lnTo>
                <a:lnTo>
                  <a:pt x="8" y="48"/>
                </a:lnTo>
                <a:lnTo>
                  <a:pt x="10" y="52"/>
                </a:lnTo>
                <a:lnTo>
                  <a:pt x="14" y="56"/>
                </a:lnTo>
                <a:lnTo>
                  <a:pt x="20" y="56"/>
                </a:lnTo>
                <a:lnTo>
                  <a:pt x="24" y="56"/>
                </a:lnTo>
                <a:lnTo>
                  <a:pt x="28" y="52"/>
                </a:lnTo>
                <a:lnTo>
                  <a:pt x="30" y="48"/>
                </a:lnTo>
                <a:lnTo>
                  <a:pt x="32" y="40"/>
                </a:lnTo>
                <a:lnTo>
                  <a:pt x="32" y="32"/>
                </a:lnTo>
                <a:lnTo>
                  <a:pt x="32" y="24"/>
                </a:lnTo>
                <a:lnTo>
                  <a:pt x="30" y="16"/>
                </a:lnTo>
                <a:lnTo>
                  <a:pt x="28" y="12"/>
                </a:lnTo>
                <a:lnTo>
                  <a:pt x="24" y="8"/>
                </a:lnTo>
                <a:lnTo>
                  <a:pt x="20" y="8"/>
                </a:lnTo>
                <a:lnTo>
                  <a:pt x="14" y="8"/>
                </a:lnTo>
                <a:lnTo>
                  <a:pt x="10" y="12"/>
                </a:lnTo>
                <a:lnTo>
                  <a:pt x="8" y="16"/>
                </a:lnTo>
                <a:lnTo>
                  <a:pt x="8" y="24"/>
                </a:lnTo>
                <a:lnTo>
                  <a:pt x="8" y="3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50" name="Rectangle 38"/>
          <p:cNvSpPr>
            <a:spLocks noChangeArrowheads="1"/>
          </p:cNvSpPr>
          <p:nvPr/>
        </p:nvSpPr>
        <p:spPr bwMode="auto">
          <a:xfrm>
            <a:off x="2822575" y="2811463"/>
            <a:ext cx="11113" cy="14287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51" name="Freeform 39"/>
          <p:cNvSpPr>
            <a:spLocks noEditPoints="1"/>
          </p:cNvSpPr>
          <p:nvPr/>
        </p:nvSpPr>
        <p:spPr bwMode="auto">
          <a:xfrm>
            <a:off x="2852738" y="2725738"/>
            <a:ext cx="60325" cy="103187"/>
          </a:xfrm>
          <a:custGeom>
            <a:avLst/>
            <a:gdLst>
              <a:gd name="T0" fmla="*/ 6 w 38"/>
              <a:gd name="T1" fmla="*/ 26 h 65"/>
              <a:gd name="T2" fmla="*/ 2 w 38"/>
              <a:gd name="T3" fmla="*/ 20 h 65"/>
              <a:gd name="T4" fmla="*/ 2 w 38"/>
              <a:gd name="T5" fmla="*/ 10 h 65"/>
              <a:gd name="T6" fmla="*/ 12 w 38"/>
              <a:gd name="T7" fmla="*/ 2 h 65"/>
              <a:gd name="T8" fmla="*/ 26 w 38"/>
              <a:gd name="T9" fmla="*/ 2 h 65"/>
              <a:gd name="T10" fmla="*/ 36 w 38"/>
              <a:gd name="T11" fmla="*/ 10 h 65"/>
              <a:gd name="T12" fmla="*/ 36 w 38"/>
              <a:gd name="T13" fmla="*/ 20 h 65"/>
              <a:gd name="T14" fmla="*/ 32 w 38"/>
              <a:gd name="T15" fmla="*/ 26 h 65"/>
              <a:gd name="T16" fmla="*/ 32 w 38"/>
              <a:gd name="T17" fmla="*/ 30 h 65"/>
              <a:gd name="T18" fmla="*/ 38 w 38"/>
              <a:gd name="T19" fmla="*/ 38 h 65"/>
              <a:gd name="T20" fmla="*/ 38 w 38"/>
              <a:gd name="T21" fmla="*/ 50 h 65"/>
              <a:gd name="T22" fmla="*/ 34 w 38"/>
              <a:gd name="T23" fmla="*/ 58 h 65"/>
              <a:gd name="T24" fmla="*/ 24 w 38"/>
              <a:gd name="T25" fmla="*/ 63 h 65"/>
              <a:gd name="T26" fmla="*/ 14 w 38"/>
              <a:gd name="T27" fmla="*/ 63 h 65"/>
              <a:gd name="T28" fmla="*/ 4 w 38"/>
              <a:gd name="T29" fmla="*/ 58 h 65"/>
              <a:gd name="T30" fmla="*/ 0 w 38"/>
              <a:gd name="T31" fmla="*/ 50 h 65"/>
              <a:gd name="T32" fmla="*/ 0 w 38"/>
              <a:gd name="T33" fmla="*/ 38 h 65"/>
              <a:gd name="T34" fmla="*/ 6 w 38"/>
              <a:gd name="T35" fmla="*/ 30 h 65"/>
              <a:gd name="T36" fmla="*/ 10 w 38"/>
              <a:gd name="T37" fmla="*/ 16 h 65"/>
              <a:gd name="T38" fmla="*/ 12 w 38"/>
              <a:gd name="T39" fmla="*/ 22 h 65"/>
              <a:gd name="T40" fmla="*/ 18 w 38"/>
              <a:gd name="T41" fmla="*/ 24 h 65"/>
              <a:gd name="T42" fmla="*/ 26 w 38"/>
              <a:gd name="T43" fmla="*/ 22 h 65"/>
              <a:gd name="T44" fmla="*/ 28 w 38"/>
              <a:gd name="T45" fmla="*/ 16 h 65"/>
              <a:gd name="T46" fmla="*/ 26 w 38"/>
              <a:gd name="T47" fmla="*/ 10 h 65"/>
              <a:gd name="T48" fmla="*/ 18 w 38"/>
              <a:gd name="T49" fmla="*/ 8 h 65"/>
              <a:gd name="T50" fmla="*/ 12 w 38"/>
              <a:gd name="T51" fmla="*/ 10 h 65"/>
              <a:gd name="T52" fmla="*/ 10 w 38"/>
              <a:gd name="T53" fmla="*/ 16 h 65"/>
              <a:gd name="T54" fmla="*/ 8 w 38"/>
              <a:gd name="T55" fmla="*/ 48 h 65"/>
              <a:gd name="T56" fmla="*/ 10 w 38"/>
              <a:gd name="T57" fmla="*/ 52 h 65"/>
              <a:gd name="T58" fmla="*/ 16 w 38"/>
              <a:gd name="T59" fmla="*/ 56 h 65"/>
              <a:gd name="T60" fmla="*/ 24 w 38"/>
              <a:gd name="T61" fmla="*/ 56 h 65"/>
              <a:gd name="T62" fmla="*/ 30 w 38"/>
              <a:gd name="T63" fmla="*/ 50 h 65"/>
              <a:gd name="T64" fmla="*/ 30 w 38"/>
              <a:gd name="T65" fmla="*/ 40 h 65"/>
              <a:gd name="T66" fmla="*/ 24 w 38"/>
              <a:gd name="T67" fmla="*/ 32 h 65"/>
              <a:gd name="T68" fmla="*/ 14 w 38"/>
              <a:gd name="T69" fmla="*/ 32 h 65"/>
              <a:gd name="T70" fmla="*/ 8 w 38"/>
              <a:gd name="T7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8" h="65">
                <a:moveTo>
                  <a:pt x="10" y="28"/>
                </a:moveTo>
                <a:lnTo>
                  <a:pt x="6" y="26"/>
                </a:lnTo>
                <a:lnTo>
                  <a:pt x="4" y="24"/>
                </a:lnTo>
                <a:lnTo>
                  <a:pt x="2" y="20"/>
                </a:lnTo>
                <a:lnTo>
                  <a:pt x="0" y="16"/>
                </a:lnTo>
                <a:lnTo>
                  <a:pt x="2" y="10"/>
                </a:lnTo>
                <a:lnTo>
                  <a:pt x="6" y="4"/>
                </a:lnTo>
                <a:lnTo>
                  <a:pt x="12" y="2"/>
                </a:lnTo>
                <a:lnTo>
                  <a:pt x="18" y="0"/>
                </a:lnTo>
                <a:lnTo>
                  <a:pt x="26" y="2"/>
                </a:lnTo>
                <a:lnTo>
                  <a:pt x="32" y="6"/>
                </a:lnTo>
                <a:lnTo>
                  <a:pt x="36" y="10"/>
                </a:lnTo>
                <a:lnTo>
                  <a:pt x="36" y="16"/>
                </a:lnTo>
                <a:lnTo>
                  <a:pt x="36" y="20"/>
                </a:lnTo>
                <a:lnTo>
                  <a:pt x="34" y="24"/>
                </a:lnTo>
                <a:lnTo>
                  <a:pt x="32" y="26"/>
                </a:lnTo>
                <a:lnTo>
                  <a:pt x="28" y="28"/>
                </a:lnTo>
                <a:lnTo>
                  <a:pt x="32" y="30"/>
                </a:lnTo>
                <a:lnTo>
                  <a:pt x="36" y="34"/>
                </a:lnTo>
                <a:lnTo>
                  <a:pt x="38" y="38"/>
                </a:lnTo>
                <a:lnTo>
                  <a:pt x="38" y="44"/>
                </a:lnTo>
                <a:lnTo>
                  <a:pt x="38" y="50"/>
                </a:lnTo>
                <a:lnTo>
                  <a:pt x="36" y="54"/>
                </a:lnTo>
                <a:lnTo>
                  <a:pt x="34" y="58"/>
                </a:lnTo>
                <a:lnTo>
                  <a:pt x="30" y="63"/>
                </a:lnTo>
                <a:lnTo>
                  <a:pt x="24" y="63"/>
                </a:lnTo>
                <a:lnTo>
                  <a:pt x="18" y="65"/>
                </a:lnTo>
                <a:lnTo>
                  <a:pt x="14" y="63"/>
                </a:lnTo>
                <a:lnTo>
                  <a:pt x="8" y="63"/>
                </a:lnTo>
                <a:lnTo>
                  <a:pt x="4" y="58"/>
                </a:lnTo>
                <a:lnTo>
                  <a:pt x="2" y="54"/>
                </a:lnTo>
                <a:lnTo>
                  <a:pt x="0" y="50"/>
                </a:lnTo>
                <a:lnTo>
                  <a:pt x="0" y="44"/>
                </a:lnTo>
                <a:lnTo>
                  <a:pt x="0" y="38"/>
                </a:lnTo>
                <a:lnTo>
                  <a:pt x="2" y="34"/>
                </a:lnTo>
                <a:lnTo>
                  <a:pt x="6" y="30"/>
                </a:lnTo>
                <a:lnTo>
                  <a:pt x="10" y="28"/>
                </a:lnTo>
                <a:close/>
                <a:moveTo>
                  <a:pt x="10" y="16"/>
                </a:moveTo>
                <a:lnTo>
                  <a:pt x="10" y="20"/>
                </a:lnTo>
                <a:lnTo>
                  <a:pt x="12" y="22"/>
                </a:lnTo>
                <a:lnTo>
                  <a:pt x="14" y="24"/>
                </a:lnTo>
                <a:lnTo>
                  <a:pt x="18" y="24"/>
                </a:lnTo>
                <a:lnTo>
                  <a:pt x="24" y="24"/>
                </a:lnTo>
                <a:lnTo>
                  <a:pt x="26" y="22"/>
                </a:lnTo>
                <a:lnTo>
                  <a:pt x="28" y="20"/>
                </a:lnTo>
                <a:lnTo>
                  <a:pt x="28" y="16"/>
                </a:lnTo>
                <a:lnTo>
                  <a:pt x="28" y="14"/>
                </a:lnTo>
                <a:lnTo>
                  <a:pt x="26" y="10"/>
                </a:lnTo>
                <a:lnTo>
                  <a:pt x="24" y="8"/>
                </a:lnTo>
                <a:lnTo>
                  <a:pt x="18" y="8"/>
                </a:lnTo>
                <a:lnTo>
                  <a:pt x="14" y="8"/>
                </a:lnTo>
                <a:lnTo>
                  <a:pt x="12" y="10"/>
                </a:lnTo>
                <a:lnTo>
                  <a:pt x="10" y="12"/>
                </a:lnTo>
                <a:lnTo>
                  <a:pt x="10" y="16"/>
                </a:lnTo>
                <a:close/>
                <a:moveTo>
                  <a:pt x="8" y="44"/>
                </a:moveTo>
                <a:lnTo>
                  <a:pt x="8" y="48"/>
                </a:lnTo>
                <a:lnTo>
                  <a:pt x="8" y="50"/>
                </a:lnTo>
                <a:lnTo>
                  <a:pt x="10" y="52"/>
                </a:lnTo>
                <a:lnTo>
                  <a:pt x="12" y="54"/>
                </a:lnTo>
                <a:lnTo>
                  <a:pt x="16" y="56"/>
                </a:lnTo>
                <a:lnTo>
                  <a:pt x="18" y="56"/>
                </a:lnTo>
                <a:lnTo>
                  <a:pt x="24" y="56"/>
                </a:lnTo>
                <a:lnTo>
                  <a:pt x="28" y="52"/>
                </a:lnTo>
                <a:lnTo>
                  <a:pt x="30" y="50"/>
                </a:lnTo>
                <a:lnTo>
                  <a:pt x="30" y="44"/>
                </a:lnTo>
                <a:lnTo>
                  <a:pt x="30" y="40"/>
                </a:lnTo>
                <a:lnTo>
                  <a:pt x="28" y="36"/>
                </a:lnTo>
                <a:lnTo>
                  <a:pt x="24" y="32"/>
                </a:lnTo>
                <a:lnTo>
                  <a:pt x="18" y="32"/>
                </a:lnTo>
                <a:lnTo>
                  <a:pt x="14" y="32"/>
                </a:lnTo>
                <a:lnTo>
                  <a:pt x="10" y="36"/>
                </a:lnTo>
                <a:lnTo>
                  <a:pt x="8" y="40"/>
                </a:lnTo>
                <a:lnTo>
                  <a:pt x="8" y="44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52" name="Freeform 40"/>
          <p:cNvSpPr>
            <a:spLocks/>
          </p:cNvSpPr>
          <p:nvPr/>
        </p:nvSpPr>
        <p:spPr bwMode="auto">
          <a:xfrm>
            <a:off x="2746375" y="1993900"/>
            <a:ext cx="38100" cy="100013"/>
          </a:xfrm>
          <a:custGeom>
            <a:avLst/>
            <a:gdLst>
              <a:gd name="T0" fmla="*/ 24 w 24"/>
              <a:gd name="T1" fmla="*/ 63 h 63"/>
              <a:gd name="T2" fmla="*/ 14 w 24"/>
              <a:gd name="T3" fmla="*/ 63 h 63"/>
              <a:gd name="T4" fmla="*/ 14 w 24"/>
              <a:gd name="T5" fmla="*/ 12 h 63"/>
              <a:gd name="T6" fmla="*/ 12 w 24"/>
              <a:gd name="T7" fmla="*/ 16 h 63"/>
              <a:gd name="T8" fmla="*/ 8 w 24"/>
              <a:gd name="T9" fmla="*/ 18 h 63"/>
              <a:gd name="T10" fmla="*/ 4 w 24"/>
              <a:gd name="T11" fmla="*/ 20 h 63"/>
              <a:gd name="T12" fmla="*/ 0 w 24"/>
              <a:gd name="T13" fmla="*/ 22 h 63"/>
              <a:gd name="T14" fmla="*/ 0 w 24"/>
              <a:gd name="T15" fmla="*/ 14 h 63"/>
              <a:gd name="T16" fmla="*/ 6 w 24"/>
              <a:gd name="T17" fmla="*/ 12 h 63"/>
              <a:gd name="T18" fmla="*/ 12 w 24"/>
              <a:gd name="T19" fmla="*/ 8 h 63"/>
              <a:gd name="T20" fmla="*/ 16 w 24"/>
              <a:gd name="T21" fmla="*/ 4 h 63"/>
              <a:gd name="T22" fmla="*/ 18 w 24"/>
              <a:gd name="T23" fmla="*/ 0 h 63"/>
              <a:gd name="T24" fmla="*/ 24 w 24"/>
              <a:gd name="T25" fmla="*/ 0 h 63"/>
              <a:gd name="T26" fmla="*/ 24 w 24"/>
              <a:gd name="T27" fmla="*/ 6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" h="63">
                <a:moveTo>
                  <a:pt x="24" y="63"/>
                </a:moveTo>
                <a:lnTo>
                  <a:pt x="14" y="63"/>
                </a:lnTo>
                <a:lnTo>
                  <a:pt x="14" y="12"/>
                </a:lnTo>
                <a:lnTo>
                  <a:pt x="12" y="16"/>
                </a:lnTo>
                <a:lnTo>
                  <a:pt x="8" y="18"/>
                </a:lnTo>
                <a:lnTo>
                  <a:pt x="4" y="20"/>
                </a:lnTo>
                <a:lnTo>
                  <a:pt x="0" y="22"/>
                </a:lnTo>
                <a:lnTo>
                  <a:pt x="0" y="14"/>
                </a:lnTo>
                <a:lnTo>
                  <a:pt x="6" y="12"/>
                </a:lnTo>
                <a:lnTo>
                  <a:pt x="12" y="8"/>
                </a:lnTo>
                <a:lnTo>
                  <a:pt x="16" y="4"/>
                </a:lnTo>
                <a:lnTo>
                  <a:pt x="18" y="0"/>
                </a:lnTo>
                <a:lnTo>
                  <a:pt x="24" y="0"/>
                </a:lnTo>
                <a:lnTo>
                  <a:pt x="24" y="6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53" name="Rectangle 41"/>
          <p:cNvSpPr>
            <a:spLocks noChangeArrowheads="1"/>
          </p:cNvSpPr>
          <p:nvPr/>
        </p:nvSpPr>
        <p:spPr bwMode="auto">
          <a:xfrm>
            <a:off x="2822575" y="2081213"/>
            <a:ext cx="11113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54" name="Freeform 42"/>
          <p:cNvSpPr>
            <a:spLocks noEditPoints="1"/>
          </p:cNvSpPr>
          <p:nvPr/>
        </p:nvSpPr>
        <p:spPr bwMode="auto">
          <a:xfrm>
            <a:off x="2852738" y="1993900"/>
            <a:ext cx="63500" cy="100013"/>
          </a:xfrm>
          <a:custGeom>
            <a:avLst/>
            <a:gdLst>
              <a:gd name="T0" fmla="*/ 0 w 40"/>
              <a:gd name="T1" fmla="*/ 31 h 63"/>
              <a:gd name="T2" fmla="*/ 0 w 40"/>
              <a:gd name="T3" fmla="*/ 20 h 63"/>
              <a:gd name="T4" fmla="*/ 2 w 40"/>
              <a:gd name="T5" fmla="*/ 12 h 63"/>
              <a:gd name="T6" fmla="*/ 4 w 40"/>
              <a:gd name="T7" fmla="*/ 6 h 63"/>
              <a:gd name="T8" fmla="*/ 8 w 40"/>
              <a:gd name="T9" fmla="*/ 2 h 63"/>
              <a:gd name="T10" fmla="*/ 14 w 40"/>
              <a:gd name="T11" fmla="*/ 0 h 63"/>
              <a:gd name="T12" fmla="*/ 20 w 40"/>
              <a:gd name="T13" fmla="*/ 0 h 63"/>
              <a:gd name="T14" fmla="*/ 24 w 40"/>
              <a:gd name="T15" fmla="*/ 0 h 63"/>
              <a:gd name="T16" fmla="*/ 28 w 40"/>
              <a:gd name="T17" fmla="*/ 2 h 63"/>
              <a:gd name="T18" fmla="*/ 32 w 40"/>
              <a:gd name="T19" fmla="*/ 4 h 63"/>
              <a:gd name="T20" fmla="*/ 34 w 40"/>
              <a:gd name="T21" fmla="*/ 6 h 63"/>
              <a:gd name="T22" fmla="*/ 36 w 40"/>
              <a:gd name="T23" fmla="*/ 10 h 63"/>
              <a:gd name="T24" fmla="*/ 38 w 40"/>
              <a:gd name="T25" fmla="*/ 16 h 63"/>
              <a:gd name="T26" fmla="*/ 40 w 40"/>
              <a:gd name="T27" fmla="*/ 22 h 63"/>
              <a:gd name="T28" fmla="*/ 40 w 40"/>
              <a:gd name="T29" fmla="*/ 31 h 63"/>
              <a:gd name="T30" fmla="*/ 40 w 40"/>
              <a:gd name="T31" fmla="*/ 41 h 63"/>
              <a:gd name="T32" fmla="*/ 38 w 40"/>
              <a:gd name="T33" fmla="*/ 49 h 63"/>
              <a:gd name="T34" fmla="*/ 34 w 40"/>
              <a:gd name="T35" fmla="*/ 55 h 63"/>
              <a:gd name="T36" fmla="*/ 30 w 40"/>
              <a:gd name="T37" fmla="*/ 59 h 63"/>
              <a:gd name="T38" fmla="*/ 26 w 40"/>
              <a:gd name="T39" fmla="*/ 63 h 63"/>
              <a:gd name="T40" fmla="*/ 20 w 40"/>
              <a:gd name="T41" fmla="*/ 63 h 63"/>
              <a:gd name="T42" fmla="*/ 14 w 40"/>
              <a:gd name="T43" fmla="*/ 63 h 63"/>
              <a:gd name="T44" fmla="*/ 10 w 40"/>
              <a:gd name="T45" fmla="*/ 61 h 63"/>
              <a:gd name="T46" fmla="*/ 6 w 40"/>
              <a:gd name="T47" fmla="*/ 57 h 63"/>
              <a:gd name="T48" fmla="*/ 2 w 40"/>
              <a:gd name="T49" fmla="*/ 51 h 63"/>
              <a:gd name="T50" fmla="*/ 0 w 40"/>
              <a:gd name="T51" fmla="*/ 43 h 63"/>
              <a:gd name="T52" fmla="*/ 0 w 40"/>
              <a:gd name="T53" fmla="*/ 31 h 63"/>
              <a:gd name="T54" fmla="*/ 8 w 40"/>
              <a:gd name="T55" fmla="*/ 31 h 63"/>
              <a:gd name="T56" fmla="*/ 8 w 40"/>
              <a:gd name="T57" fmla="*/ 41 h 63"/>
              <a:gd name="T58" fmla="*/ 8 w 40"/>
              <a:gd name="T59" fmla="*/ 47 h 63"/>
              <a:gd name="T60" fmla="*/ 10 w 40"/>
              <a:gd name="T61" fmla="*/ 51 h 63"/>
              <a:gd name="T62" fmla="*/ 14 w 40"/>
              <a:gd name="T63" fmla="*/ 55 h 63"/>
              <a:gd name="T64" fmla="*/ 20 w 40"/>
              <a:gd name="T65" fmla="*/ 55 h 63"/>
              <a:gd name="T66" fmla="*/ 24 w 40"/>
              <a:gd name="T67" fmla="*/ 55 h 63"/>
              <a:gd name="T68" fmla="*/ 28 w 40"/>
              <a:gd name="T69" fmla="*/ 51 h 63"/>
              <a:gd name="T70" fmla="*/ 30 w 40"/>
              <a:gd name="T71" fmla="*/ 47 h 63"/>
              <a:gd name="T72" fmla="*/ 32 w 40"/>
              <a:gd name="T73" fmla="*/ 41 h 63"/>
              <a:gd name="T74" fmla="*/ 32 w 40"/>
              <a:gd name="T75" fmla="*/ 31 h 63"/>
              <a:gd name="T76" fmla="*/ 32 w 40"/>
              <a:gd name="T77" fmla="*/ 22 h 63"/>
              <a:gd name="T78" fmla="*/ 30 w 40"/>
              <a:gd name="T79" fmla="*/ 16 h 63"/>
              <a:gd name="T80" fmla="*/ 28 w 40"/>
              <a:gd name="T81" fmla="*/ 12 h 63"/>
              <a:gd name="T82" fmla="*/ 24 w 40"/>
              <a:gd name="T83" fmla="*/ 8 h 63"/>
              <a:gd name="T84" fmla="*/ 20 w 40"/>
              <a:gd name="T85" fmla="*/ 6 h 63"/>
              <a:gd name="T86" fmla="*/ 14 w 40"/>
              <a:gd name="T87" fmla="*/ 8 h 63"/>
              <a:gd name="T88" fmla="*/ 10 w 40"/>
              <a:gd name="T89" fmla="*/ 10 h 63"/>
              <a:gd name="T90" fmla="*/ 8 w 40"/>
              <a:gd name="T91" fmla="*/ 16 h 63"/>
              <a:gd name="T92" fmla="*/ 8 w 40"/>
              <a:gd name="T93" fmla="*/ 22 h 63"/>
              <a:gd name="T94" fmla="*/ 8 w 40"/>
              <a:gd name="T95" fmla="*/ 31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3">
                <a:moveTo>
                  <a:pt x="0" y="31"/>
                </a:moveTo>
                <a:lnTo>
                  <a:pt x="0" y="20"/>
                </a:lnTo>
                <a:lnTo>
                  <a:pt x="2" y="12"/>
                </a:lnTo>
                <a:lnTo>
                  <a:pt x="4" y="6"/>
                </a:lnTo>
                <a:lnTo>
                  <a:pt x="8" y="2"/>
                </a:lnTo>
                <a:lnTo>
                  <a:pt x="14" y="0"/>
                </a:lnTo>
                <a:lnTo>
                  <a:pt x="20" y="0"/>
                </a:lnTo>
                <a:lnTo>
                  <a:pt x="24" y="0"/>
                </a:lnTo>
                <a:lnTo>
                  <a:pt x="28" y="2"/>
                </a:lnTo>
                <a:lnTo>
                  <a:pt x="32" y="4"/>
                </a:lnTo>
                <a:lnTo>
                  <a:pt x="34" y="6"/>
                </a:lnTo>
                <a:lnTo>
                  <a:pt x="36" y="10"/>
                </a:lnTo>
                <a:lnTo>
                  <a:pt x="38" y="16"/>
                </a:lnTo>
                <a:lnTo>
                  <a:pt x="40" y="22"/>
                </a:lnTo>
                <a:lnTo>
                  <a:pt x="40" y="31"/>
                </a:lnTo>
                <a:lnTo>
                  <a:pt x="40" y="41"/>
                </a:lnTo>
                <a:lnTo>
                  <a:pt x="38" y="49"/>
                </a:lnTo>
                <a:lnTo>
                  <a:pt x="34" y="55"/>
                </a:lnTo>
                <a:lnTo>
                  <a:pt x="30" y="59"/>
                </a:lnTo>
                <a:lnTo>
                  <a:pt x="26" y="63"/>
                </a:lnTo>
                <a:lnTo>
                  <a:pt x="20" y="63"/>
                </a:lnTo>
                <a:lnTo>
                  <a:pt x="14" y="63"/>
                </a:lnTo>
                <a:lnTo>
                  <a:pt x="10" y="61"/>
                </a:lnTo>
                <a:lnTo>
                  <a:pt x="6" y="57"/>
                </a:lnTo>
                <a:lnTo>
                  <a:pt x="2" y="51"/>
                </a:lnTo>
                <a:lnTo>
                  <a:pt x="0" y="43"/>
                </a:lnTo>
                <a:lnTo>
                  <a:pt x="0" y="31"/>
                </a:lnTo>
                <a:close/>
                <a:moveTo>
                  <a:pt x="8" y="31"/>
                </a:moveTo>
                <a:lnTo>
                  <a:pt x="8" y="41"/>
                </a:lnTo>
                <a:lnTo>
                  <a:pt x="8" y="47"/>
                </a:lnTo>
                <a:lnTo>
                  <a:pt x="10" y="51"/>
                </a:lnTo>
                <a:lnTo>
                  <a:pt x="14" y="55"/>
                </a:lnTo>
                <a:lnTo>
                  <a:pt x="20" y="55"/>
                </a:lnTo>
                <a:lnTo>
                  <a:pt x="24" y="55"/>
                </a:lnTo>
                <a:lnTo>
                  <a:pt x="28" y="51"/>
                </a:lnTo>
                <a:lnTo>
                  <a:pt x="30" y="47"/>
                </a:lnTo>
                <a:lnTo>
                  <a:pt x="32" y="41"/>
                </a:lnTo>
                <a:lnTo>
                  <a:pt x="32" y="31"/>
                </a:lnTo>
                <a:lnTo>
                  <a:pt x="32" y="22"/>
                </a:lnTo>
                <a:lnTo>
                  <a:pt x="30" y="16"/>
                </a:lnTo>
                <a:lnTo>
                  <a:pt x="28" y="12"/>
                </a:lnTo>
                <a:lnTo>
                  <a:pt x="24" y="8"/>
                </a:lnTo>
                <a:lnTo>
                  <a:pt x="20" y="6"/>
                </a:lnTo>
                <a:lnTo>
                  <a:pt x="14" y="8"/>
                </a:lnTo>
                <a:lnTo>
                  <a:pt x="10" y="10"/>
                </a:lnTo>
                <a:lnTo>
                  <a:pt x="8" y="16"/>
                </a:lnTo>
                <a:lnTo>
                  <a:pt x="8" y="22"/>
                </a:lnTo>
                <a:lnTo>
                  <a:pt x="8" y="31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57" name="Line 45"/>
          <p:cNvSpPr>
            <a:spLocks noChangeShapeType="1"/>
          </p:cNvSpPr>
          <p:nvPr/>
        </p:nvSpPr>
        <p:spPr bwMode="auto">
          <a:xfrm>
            <a:off x="4805363" y="5800725"/>
            <a:ext cx="1587" cy="904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58" name="Line 46"/>
          <p:cNvSpPr>
            <a:spLocks noChangeShapeType="1"/>
          </p:cNvSpPr>
          <p:nvPr/>
        </p:nvSpPr>
        <p:spPr bwMode="auto">
          <a:xfrm>
            <a:off x="5657850" y="5800725"/>
            <a:ext cx="1588" cy="904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59" name="Line 47"/>
          <p:cNvSpPr>
            <a:spLocks noChangeShapeType="1"/>
          </p:cNvSpPr>
          <p:nvPr/>
        </p:nvSpPr>
        <p:spPr bwMode="auto">
          <a:xfrm>
            <a:off x="6508750" y="5800725"/>
            <a:ext cx="1588" cy="904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60" name="Line 48"/>
          <p:cNvSpPr>
            <a:spLocks noChangeShapeType="1"/>
          </p:cNvSpPr>
          <p:nvPr/>
        </p:nvSpPr>
        <p:spPr bwMode="auto">
          <a:xfrm>
            <a:off x="7361238" y="5796930"/>
            <a:ext cx="1587" cy="904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61" name="Line 49"/>
          <p:cNvSpPr>
            <a:spLocks noChangeShapeType="1"/>
          </p:cNvSpPr>
          <p:nvPr/>
        </p:nvSpPr>
        <p:spPr bwMode="auto">
          <a:xfrm>
            <a:off x="3114596" y="5789343"/>
            <a:ext cx="1588" cy="904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62" name="Line 50"/>
          <p:cNvSpPr>
            <a:spLocks noChangeShapeType="1"/>
          </p:cNvSpPr>
          <p:nvPr/>
        </p:nvSpPr>
        <p:spPr bwMode="auto">
          <a:xfrm flipH="1">
            <a:off x="3022521" y="5013022"/>
            <a:ext cx="92075" cy="15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63" name="Line 51"/>
          <p:cNvSpPr>
            <a:spLocks noChangeShapeType="1"/>
          </p:cNvSpPr>
          <p:nvPr/>
        </p:nvSpPr>
        <p:spPr bwMode="auto">
          <a:xfrm flipH="1">
            <a:off x="3030110" y="4268405"/>
            <a:ext cx="92075" cy="15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64" name="Line 52"/>
          <p:cNvSpPr>
            <a:spLocks noChangeShapeType="1"/>
          </p:cNvSpPr>
          <p:nvPr/>
        </p:nvSpPr>
        <p:spPr bwMode="auto">
          <a:xfrm flipH="1">
            <a:off x="3014933" y="3549729"/>
            <a:ext cx="92075" cy="15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65" name="Line 53"/>
          <p:cNvSpPr>
            <a:spLocks noChangeShapeType="1"/>
          </p:cNvSpPr>
          <p:nvPr/>
        </p:nvSpPr>
        <p:spPr bwMode="auto">
          <a:xfrm flipH="1">
            <a:off x="3026315" y="2812702"/>
            <a:ext cx="92075" cy="15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66" name="Line 54"/>
          <p:cNvSpPr>
            <a:spLocks noChangeShapeType="1"/>
          </p:cNvSpPr>
          <p:nvPr/>
        </p:nvSpPr>
        <p:spPr bwMode="auto">
          <a:xfrm flipH="1">
            <a:off x="3037697" y="2050082"/>
            <a:ext cx="92075" cy="15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67" name="Line 55"/>
          <p:cNvSpPr>
            <a:spLocks noChangeShapeType="1"/>
          </p:cNvSpPr>
          <p:nvPr/>
        </p:nvSpPr>
        <p:spPr bwMode="auto">
          <a:xfrm flipH="1">
            <a:off x="3022521" y="5788723"/>
            <a:ext cx="92075" cy="15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68" name="Freeform 56"/>
          <p:cNvSpPr>
            <a:spLocks noEditPoints="1"/>
          </p:cNvSpPr>
          <p:nvPr/>
        </p:nvSpPr>
        <p:spPr bwMode="auto">
          <a:xfrm>
            <a:off x="3013075" y="6032500"/>
            <a:ext cx="66675" cy="103188"/>
          </a:xfrm>
          <a:custGeom>
            <a:avLst/>
            <a:gdLst>
              <a:gd name="T0" fmla="*/ 0 w 42"/>
              <a:gd name="T1" fmla="*/ 33 h 65"/>
              <a:gd name="T2" fmla="*/ 2 w 42"/>
              <a:gd name="T3" fmla="*/ 22 h 65"/>
              <a:gd name="T4" fmla="*/ 4 w 42"/>
              <a:gd name="T5" fmla="*/ 14 h 65"/>
              <a:gd name="T6" fmla="*/ 6 w 42"/>
              <a:gd name="T7" fmla="*/ 8 h 65"/>
              <a:gd name="T8" fmla="*/ 10 w 42"/>
              <a:gd name="T9" fmla="*/ 4 h 65"/>
              <a:gd name="T10" fmla="*/ 14 w 42"/>
              <a:gd name="T11" fmla="*/ 2 h 65"/>
              <a:gd name="T12" fmla="*/ 22 w 42"/>
              <a:gd name="T13" fmla="*/ 0 h 65"/>
              <a:gd name="T14" fmla="*/ 26 w 42"/>
              <a:gd name="T15" fmla="*/ 0 h 65"/>
              <a:gd name="T16" fmla="*/ 30 w 42"/>
              <a:gd name="T17" fmla="*/ 2 h 65"/>
              <a:gd name="T18" fmla="*/ 34 w 42"/>
              <a:gd name="T19" fmla="*/ 4 h 65"/>
              <a:gd name="T20" fmla="*/ 36 w 42"/>
              <a:gd name="T21" fmla="*/ 8 h 65"/>
              <a:gd name="T22" fmla="*/ 38 w 42"/>
              <a:gd name="T23" fmla="*/ 12 h 65"/>
              <a:gd name="T24" fmla="*/ 40 w 42"/>
              <a:gd name="T25" fmla="*/ 18 h 65"/>
              <a:gd name="T26" fmla="*/ 40 w 42"/>
              <a:gd name="T27" fmla="*/ 24 h 65"/>
              <a:gd name="T28" fmla="*/ 42 w 42"/>
              <a:gd name="T29" fmla="*/ 33 h 65"/>
              <a:gd name="T30" fmla="*/ 40 w 42"/>
              <a:gd name="T31" fmla="*/ 43 h 65"/>
              <a:gd name="T32" fmla="*/ 40 w 42"/>
              <a:gd name="T33" fmla="*/ 51 h 65"/>
              <a:gd name="T34" fmla="*/ 36 w 42"/>
              <a:gd name="T35" fmla="*/ 57 h 65"/>
              <a:gd name="T36" fmla="*/ 32 w 42"/>
              <a:gd name="T37" fmla="*/ 61 h 65"/>
              <a:gd name="T38" fmla="*/ 28 w 42"/>
              <a:gd name="T39" fmla="*/ 63 h 65"/>
              <a:gd name="T40" fmla="*/ 22 w 42"/>
              <a:gd name="T41" fmla="*/ 65 h 65"/>
              <a:gd name="T42" fmla="*/ 16 w 42"/>
              <a:gd name="T43" fmla="*/ 63 h 65"/>
              <a:gd name="T44" fmla="*/ 10 w 42"/>
              <a:gd name="T45" fmla="*/ 61 h 65"/>
              <a:gd name="T46" fmla="*/ 6 w 42"/>
              <a:gd name="T47" fmla="*/ 59 h 65"/>
              <a:gd name="T48" fmla="*/ 4 w 42"/>
              <a:gd name="T49" fmla="*/ 53 h 65"/>
              <a:gd name="T50" fmla="*/ 2 w 42"/>
              <a:gd name="T51" fmla="*/ 43 h 65"/>
              <a:gd name="T52" fmla="*/ 0 w 42"/>
              <a:gd name="T53" fmla="*/ 33 h 65"/>
              <a:gd name="T54" fmla="*/ 8 w 42"/>
              <a:gd name="T55" fmla="*/ 33 h 65"/>
              <a:gd name="T56" fmla="*/ 10 w 42"/>
              <a:gd name="T57" fmla="*/ 41 h 65"/>
              <a:gd name="T58" fmla="*/ 10 w 42"/>
              <a:gd name="T59" fmla="*/ 49 h 65"/>
              <a:gd name="T60" fmla="*/ 12 w 42"/>
              <a:gd name="T61" fmla="*/ 53 h 65"/>
              <a:gd name="T62" fmla="*/ 16 w 42"/>
              <a:gd name="T63" fmla="*/ 57 h 65"/>
              <a:gd name="T64" fmla="*/ 22 w 42"/>
              <a:gd name="T65" fmla="*/ 57 h 65"/>
              <a:gd name="T66" fmla="*/ 26 w 42"/>
              <a:gd name="T67" fmla="*/ 57 h 65"/>
              <a:gd name="T68" fmla="*/ 30 w 42"/>
              <a:gd name="T69" fmla="*/ 53 h 65"/>
              <a:gd name="T70" fmla="*/ 32 w 42"/>
              <a:gd name="T71" fmla="*/ 49 h 65"/>
              <a:gd name="T72" fmla="*/ 32 w 42"/>
              <a:gd name="T73" fmla="*/ 41 h 65"/>
              <a:gd name="T74" fmla="*/ 34 w 42"/>
              <a:gd name="T75" fmla="*/ 33 h 65"/>
              <a:gd name="T76" fmla="*/ 32 w 42"/>
              <a:gd name="T77" fmla="*/ 24 h 65"/>
              <a:gd name="T78" fmla="*/ 32 w 42"/>
              <a:gd name="T79" fmla="*/ 16 h 65"/>
              <a:gd name="T80" fmla="*/ 30 w 42"/>
              <a:gd name="T81" fmla="*/ 12 h 65"/>
              <a:gd name="T82" fmla="*/ 26 w 42"/>
              <a:gd name="T83" fmla="*/ 8 h 65"/>
              <a:gd name="T84" fmla="*/ 20 w 42"/>
              <a:gd name="T85" fmla="*/ 8 h 65"/>
              <a:gd name="T86" fmla="*/ 16 w 42"/>
              <a:gd name="T87" fmla="*/ 8 h 65"/>
              <a:gd name="T88" fmla="*/ 12 w 42"/>
              <a:gd name="T89" fmla="*/ 12 h 65"/>
              <a:gd name="T90" fmla="*/ 10 w 42"/>
              <a:gd name="T91" fmla="*/ 16 h 65"/>
              <a:gd name="T92" fmla="*/ 10 w 42"/>
              <a:gd name="T93" fmla="*/ 24 h 65"/>
              <a:gd name="T94" fmla="*/ 8 w 42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2" h="65">
                <a:moveTo>
                  <a:pt x="0" y="33"/>
                </a:moveTo>
                <a:lnTo>
                  <a:pt x="2" y="22"/>
                </a:lnTo>
                <a:lnTo>
                  <a:pt x="4" y="14"/>
                </a:lnTo>
                <a:lnTo>
                  <a:pt x="6" y="8"/>
                </a:lnTo>
                <a:lnTo>
                  <a:pt x="10" y="4"/>
                </a:lnTo>
                <a:lnTo>
                  <a:pt x="14" y="2"/>
                </a:lnTo>
                <a:lnTo>
                  <a:pt x="22" y="0"/>
                </a:lnTo>
                <a:lnTo>
                  <a:pt x="26" y="0"/>
                </a:lnTo>
                <a:lnTo>
                  <a:pt x="30" y="2"/>
                </a:lnTo>
                <a:lnTo>
                  <a:pt x="34" y="4"/>
                </a:lnTo>
                <a:lnTo>
                  <a:pt x="36" y="8"/>
                </a:lnTo>
                <a:lnTo>
                  <a:pt x="38" y="12"/>
                </a:lnTo>
                <a:lnTo>
                  <a:pt x="40" y="18"/>
                </a:lnTo>
                <a:lnTo>
                  <a:pt x="40" y="24"/>
                </a:lnTo>
                <a:lnTo>
                  <a:pt x="42" y="33"/>
                </a:lnTo>
                <a:lnTo>
                  <a:pt x="40" y="43"/>
                </a:lnTo>
                <a:lnTo>
                  <a:pt x="40" y="51"/>
                </a:lnTo>
                <a:lnTo>
                  <a:pt x="36" y="57"/>
                </a:lnTo>
                <a:lnTo>
                  <a:pt x="32" y="61"/>
                </a:lnTo>
                <a:lnTo>
                  <a:pt x="28" y="63"/>
                </a:lnTo>
                <a:lnTo>
                  <a:pt x="22" y="65"/>
                </a:lnTo>
                <a:lnTo>
                  <a:pt x="16" y="63"/>
                </a:lnTo>
                <a:lnTo>
                  <a:pt x="10" y="61"/>
                </a:lnTo>
                <a:lnTo>
                  <a:pt x="6" y="59"/>
                </a:lnTo>
                <a:lnTo>
                  <a:pt x="4" y="53"/>
                </a:lnTo>
                <a:lnTo>
                  <a:pt x="2" y="43"/>
                </a:lnTo>
                <a:lnTo>
                  <a:pt x="0" y="33"/>
                </a:lnTo>
                <a:close/>
                <a:moveTo>
                  <a:pt x="8" y="33"/>
                </a:moveTo>
                <a:lnTo>
                  <a:pt x="10" y="41"/>
                </a:lnTo>
                <a:lnTo>
                  <a:pt x="10" y="49"/>
                </a:lnTo>
                <a:lnTo>
                  <a:pt x="12" y="53"/>
                </a:lnTo>
                <a:lnTo>
                  <a:pt x="16" y="57"/>
                </a:lnTo>
                <a:lnTo>
                  <a:pt x="22" y="57"/>
                </a:lnTo>
                <a:lnTo>
                  <a:pt x="26" y="57"/>
                </a:lnTo>
                <a:lnTo>
                  <a:pt x="30" y="53"/>
                </a:lnTo>
                <a:lnTo>
                  <a:pt x="32" y="49"/>
                </a:lnTo>
                <a:lnTo>
                  <a:pt x="32" y="41"/>
                </a:lnTo>
                <a:lnTo>
                  <a:pt x="34" y="33"/>
                </a:lnTo>
                <a:lnTo>
                  <a:pt x="32" y="24"/>
                </a:lnTo>
                <a:lnTo>
                  <a:pt x="32" y="16"/>
                </a:lnTo>
                <a:lnTo>
                  <a:pt x="30" y="12"/>
                </a:lnTo>
                <a:lnTo>
                  <a:pt x="26" y="8"/>
                </a:lnTo>
                <a:lnTo>
                  <a:pt x="20" y="8"/>
                </a:lnTo>
                <a:lnTo>
                  <a:pt x="16" y="8"/>
                </a:lnTo>
                <a:lnTo>
                  <a:pt x="12" y="12"/>
                </a:lnTo>
                <a:lnTo>
                  <a:pt x="10" y="16"/>
                </a:lnTo>
                <a:lnTo>
                  <a:pt x="10" y="24"/>
                </a:lnTo>
                <a:lnTo>
                  <a:pt x="8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69" name="Rectangle 57"/>
          <p:cNvSpPr>
            <a:spLocks noChangeArrowheads="1"/>
          </p:cNvSpPr>
          <p:nvPr/>
        </p:nvSpPr>
        <p:spPr bwMode="auto">
          <a:xfrm>
            <a:off x="3095625" y="6119813"/>
            <a:ext cx="15875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70" name="Freeform 58"/>
          <p:cNvSpPr>
            <a:spLocks noEditPoints="1"/>
          </p:cNvSpPr>
          <p:nvPr/>
        </p:nvSpPr>
        <p:spPr bwMode="auto">
          <a:xfrm>
            <a:off x="3127375" y="6032500"/>
            <a:ext cx="65088" cy="103188"/>
          </a:xfrm>
          <a:custGeom>
            <a:avLst/>
            <a:gdLst>
              <a:gd name="T0" fmla="*/ 0 w 41"/>
              <a:gd name="T1" fmla="*/ 33 h 65"/>
              <a:gd name="T2" fmla="*/ 2 w 41"/>
              <a:gd name="T3" fmla="*/ 22 h 65"/>
              <a:gd name="T4" fmla="*/ 4 w 41"/>
              <a:gd name="T5" fmla="*/ 14 h 65"/>
              <a:gd name="T6" fmla="*/ 6 w 41"/>
              <a:gd name="T7" fmla="*/ 8 h 65"/>
              <a:gd name="T8" fmla="*/ 10 w 41"/>
              <a:gd name="T9" fmla="*/ 4 h 65"/>
              <a:gd name="T10" fmla="*/ 13 w 41"/>
              <a:gd name="T11" fmla="*/ 2 h 65"/>
              <a:gd name="T12" fmla="*/ 21 w 41"/>
              <a:gd name="T13" fmla="*/ 0 h 65"/>
              <a:gd name="T14" fmla="*/ 25 w 41"/>
              <a:gd name="T15" fmla="*/ 0 h 65"/>
              <a:gd name="T16" fmla="*/ 29 w 41"/>
              <a:gd name="T17" fmla="*/ 2 h 65"/>
              <a:gd name="T18" fmla="*/ 33 w 41"/>
              <a:gd name="T19" fmla="*/ 4 h 65"/>
              <a:gd name="T20" fmla="*/ 35 w 41"/>
              <a:gd name="T21" fmla="*/ 8 h 65"/>
              <a:gd name="T22" fmla="*/ 37 w 41"/>
              <a:gd name="T23" fmla="*/ 12 h 65"/>
              <a:gd name="T24" fmla="*/ 39 w 41"/>
              <a:gd name="T25" fmla="*/ 18 h 65"/>
              <a:gd name="T26" fmla="*/ 39 w 41"/>
              <a:gd name="T27" fmla="*/ 24 h 65"/>
              <a:gd name="T28" fmla="*/ 41 w 41"/>
              <a:gd name="T29" fmla="*/ 33 h 65"/>
              <a:gd name="T30" fmla="*/ 39 w 41"/>
              <a:gd name="T31" fmla="*/ 43 h 65"/>
              <a:gd name="T32" fmla="*/ 39 w 41"/>
              <a:gd name="T33" fmla="*/ 51 h 65"/>
              <a:gd name="T34" fmla="*/ 35 w 41"/>
              <a:gd name="T35" fmla="*/ 57 h 65"/>
              <a:gd name="T36" fmla="*/ 31 w 41"/>
              <a:gd name="T37" fmla="*/ 61 h 65"/>
              <a:gd name="T38" fmla="*/ 27 w 41"/>
              <a:gd name="T39" fmla="*/ 63 h 65"/>
              <a:gd name="T40" fmla="*/ 21 w 41"/>
              <a:gd name="T41" fmla="*/ 65 h 65"/>
              <a:gd name="T42" fmla="*/ 15 w 41"/>
              <a:gd name="T43" fmla="*/ 63 h 65"/>
              <a:gd name="T44" fmla="*/ 10 w 41"/>
              <a:gd name="T45" fmla="*/ 61 h 65"/>
              <a:gd name="T46" fmla="*/ 6 w 41"/>
              <a:gd name="T47" fmla="*/ 59 h 65"/>
              <a:gd name="T48" fmla="*/ 4 w 41"/>
              <a:gd name="T49" fmla="*/ 53 h 65"/>
              <a:gd name="T50" fmla="*/ 2 w 41"/>
              <a:gd name="T51" fmla="*/ 43 h 65"/>
              <a:gd name="T52" fmla="*/ 0 w 41"/>
              <a:gd name="T53" fmla="*/ 33 h 65"/>
              <a:gd name="T54" fmla="*/ 8 w 41"/>
              <a:gd name="T55" fmla="*/ 33 h 65"/>
              <a:gd name="T56" fmla="*/ 10 w 41"/>
              <a:gd name="T57" fmla="*/ 41 h 65"/>
              <a:gd name="T58" fmla="*/ 10 w 41"/>
              <a:gd name="T59" fmla="*/ 49 h 65"/>
              <a:gd name="T60" fmla="*/ 12 w 41"/>
              <a:gd name="T61" fmla="*/ 53 h 65"/>
              <a:gd name="T62" fmla="*/ 15 w 41"/>
              <a:gd name="T63" fmla="*/ 57 h 65"/>
              <a:gd name="T64" fmla="*/ 21 w 41"/>
              <a:gd name="T65" fmla="*/ 57 h 65"/>
              <a:gd name="T66" fmla="*/ 25 w 41"/>
              <a:gd name="T67" fmla="*/ 57 h 65"/>
              <a:gd name="T68" fmla="*/ 29 w 41"/>
              <a:gd name="T69" fmla="*/ 53 h 65"/>
              <a:gd name="T70" fmla="*/ 31 w 41"/>
              <a:gd name="T71" fmla="*/ 49 h 65"/>
              <a:gd name="T72" fmla="*/ 31 w 41"/>
              <a:gd name="T73" fmla="*/ 41 h 65"/>
              <a:gd name="T74" fmla="*/ 33 w 41"/>
              <a:gd name="T75" fmla="*/ 33 h 65"/>
              <a:gd name="T76" fmla="*/ 31 w 41"/>
              <a:gd name="T77" fmla="*/ 24 h 65"/>
              <a:gd name="T78" fmla="*/ 31 w 41"/>
              <a:gd name="T79" fmla="*/ 16 h 65"/>
              <a:gd name="T80" fmla="*/ 29 w 41"/>
              <a:gd name="T81" fmla="*/ 12 h 65"/>
              <a:gd name="T82" fmla="*/ 25 w 41"/>
              <a:gd name="T83" fmla="*/ 8 h 65"/>
              <a:gd name="T84" fmla="*/ 19 w 41"/>
              <a:gd name="T85" fmla="*/ 8 h 65"/>
              <a:gd name="T86" fmla="*/ 15 w 41"/>
              <a:gd name="T87" fmla="*/ 8 h 65"/>
              <a:gd name="T88" fmla="*/ 12 w 41"/>
              <a:gd name="T89" fmla="*/ 12 h 65"/>
              <a:gd name="T90" fmla="*/ 10 w 41"/>
              <a:gd name="T91" fmla="*/ 16 h 65"/>
              <a:gd name="T92" fmla="*/ 10 w 41"/>
              <a:gd name="T93" fmla="*/ 24 h 65"/>
              <a:gd name="T94" fmla="*/ 8 w 41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1" h="65">
                <a:moveTo>
                  <a:pt x="0" y="33"/>
                </a:moveTo>
                <a:lnTo>
                  <a:pt x="2" y="22"/>
                </a:lnTo>
                <a:lnTo>
                  <a:pt x="4" y="14"/>
                </a:lnTo>
                <a:lnTo>
                  <a:pt x="6" y="8"/>
                </a:lnTo>
                <a:lnTo>
                  <a:pt x="10" y="4"/>
                </a:lnTo>
                <a:lnTo>
                  <a:pt x="13" y="2"/>
                </a:lnTo>
                <a:lnTo>
                  <a:pt x="21" y="0"/>
                </a:lnTo>
                <a:lnTo>
                  <a:pt x="25" y="0"/>
                </a:lnTo>
                <a:lnTo>
                  <a:pt x="29" y="2"/>
                </a:lnTo>
                <a:lnTo>
                  <a:pt x="33" y="4"/>
                </a:lnTo>
                <a:lnTo>
                  <a:pt x="35" y="8"/>
                </a:lnTo>
                <a:lnTo>
                  <a:pt x="37" y="12"/>
                </a:lnTo>
                <a:lnTo>
                  <a:pt x="39" y="18"/>
                </a:lnTo>
                <a:lnTo>
                  <a:pt x="39" y="24"/>
                </a:lnTo>
                <a:lnTo>
                  <a:pt x="41" y="33"/>
                </a:lnTo>
                <a:lnTo>
                  <a:pt x="39" y="43"/>
                </a:lnTo>
                <a:lnTo>
                  <a:pt x="39" y="51"/>
                </a:lnTo>
                <a:lnTo>
                  <a:pt x="35" y="57"/>
                </a:lnTo>
                <a:lnTo>
                  <a:pt x="31" y="61"/>
                </a:lnTo>
                <a:lnTo>
                  <a:pt x="27" y="63"/>
                </a:lnTo>
                <a:lnTo>
                  <a:pt x="21" y="65"/>
                </a:lnTo>
                <a:lnTo>
                  <a:pt x="15" y="63"/>
                </a:lnTo>
                <a:lnTo>
                  <a:pt x="10" y="61"/>
                </a:lnTo>
                <a:lnTo>
                  <a:pt x="6" y="59"/>
                </a:lnTo>
                <a:lnTo>
                  <a:pt x="4" y="53"/>
                </a:lnTo>
                <a:lnTo>
                  <a:pt x="2" y="43"/>
                </a:lnTo>
                <a:lnTo>
                  <a:pt x="0" y="33"/>
                </a:lnTo>
                <a:close/>
                <a:moveTo>
                  <a:pt x="8" y="33"/>
                </a:moveTo>
                <a:lnTo>
                  <a:pt x="10" y="41"/>
                </a:lnTo>
                <a:lnTo>
                  <a:pt x="10" y="49"/>
                </a:lnTo>
                <a:lnTo>
                  <a:pt x="12" y="53"/>
                </a:lnTo>
                <a:lnTo>
                  <a:pt x="15" y="57"/>
                </a:lnTo>
                <a:lnTo>
                  <a:pt x="21" y="57"/>
                </a:lnTo>
                <a:lnTo>
                  <a:pt x="25" y="57"/>
                </a:lnTo>
                <a:lnTo>
                  <a:pt x="29" y="53"/>
                </a:lnTo>
                <a:lnTo>
                  <a:pt x="31" y="49"/>
                </a:lnTo>
                <a:lnTo>
                  <a:pt x="31" y="41"/>
                </a:lnTo>
                <a:lnTo>
                  <a:pt x="33" y="33"/>
                </a:lnTo>
                <a:lnTo>
                  <a:pt x="31" y="24"/>
                </a:lnTo>
                <a:lnTo>
                  <a:pt x="31" y="16"/>
                </a:lnTo>
                <a:lnTo>
                  <a:pt x="29" y="12"/>
                </a:lnTo>
                <a:lnTo>
                  <a:pt x="25" y="8"/>
                </a:lnTo>
                <a:lnTo>
                  <a:pt x="19" y="8"/>
                </a:lnTo>
                <a:lnTo>
                  <a:pt x="15" y="8"/>
                </a:lnTo>
                <a:lnTo>
                  <a:pt x="12" y="12"/>
                </a:lnTo>
                <a:lnTo>
                  <a:pt x="10" y="16"/>
                </a:lnTo>
                <a:lnTo>
                  <a:pt x="10" y="24"/>
                </a:lnTo>
                <a:lnTo>
                  <a:pt x="8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71" name="Freeform 59"/>
          <p:cNvSpPr>
            <a:spLocks noEditPoints="1"/>
          </p:cNvSpPr>
          <p:nvPr/>
        </p:nvSpPr>
        <p:spPr bwMode="auto">
          <a:xfrm>
            <a:off x="4718050" y="6032500"/>
            <a:ext cx="65088" cy="103188"/>
          </a:xfrm>
          <a:custGeom>
            <a:avLst/>
            <a:gdLst>
              <a:gd name="T0" fmla="*/ 0 w 41"/>
              <a:gd name="T1" fmla="*/ 33 h 65"/>
              <a:gd name="T2" fmla="*/ 1 w 41"/>
              <a:gd name="T3" fmla="*/ 22 h 65"/>
              <a:gd name="T4" fmla="*/ 1 w 41"/>
              <a:gd name="T5" fmla="*/ 14 h 65"/>
              <a:gd name="T6" fmla="*/ 5 w 41"/>
              <a:gd name="T7" fmla="*/ 8 h 65"/>
              <a:gd name="T8" fmla="*/ 9 w 41"/>
              <a:gd name="T9" fmla="*/ 4 h 65"/>
              <a:gd name="T10" fmla="*/ 13 w 41"/>
              <a:gd name="T11" fmla="*/ 2 h 65"/>
              <a:gd name="T12" fmla="*/ 19 w 41"/>
              <a:gd name="T13" fmla="*/ 0 h 65"/>
              <a:gd name="T14" fmla="*/ 25 w 41"/>
              <a:gd name="T15" fmla="*/ 0 h 65"/>
              <a:gd name="T16" fmla="*/ 29 w 41"/>
              <a:gd name="T17" fmla="*/ 2 h 65"/>
              <a:gd name="T18" fmla="*/ 33 w 41"/>
              <a:gd name="T19" fmla="*/ 4 h 65"/>
              <a:gd name="T20" fmla="*/ 35 w 41"/>
              <a:gd name="T21" fmla="*/ 8 h 65"/>
              <a:gd name="T22" fmla="*/ 37 w 41"/>
              <a:gd name="T23" fmla="*/ 12 h 65"/>
              <a:gd name="T24" fmla="*/ 39 w 41"/>
              <a:gd name="T25" fmla="*/ 18 h 65"/>
              <a:gd name="T26" fmla="*/ 39 w 41"/>
              <a:gd name="T27" fmla="*/ 24 h 65"/>
              <a:gd name="T28" fmla="*/ 41 w 41"/>
              <a:gd name="T29" fmla="*/ 33 h 65"/>
              <a:gd name="T30" fmla="*/ 39 w 41"/>
              <a:gd name="T31" fmla="*/ 43 h 65"/>
              <a:gd name="T32" fmla="*/ 37 w 41"/>
              <a:gd name="T33" fmla="*/ 51 h 65"/>
              <a:gd name="T34" fmla="*/ 35 w 41"/>
              <a:gd name="T35" fmla="*/ 57 h 65"/>
              <a:gd name="T36" fmla="*/ 31 w 41"/>
              <a:gd name="T37" fmla="*/ 61 h 65"/>
              <a:gd name="T38" fmla="*/ 27 w 41"/>
              <a:gd name="T39" fmla="*/ 63 h 65"/>
              <a:gd name="T40" fmla="*/ 19 w 41"/>
              <a:gd name="T41" fmla="*/ 65 h 65"/>
              <a:gd name="T42" fmla="*/ 15 w 41"/>
              <a:gd name="T43" fmla="*/ 63 h 65"/>
              <a:gd name="T44" fmla="*/ 9 w 41"/>
              <a:gd name="T45" fmla="*/ 61 h 65"/>
              <a:gd name="T46" fmla="*/ 5 w 41"/>
              <a:gd name="T47" fmla="*/ 59 h 65"/>
              <a:gd name="T48" fmla="*/ 3 w 41"/>
              <a:gd name="T49" fmla="*/ 53 h 65"/>
              <a:gd name="T50" fmla="*/ 1 w 41"/>
              <a:gd name="T51" fmla="*/ 43 h 65"/>
              <a:gd name="T52" fmla="*/ 0 w 41"/>
              <a:gd name="T53" fmla="*/ 33 h 65"/>
              <a:gd name="T54" fmla="*/ 7 w 41"/>
              <a:gd name="T55" fmla="*/ 33 h 65"/>
              <a:gd name="T56" fmla="*/ 9 w 41"/>
              <a:gd name="T57" fmla="*/ 41 h 65"/>
              <a:gd name="T58" fmla="*/ 9 w 41"/>
              <a:gd name="T59" fmla="*/ 49 h 65"/>
              <a:gd name="T60" fmla="*/ 11 w 41"/>
              <a:gd name="T61" fmla="*/ 53 h 65"/>
              <a:gd name="T62" fmla="*/ 15 w 41"/>
              <a:gd name="T63" fmla="*/ 57 h 65"/>
              <a:gd name="T64" fmla="*/ 19 w 41"/>
              <a:gd name="T65" fmla="*/ 57 h 65"/>
              <a:gd name="T66" fmla="*/ 25 w 41"/>
              <a:gd name="T67" fmla="*/ 57 h 65"/>
              <a:gd name="T68" fmla="*/ 29 w 41"/>
              <a:gd name="T69" fmla="*/ 53 h 65"/>
              <a:gd name="T70" fmla="*/ 31 w 41"/>
              <a:gd name="T71" fmla="*/ 49 h 65"/>
              <a:gd name="T72" fmla="*/ 31 w 41"/>
              <a:gd name="T73" fmla="*/ 41 h 65"/>
              <a:gd name="T74" fmla="*/ 33 w 41"/>
              <a:gd name="T75" fmla="*/ 33 h 65"/>
              <a:gd name="T76" fmla="*/ 31 w 41"/>
              <a:gd name="T77" fmla="*/ 24 h 65"/>
              <a:gd name="T78" fmla="*/ 31 w 41"/>
              <a:gd name="T79" fmla="*/ 16 h 65"/>
              <a:gd name="T80" fmla="*/ 29 w 41"/>
              <a:gd name="T81" fmla="*/ 12 h 65"/>
              <a:gd name="T82" fmla="*/ 25 w 41"/>
              <a:gd name="T83" fmla="*/ 8 h 65"/>
              <a:gd name="T84" fmla="*/ 19 w 41"/>
              <a:gd name="T85" fmla="*/ 8 h 65"/>
              <a:gd name="T86" fmla="*/ 15 w 41"/>
              <a:gd name="T87" fmla="*/ 8 h 65"/>
              <a:gd name="T88" fmla="*/ 11 w 41"/>
              <a:gd name="T89" fmla="*/ 12 h 65"/>
              <a:gd name="T90" fmla="*/ 9 w 41"/>
              <a:gd name="T91" fmla="*/ 16 h 65"/>
              <a:gd name="T92" fmla="*/ 9 w 41"/>
              <a:gd name="T93" fmla="*/ 24 h 65"/>
              <a:gd name="T94" fmla="*/ 7 w 41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1" h="65">
                <a:moveTo>
                  <a:pt x="0" y="33"/>
                </a:moveTo>
                <a:lnTo>
                  <a:pt x="1" y="22"/>
                </a:lnTo>
                <a:lnTo>
                  <a:pt x="1" y="14"/>
                </a:lnTo>
                <a:lnTo>
                  <a:pt x="5" y="8"/>
                </a:lnTo>
                <a:lnTo>
                  <a:pt x="9" y="4"/>
                </a:lnTo>
                <a:lnTo>
                  <a:pt x="13" y="2"/>
                </a:lnTo>
                <a:lnTo>
                  <a:pt x="19" y="0"/>
                </a:lnTo>
                <a:lnTo>
                  <a:pt x="25" y="0"/>
                </a:lnTo>
                <a:lnTo>
                  <a:pt x="29" y="2"/>
                </a:lnTo>
                <a:lnTo>
                  <a:pt x="33" y="4"/>
                </a:lnTo>
                <a:lnTo>
                  <a:pt x="35" y="8"/>
                </a:lnTo>
                <a:lnTo>
                  <a:pt x="37" y="12"/>
                </a:lnTo>
                <a:lnTo>
                  <a:pt x="39" y="18"/>
                </a:lnTo>
                <a:lnTo>
                  <a:pt x="39" y="24"/>
                </a:lnTo>
                <a:lnTo>
                  <a:pt x="41" y="33"/>
                </a:lnTo>
                <a:lnTo>
                  <a:pt x="39" y="43"/>
                </a:lnTo>
                <a:lnTo>
                  <a:pt x="37" y="51"/>
                </a:lnTo>
                <a:lnTo>
                  <a:pt x="35" y="57"/>
                </a:lnTo>
                <a:lnTo>
                  <a:pt x="31" y="61"/>
                </a:lnTo>
                <a:lnTo>
                  <a:pt x="27" y="63"/>
                </a:lnTo>
                <a:lnTo>
                  <a:pt x="19" y="65"/>
                </a:lnTo>
                <a:lnTo>
                  <a:pt x="15" y="63"/>
                </a:lnTo>
                <a:lnTo>
                  <a:pt x="9" y="61"/>
                </a:lnTo>
                <a:lnTo>
                  <a:pt x="5" y="59"/>
                </a:lnTo>
                <a:lnTo>
                  <a:pt x="3" y="53"/>
                </a:lnTo>
                <a:lnTo>
                  <a:pt x="1" y="43"/>
                </a:lnTo>
                <a:lnTo>
                  <a:pt x="0" y="33"/>
                </a:lnTo>
                <a:close/>
                <a:moveTo>
                  <a:pt x="7" y="33"/>
                </a:moveTo>
                <a:lnTo>
                  <a:pt x="9" y="41"/>
                </a:lnTo>
                <a:lnTo>
                  <a:pt x="9" y="49"/>
                </a:lnTo>
                <a:lnTo>
                  <a:pt x="11" y="53"/>
                </a:lnTo>
                <a:lnTo>
                  <a:pt x="15" y="57"/>
                </a:lnTo>
                <a:lnTo>
                  <a:pt x="19" y="57"/>
                </a:lnTo>
                <a:lnTo>
                  <a:pt x="25" y="57"/>
                </a:lnTo>
                <a:lnTo>
                  <a:pt x="29" y="53"/>
                </a:lnTo>
                <a:lnTo>
                  <a:pt x="31" y="49"/>
                </a:lnTo>
                <a:lnTo>
                  <a:pt x="31" y="41"/>
                </a:lnTo>
                <a:lnTo>
                  <a:pt x="33" y="33"/>
                </a:lnTo>
                <a:lnTo>
                  <a:pt x="31" y="24"/>
                </a:lnTo>
                <a:lnTo>
                  <a:pt x="31" y="16"/>
                </a:lnTo>
                <a:lnTo>
                  <a:pt x="29" y="12"/>
                </a:lnTo>
                <a:lnTo>
                  <a:pt x="25" y="8"/>
                </a:lnTo>
                <a:lnTo>
                  <a:pt x="19" y="8"/>
                </a:lnTo>
                <a:lnTo>
                  <a:pt x="15" y="8"/>
                </a:lnTo>
                <a:lnTo>
                  <a:pt x="11" y="12"/>
                </a:lnTo>
                <a:lnTo>
                  <a:pt x="9" y="16"/>
                </a:lnTo>
                <a:lnTo>
                  <a:pt x="9" y="24"/>
                </a:lnTo>
                <a:lnTo>
                  <a:pt x="7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72" name="Rectangle 60"/>
          <p:cNvSpPr>
            <a:spLocks noChangeArrowheads="1"/>
          </p:cNvSpPr>
          <p:nvPr/>
        </p:nvSpPr>
        <p:spPr bwMode="auto">
          <a:xfrm>
            <a:off x="4799013" y="6119813"/>
            <a:ext cx="12700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73" name="Freeform 61"/>
          <p:cNvSpPr>
            <a:spLocks noEditPoints="1"/>
          </p:cNvSpPr>
          <p:nvPr/>
        </p:nvSpPr>
        <p:spPr bwMode="auto">
          <a:xfrm>
            <a:off x="4827588" y="6035675"/>
            <a:ext cx="68262" cy="96838"/>
          </a:xfrm>
          <a:custGeom>
            <a:avLst/>
            <a:gdLst>
              <a:gd name="T0" fmla="*/ 28 w 43"/>
              <a:gd name="T1" fmla="*/ 61 h 61"/>
              <a:gd name="T2" fmla="*/ 28 w 43"/>
              <a:gd name="T3" fmla="*/ 47 h 61"/>
              <a:gd name="T4" fmla="*/ 0 w 43"/>
              <a:gd name="T5" fmla="*/ 47 h 61"/>
              <a:gd name="T6" fmla="*/ 0 w 43"/>
              <a:gd name="T7" fmla="*/ 39 h 61"/>
              <a:gd name="T8" fmla="*/ 30 w 43"/>
              <a:gd name="T9" fmla="*/ 0 h 61"/>
              <a:gd name="T10" fmla="*/ 35 w 43"/>
              <a:gd name="T11" fmla="*/ 0 h 61"/>
              <a:gd name="T12" fmla="*/ 35 w 43"/>
              <a:gd name="T13" fmla="*/ 39 h 61"/>
              <a:gd name="T14" fmla="*/ 43 w 43"/>
              <a:gd name="T15" fmla="*/ 39 h 61"/>
              <a:gd name="T16" fmla="*/ 43 w 43"/>
              <a:gd name="T17" fmla="*/ 47 h 61"/>
              <a:gd name="T18" fmla="*/ 35 w 43"/>
              <a:gd name="T19" fmla="*/ 47 h 61"/>
              <a:gd name="T20" fmla="*/ 35 w 43"/>
              <a:gd name="T21" fmla="*/ 61 h 61"/>
              <a:gd name="T22" fmla="*/ 28 w 43"/>
              <a:gd name="T23" fmla="*/ 61 h 61"/>
              <a:gd name="T24" fmla="*/ 28 w 43"/>
              <a:gd name="T25" fmla="*/ 39 h 61"/>
              <a:gd name="T26" fmla="*/ 28 w 43"/>
              <a:gd name="T27" fmla="*/ 14 h 61"/>
              <a:gd name="T28" fmla="*/ 10 w 43"/>
              <a:gd name="T29" fmla="*/ 39 h 61"/>
              <a:gd name="T30" fmla="*/ 28 w 43"/>
              <a:gd name="T31" fmla="*/ 39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3" h="61">
                <a:moveTo>
                  <a:pt x="28" y="61"/>
                </a:moveTo>
                <a:lnTo>
                  <a:pt x="28" y="47"/>
                </a:lnTo>
                <a:lnTo>
                  <a:pt x="0" y="47"/>
                </a:lnTo>
                <a:lnTo>
                  <a:pt x="0" y="39"/>
                </a:lnTo>
                <a:lnTo>
                  <a:pt x="30" y="0"/>
                </a:lnTo>
                <a:lnTo>
                  <a:pt x="35" y="0"/>
                </a:lnTo>
                <a:lnTo>
                  <a:pt x="35" y="39"/>
                </a:lnTo>
                <a:lnTo>
                  <a:pt x="43" y="39"/>
                </a:lnTo>
                <a:lnTo>
                  <a:pt x="43" y="47"/>
                </a:lnTo>
                <a:lnTo>
                  <a:pt x="35" y="47"/>
                </a:lnTo>
                <a:lnTo>
                  <a:pt x="35" y="61"/>
                </a:lnTo>
                <a:lnTo>
                  <a:pt x="28" y="61"/>
                </a:lnTo>
                <a:close/>
                <a:moveTo>
                  <a:pt x="28" y="39"/>
                </a:moveTo>
                <a:lnTo>
                  <a:pt x="28" y="14"/>
                </a:lnTo>
                <a:lnTo>
                  <a:pt x="10" y="39"/>
                </a:lnTo>
                <a:lnTo>
                  <a:pt x="28" y="3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74" name="Freeform 62"/>
          <p:cNvSpPr>
            <a:spLocks noEditPoints="1"/>
          </p:cNvSpPr>
          <p:nvPr/>
        </p:nvSpPr>
        <p:spPr bwMode="auto">
          <a:xfrm>
            <a:off x="5568950" y="6032500"/>
            <a:ext cx="63500" cy="103188"/>
          </a:xfrm>
          <a:custGeom>
            <a:avLst/>
            <a:gdLst>
              <a:gd name="T0" fmla="*/ 0 w 40"/>
              <a:gd name="T1" fmla="*/ 33 h 65"/>
              <a:gd name="T2" fmla="*/ 0 w 40"/>
              <a:gd name="T3" fmla="*/ 22 h 65"/>
              <a:gd name="T4" fmla="*/ 2 w 40"/>
              <a:gd name="T5" fmla="*/ 14 h 65"/>
              <a:gd name="T6" fmla="*/ 6 w 40"/>
              <a:gd name="T7" fmla="*/ 8 h 65"/>
              <a:gd name="T8" fmla="*/ 10 w 40"/>
              <a:gd name="T9" fmla="*/ 4 h 65"/>
              <a:gd name="T10" fmla="*/ 14 w 40"/>
              <a:gd name="T11" fmla="*/ 2 h 65"/>
              <a:gd name="T12" fmla="*/ 20 w 40"/>
              <a:gd name="T13" fmla="*/ 0 h 65"/>
              <a:gd name="T14" fmla="*/ 26 w 40"/>
              <a:gd name="T15" fmla="*/ 0 h 65"/>
              <a:gd name="T16" fmla="*/ 30 w 40"/>
              <a:gd name="T17" fmla="*/ 2 h 65"/>
              <a:gd name="T18" fmla="*/ 32 w 40"/>
              <a:gd name="T19" fmla="*/ 4 h 65"/>
              <a:gd name="T20" fmla="*/ 36 w 40"/>
              <a:gd name="T21" fmla="*/ 8 h 65"/>
              <a:gd name="T22" fmla="*/ 38 w 40"/>
              <a:gd name="T23" fmla="*/ 12 h 65"/>
              <a:gd name="T24" fmla="*/ 40 w 40"/>
              <a:gd name="T25" fmla="*/ 18 h 65"/>
              <a:gd name="T26" fmla="*/ 40 w 40"/>
              <a:gd name="T27" fmla="*/ 24 h 65"/>
              <a:gd name="T28" fmla="*/ 40 w 40"/>
              <a:gd name="T29" fmla="*/ 33 h 65"/>
              <a:gd name="T30" fmla="*/ 40 w 40"/>
              <a:gd name="T31" fmla="*/ 43 h 65"/>
              <a:gd name="T32" fmla="*/ 38 w 40"/>
              <a:gd name="T33" fmla="*/ 51 h 65"/>
              <a:gd name="T34" fmla="*/ 36 w 40"/>
              <a:gd name="T35" fmla="*/ 57 h 65"/>
              <a:gd name="T36" fmla="*/ 32 w 40"/>
              <a:gd name="T37" fmla="*/ 61 h 65"/>
              <a:gd name="T38" fmla="*/ 26 w 40"/>
              <a:gd name="T39" fmla="*/ 63 h 65"/>
              <a:gd name="T40" fmla="*/ 20 w 40"/>
              <a:gd name="T41" fmla="*/ 65 h 65"/>
              <a:gd name="T42" fmla="*/ 14 w 40"/>
              <a:gd name="T43" fmla="*/ 63 h 65"/>
              <a:gd name="T44" fmla="*/ 10 w 40"/>
              <a:gd name="T45" fmla="*/ 61 h 65"/>
              <a:gd name="T46" fmla="*/ 6 w 40"/>
              <a:gd name="T47" fmla="*/ 59 h 65"/>
              <a:gd name="T48" fmla="*/ 2 w 40"/>
              <a:gd name="T49" fmla="*/ 53 h 65"/>
              <a:gd name="T50" fmla="*/ 0 w 40"/>
              <a:gd name="T51" fmla="*/ 43 h 65"/>
              <a:gd name="T52" fmla="*/ 0 w 40"/>
              <a:gd name="T53" fmla="*/ 33 h 65"/>
              <a:gd name="T54" fmla="*/ 8 w 40"/>
              <a:gd name="T55" fmla="*/ 33 h 65"/>
              <a:gd name="T56" fmla="*/ 8 w 40"/>
              <a:gd name="T57" fmla="*/ 41 h 65"/>
              <a:gd name="T58" fmla="*/ 10 w 40"/>
              <a:gd name="T59" fmla="*/ 49 h 65"/>
              <a:gd name="T60" fmla="*/ 12 w 40"/>
              <a:gd name="T61" fmla="*/ 53 h 65"/>
              <a:gd name="T62" fmla="*/ 16 w 40"/>
              <a:gd name="T63" fmla="*/ 57 h 65"/>
              <a:gd name="T64" fmla="*/ 20 w 40"/>
              <a:gd name="T65" fmla="*/ 57 h 65"/>
              <a:gd name="T66" fmla="*/ 26 w 40"/>
              <a:gd name="T67" fmla="*/ 57 h 65"/>
              <a:gd name="T68" fmla="*/ 28 w 40"/>
              <a:gd name="T69" fmla="*/ 53 h 65"/>
              <a:gd name="T70" fmla="*/ 30 w 40"/>
              <a:gd name="T71" fmla="*/ 49 h 65"/>
              <a:gd name="T72" fmla="*/ 32 w 40"/>
              <a:gd name="T73" fmla="*/ 41 h 65"/>
              <a:gd name="T74" fmla="*/ 32 w 40"/>
              <a:gd name="T75" fmla="*/ 33 h 65"/>
              <a:gd name="T76" fmla="*/ 32 w 40"/>
              <a:gd name="T77" fmla="*/ 24 h 65"/>
              <a:gd name="T78" fmla="*/ 30 w 40"/>
              <a:gd name="T79" fmla="*/ 16 h 65"/>
              <a:gd name="T80" fmla="*/ 30 w 40"/>
              <a:gd name="T81" fmla="*/ 12 h 65"/>
              <a:gd name="T82" fmla="*/ 26 w 40"/>
              <a:gd name="T83" fmla="*/ 8 h 65"/>
              <a:gd name="T84" fmla="*/ 20 w 40"/>
              <a:gd name="T85" fmla="*/ 8 h 65"/>
              <a:gd name="T86" fmla="*/ 16 w 40"/>
              <a:gd name="T87" fmla="*/ 8 h 65"/>
              <a:gd name="T88" fmla="*/ 12 w 40"/>
              <a:gd name="T89" fmla="*/ 12 h 65"/>
              <a:gd name="T90" fmla="*/ 10 w 40"/>
              <a:gd name="T91" fmla="*/ 16 h 65"/>
              <a:gd name="T92" fmla="*/ 8 w 40"/>
              <a:gd name="T93" fmla="*/ 24 h 65"/>
              <a:gd name="T94" fmla="*/ 8 w 40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5">
                <a:moveTo>
                  <a:pt x="0" y="33"/>
                </a:moveTo>
                <a:lnTo>
                  <a:pt x="0" y="22"/>
                </a:lnTo>
                <a:lnTo>
                  <a:pt x="2" y="14"/>
                </a:lnTo>
                <a:lnTo>
                  <a:pt x="6" y="8"/>
                </a:lnTo>
                <a:lnTo>
                  <a:pt x="10" y="4"/>
                </a:lnTo>
                <a:lnTo>
                  <a:pt x="14" y="2"/>
                </a:lnTo>
                <a:lnTo>
                  <a:pt x="20" y="0"/>
                </a:lnTo>
                <a:lnTo>
                  <a:pt x="26" y="0"/>
                </a:lnTo>
                <a:lnTo>
                  <a:pt x="30" y="2"/>
                </a:lnTo>
                <a:lnTo>
                  <a:pt x="32" y="4"/>
                </a:lnTo>
                <a:lnTo>
                  <a:pt x="36" y="8"/>
                </a:lnTo>
                <a:lnTo>
                  <a:pt x="38" y="12"/>
                </a:lnTo>
                <a:lnTo>
                  <a:pt x="40" y="18"/>
                </a:lnTo>
                <a:lnTo>
                  <a:pt x="40" y="24"/>
                </a:lnTo>
                <a:lnTo>
                  <a:pt x="40" y="33"/>
                </a:lnTo>
                <a:lnTo>
                  <a:pt x="40" y="43"/>
                </a:lnTo>
                <a:lnTo>
                  <a:pt x="38" y="51"/>
                </a:lnTo>
                <a:lnTo>
                  <a:pt x="36" y="57"/>
                </a:lnTo>
                <a:lnTo>
                  <a:pt x="32" y="61"/>
                </a:lnTo>
                <a:lnTo>
                  <a:pt x="26" y="63"/>
                </a:lnTo>
                <a:lnTo>
                  <a:pt x="20" y="65"/>
                </a:lnTo>
                <a:lnTo>
                  <a:pt x="14" y="63"/>
                </a:lnTo>
                <a:lnTo>
                  <a:pt x="10" y="61"/>
                </a:lnTo>
                <a:lnTo>
                  <a:pt x="6" y="59"/>
                </a:lnTo>
                <a:lnTo>
                  <a:pt x="2" y="53"/>
                </a:lnTo>
                <a:lnTo>
                  <a:pt x="0" y="43"/>
                </a:lnTo>
                <a:lnTo>
                  <a:pt x="0" y="33"/>
                </a:lnTo>
                <a:close/>
                <a:moveTo>
                  <a:pt x="8" y="33"/>
                </a:moveTo>
                <a:lnTo>
                  <a:pt x="8" y="41"/>
                </a:lnTo>
                <a:lnTo>
                  <a:pt x="10" y="49"/>
                </a:lnTo>
                <a:lnTo>
                  <a:pt x="12" y="53"/>
                </a:lnTo>
                <a:lnTo>
                  <a:pt x="16" y="57"/>
                </a:lnTo>
                <a:lnTo>
                  <a:pt x="20" y="57"/>
                </a:lnTo>
                <a:lnTo>
                  <a:pt x="26" y="57"/>
                </a:lnTo>
                <a:lnTo>
                  <a:pt x="28" y="53"/>
                </a:lnTo>
                <a:lnTo>
                  <a:pt x="30" y="49"/>
                </a:lnTo>
                <a:lnTo>
                  <a:pt x="32" y="41"/>
                </a:lnTo>
                <a:lnTo>
                  <a:pt x="32" y="33"/>
                </a:lnTo>
                <a:lnTo>
                  <a:pt x="32" y="24"/>
                </a:lnTo>
                <a:lnTo>
                  <a:pt x="30" y="16"/>
                </a:lnTo>
                <a:lnTo>
                  <a:pt x="30" y="12"/>
                </a:lnTo>
                <a:lnTo>
                  <a:pt x="26" y="8"/>
                </a:lnTo>
                <a:lnTo>
                  <a:pt x="20" y="8"/>
                </a:lnTo>
                <a:lnTo>
                  <a:pt x="16" y="8"/>
                </a:lnTo>
                <a:lnTo>
                  <a:pt x="12" y="12"/>
                </a:lnTo>
                <a:lnTo>
                  <a:pt x="10" y="16"/>
                </a:lnTo>
                <a:lnTo>
                  <a:pt x="8" y="24"/>
                </a:lnTo>
                <a:lnTo>
                  <a:pt x="8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75" name="Rectangle 63"/>
          <p:cNvSpPr>
            <a:spLocks noChangeArrowheads="1"/>
          </p:cNvSpPr>
          <p:nvPr/>
        </p:nvSpPr>
        <p:spPr bwMode="auto">
          <a:xfrm>
            <a:off x="5651500" y="6119813"/>
            <a:ext cx="11113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76" name="Freeform 64"/>
          <p:cNvSpPr>
            <a:spLocks noEditPoints="1"/>
          </p:cNvSpPr>
          <p:nvPr/>
        </p:nvSpPr>
        <p:spPr bwMode="auto">
          <a:xfrm>
            <a:off x="5681663" y="6032500"/>
            <a:ext cx="63500" cy="103188"/>
          </a:xfrm>
          <a:custGeom>
            <a:avLst/>
            <a:gdLst>
              <a:gd name="T0" fmla="*/ 40 w 40"/>
              <a:gd name="T1" fmla="*/ 16 h 65"/>
              <a:gd name="T2" fmla="*/ 32 w 40"/>
              <a:gd name="T3" fmla="*/ 18 h 65"/>
              <a:gd name="T4" fmla="*/ 30 w 40"/>
              <a:gd name="T5" fmla="*/ 14 h 65"/>
              <a:gd name="T6" fmla="*/ 28 w 40"/>
              <a:gd name="T7" fmla="*/ 10 h 65"/>
              <a:gd name="T8" fmla="*/ 26 w 40"/>
              <a:gd name="T9" fmla="*/ 8 h 65"/>
              <a:gd name="T10" fmla="*/ 22 w 40"/>
              <a:gd name="T11" fmla="*/ 8 h 65"/>
              <a:gd name="T12" fmla="*/ 18 w 40"/>
              <a:gd name="T13" fmla="*/ 8 h 65"/>
              <a:gd name="T14" fmla="*/ 14 w 40"/>
              <a:gd name="T15" fmla="*/ 10 h 65"/>
              <a:gd name="T16" fmla="*/ 12 w 40"/>
              <a:gd name="T17" fmla="*/ 12 h 65"/>
              <a:gd name="T18" fmla="*/ 10 w 40"/>
              <a:gd name="T19" fmla="*/ 16 h 65"/>
              <a:gd name="T20" fmla="*/ 8 w 40"/>
              <a:gd name="T21" fmla="*/ 22 h 65"/>
              <a:gd name="T22" fmla="*/ 8 w 40"/>
              <a:gd name="T23" fmla="*/ 30 h 65"/>
              <a:gd name="T24" fmla="*/ 10 w 40"/>
              <a:gd name="T25" fmla="*/ 26 h 65"/>
              <a:gd name="T26" fmla="*/ 14 w 40"/>
              <a:gd name="T27" fmla="*/ 24 h 65"/>
              <a:gd name="T28" fmla="*/ 18 w 40"/>
              <a:gd name="T29" fmla="*/ 22 h 65"/>
              <a:gd name="T30" fmla="*/ 22 w 40"/>
              <a:gd name="T31" fmla="*/ 22 h 65"/>
              <a:gd name="T32" fmla="*/ 30 w 40"/>
              <a:gd name="T33" fmla="*/ 24 h 65"/>
              <a:gd name="T34" fmla="*/ 36 w 40"/>
              <a:gd name="T35" fmla="*/ 28 h 65"/>
              <a:gd name="T36" fmla="*/ 38 w 40"/>
              <a:gd name="T37" fmla="*/ 33 h 65"/>
              <a:gd name="T38" fmla="*/ 40 w 40"/>
              <a:gd name="T39" fmla="*/ 37 h 65"/>
              <a:gd name="T40" fmla="*/ 40 w 40"/>
              <a:gd name="T41" fmla="*/ 43 h 65"/>
              <a:gd name="T42" fmla="*/ 40 w 40"/>
              <a:gd name="T43" fmla="*/ 49 h 65"/>
              <a:gd name="T44" fmla="*/ 38 w 40"/>
              <a:gd name="T45" fmla="*/ 55 h 65"/>
              <a:gd name="T46" fmla="*/ 36 w 40"/>
              <a:gd name="T47" fmla="*/ 59 h 65"/>
              <a:gd name="T48" fmla="*/ 32 w 40"/>
              <a:gd name="T49" fmla="*/ 61 h 65"/>
              <a:gd name="T50" fmla="*/ 26 w 40"/>
              <a:gd name="T51" fmla="*/ 63 h 65"/>
              <a:gd name="T52" fmla="*/ 20 w 40"/>
              <a:gd name="T53" fmla="*/ 65 h 65"/>
              <a:gd name="T54" fmla="*/ 14 w 40"/>
              <a:gd name="T55" fmla="*/ 63 h 65"/>
              <a:gd name="T56" fmla="*/ 10 w 40"/>
              <a:gd name="T57" fmla="*/ 61 h 65"/>
              <a:gd name="T58" fmla="*/ 6 w 40"/>
              <a:gd name="T59" fmla="*/ 57 h 65"/>
              <a:gd name="T60" fmla="*/ 2 w 40"/>
              <a:gd name="T61" fmla="*/ 51 h 65"/>
              <a:gd name="T62" fmla="*/ 0 w 40"/>
              <a:gd name="T63" fmla="*/ 45 h 65"/>
              <a:gd name="T64" fmla="*/ 0 w 40"/>
              <a:gd name="T65" fmla="*/ 35 h 65"/>
              <a:gd name="T66" fmla="*/ 0 w 40"/>
              <a:gd name="T67" fmla="*/ 22 h 65"/>
              <a:gd name="T68" fmla="*/ 2 w 40"/>
              <a:gd name="T69" fmla="*/ 14 h 65"/>
              <a:gd name="T70" fmla="*/ 6 w 40"/>
              <a:gd name="T71" fmla="*/ 8 h 65"/>
              <a:gd name="T72" fmla="*/ 10 w 40"/>
              <a:gd name="T73" fmla="*/ 4 h 65"/>
              <a:gd name="T74" fmla="*/ 16 w 40"/>
              <a:gd name="T75" fmla="*/ 2 h 65"/>
              <a:gd name="T76" fmla="*/ 22 w 40"/>
              <a:gd name="T77" fmla="*/ 0 h 65"/>
              <a:gd name="T78" fmla="*/ 28 w 40"/>
              <a:gd name="T79" fmla="*/ 2 h 65"/>
              <a:gd name="T80" fmla="*/ 34 w 40"/>
              <a:gd name="T81" fmla="*/ 4 h 65"/>
              <a:gd name="T82" fmla="*/ 38 w 40"/>
              <a:gd name="T83" fmla="*/ 10 h 65"/>
              <a:gd name="T84" fmla="*/ 40 w 40"/>
              <a:gd name="T85" fmla="*/ 16 h 65"/>
              <a:gd name="T86" fmla="*/ 8 w 40"/>
              <a:gd name="T87" fmla="*/ 43 h 65"/>
              <a:gd name="T88" fmla="*/ 8 w 40"/>
              <a:gd name="T89" fmla="*/ 47 h 65"/>
              <a:gd name="T90" fmla="*/ 8 w 40"/>
              <a:gd name="T91" fmla="*/ 51 h 65"/>
              <a:gd name="T92" fmla="*/ 12 w 40"/>
              <a:gd name="T93" fmla="*/ 53 h 65"/>
              <a:gd name="T94" fmla="*/ 14 w 40"/>
              <a:gd name="T95" fmla="*/ 55 h 65"/>
              <a:gd name="T96" fmla="*/ 16 w 40"/>
              <a:gd name="T97" fmla="*/ 57 h 65"/>
              <a:gd name="T98" fmla="*/ 20 w 40"/>
              <a:gd name="T99" fmla="*/ 57 h 65"/>
              <a:gd name="T100" fmla="*/ 26 w 40"/>
              <a:gd name="T101" fmla="*/ 57 h 65"/>
              <a:gd name="T102" fmla="*/ 30 w 40"/>
              <a:gd name="T103" fmla="*/ 53 h 65"/>
              <a:gd name="T104" fmla="*/ 32 w 40"/>
              <a:gd name="T105" fmla="*/ 49 h 65"/>
              <a:gd name="T106" fmla="*/ 32 w 40"/>
              <a:gd name="T107" fmla="*/ 43 h 65"/>
              <a:gd name="T108" fmla="*/ 32 w 40"/>
              <a:gd name="T109" fmla="*/ 37 h 65"/>
              <a:gd name="T110" fmla="*/ 30 w 40"/>
              <a:gd name="T111" fmla="*/ 33 h 65"/>
              <a:gd name="T112" fmla="*/ 26 w 40"/>
              <a:gd name="T113" fmla="*/ 30 h 65"/>
              <a:gd name="T114" fmla="*/ 20 w 40"/>
              <a:gd name="T115" fmla="*/ 30 h 65"/>
              <a:gd name="T116" fmla="*/ 16 w 40"/>
              <a:gd name="T117" fmla="*/ 30 h 65"/>
              <a:gd name="T118" fmla="*/ 10 w 40"/>
              <a:gd name="T119" fmla="*/ 33 h 65"/>
              <a:gd name="T120" fmla="*/ 8 w 40"/>
              <a:gd name="T121" fmla="*/ 37 h 65"/>
              <a:gd name="T122" fmla="*/ 8 w 40"/>
              <a:gd name="T123" fmla="*/ 4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" h="65">
                <a:moveTo>
                  <a:pt x="40" y="16"/>
                </a:moveTo>
                <a:lnTo>
                  <a:pt x="32" y="18"/>
                </a:lnTo>
                <a:lnTo>
                  <a:pt x="30" y="14"/>
                </a:lnTo>
                <a:lnTo>
                  <a:pt x="28" y="10"/>
                </a:lnTo>
                <a:lnTo>
                  <a:pt x="26" y="8"/>
                </a:lnTo>
                <a:lnTo>
                  <a:pt x="22" y="8"/>
                </a:lnTo>
                <a:lnTo>
                  <a:pt x="18" y="8"/>
                </a:lnTo>
                <a:lnTo>
                  <a:pt x="14" y="10"/>
                </a:lnTo>
                <a:lnTo>
                  <a:pt x="12" y="12"/>
                </a:lnTo>
                <a:lnTo>
                  <a:pt x="10" y="16"/>
                </a:lnTo>
                <a:lnTo>
                  <a:pt x="8" y="22"/>
                </a:lnTo>
                <a:lnTo>
                  <a:pt x="8" y="30"/>
                </a:lnTo>
                <a:lnTo>
                  <a:pt x="10" y="26"/>
                </a:lnTo>
                <a:lnTo>
                  <a:pt x="14" y="24"/>
                </a:lnTo>
                <a:lnTo>
                  <a:pt x="18" y="22"/>
                </a:lnTo>
                <a:lnTo>
                  <a:pt x="22" y="22"/>
                </a:lnTo>
                <a:lnTo>
                  <a:pt x="30" y="24"/>
                </a:lnTo>
                <a:lnTo>
                  <a:pt x="36" y="28"/>
                </a:lnTo>
                <a:lnTo>
                  <a:pt x="38" y="33"/>
                </a:lnTo>
                <a:lnTo>
                  <a:pt x="40" y="37"/>
                </a:lnTo>
                <a:lnTo>
                  <a:pt x="40" y="43"/>
                </a:lnTo>
                <a:lnTo>
                  <a:pt x="40" y="49"/>
                </a:lnTo>
                <a:lnTo>
                  <a:pt x="38" y="55"/>
                </a:lnTo>
                <a:lnTo>
                  <a:pt x="36" y="59"/>
                </a:lnTo>
                <a:lnTo>
                  <a:pt x="32" y="61"/>
                </a:lnTo>
                <a:lnTo>
                  <a:pt x="26" y="63"/>
                </a:lnTo>
                <a:lnTo>
                  <a:pt x="20" y="65"/>
                </a:lnTo>
                <a:lnTo>
                  <a:pt x="14" y="63"/>
                </a:lnTo>
                <a:lnTo>
                  <a:pt x="10" y="61"/>
                </a:lnTo>
                <a:lnTo>
                  <a:pt x="6" y="57"/>
                </a:lnTo>
                <a:lnTo>
                  <a:pt x="2" y="51"/>
                </a:lnTo>
                <a:lnTo>
                  <a:pt x="0" y="45"/>
                </a:lnTo>
                <a:lnTo>
                  <a:pt x="0" y="35"/>
                </a:lnTo>
                <a:lnTo>
                  <a:pt x="0" y="22"/>
                </a:lnTo>
                <a:lnTo>
                  <a:pt x="2" y="14"/>
                </a:lnTo>
                <a:lnTo>
                  <a:pt x="6" y="8"/>
                </a:lnTo>
                <a:lnTo>
                  <a:pt x="10" y="4"/>
                </a:lnTo>
                <a:lnTo>
                  <a:pt x="16" y="2"/>
                </a:lnTo>
                <a:lnTo>
                  <a:pt x="22" y="0"/>
                </a:lnTo>
                <a:lnTo>
                  <a:pt x="28" y="2"/>
                </a:lnTo>
                <a:lnTo>
                  <a:pt x="34" y="4"/>
                </a:lnTo>
                <a:lnTo>
                  <a:pt x="38" y="10"/>
                </a:lnTo>
                <a:lnTo>
                  <a:pt x="40" y="16"/>
                </a:lnTo>
                <a:close/>
                <a:moveTo>
                  <a:pt x="8" y="43"/>
                </a:moveTo>
                <a:lnTo>
                  <a:pt x="8" y="47"/>
                </a:lnTo>
                <a:lnTo>
                  <a:pt x="8" y="51"/>
                </a:lnTo>
                <a:lnTo>
                  <a:pt x="12" y="53"/>
                </a:lnTo>
                <a:lnTo>
                  <a:pt x="14" y="55"/>
                </a:lnTo>
                <a:lnTo>
                  <a:pt x="16" y="57"/>
                </a:lnTo>
                <a:lnTo>
                  <a:pt x="20" y="57"/>
                </a:lnTo>
                <a:lnTo>
                  <a:pt x="26" y="57"/>
                </a:lnTo>
                <a:lnTo>
                  <a:pt x="30" y="53"/>
                </a:lnTo>
                <a:lnTo>
                  <a:pt x="32" y="49"/>
                </a:lnTo>
                <a:lnTo>
                  <a:pt x="32" y="43"/>
                </a:lnTo>
                <a:lnTo>
                  <a:pt x="32" y="37"/>
                </a:lnTo>
                <a:lnTo>
                  <a:pt x="30" y="33"/>
                </a:lnTo>
                <a:lnTo>
                  <a:pt x="26" y="30"/>
                </a:lnTo>
                <a:lnTo>
                  <a:pt x="20" y="30"/>
                </a:lnTo>
                <a:lnTo>
                  <a:pt x="16" y="30"/>
                </a:lnTo>
                <a:lnTo>
                  <a:pt x="10" y="33"/>
                </a:lnTo>
                <a:lnTo>
                  <a:pt x="8" y="37"/>
                </a:lnTo>
                <a:lnTo>
                  <a:pt x="8" y="4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77" name="Freeform 65"/>
          <p:cNvSpPr>
            <a:spLocks noEditPoints="1"/>
          </p:cNvSpPr>
          <p:nvPr/>
        </p:nvSpPr>
        <p:spPr bwMode="auto">
          <a:xfrm>
            <a:off x="6421438" y="6032500"/>
            <a:ext cx="61912" cy="103188"/>
          </a:xfrm>
          <a:custGeom>
            <a:avLst/>
            <a:gdLst>
              <a:gd name="T0" fmla="*/ 0 w 39"/>
              <a:gd name="T1" fmla="*/ 33 h 65"/>
              <a:gd name="T2" fmla="*/ 0 w 39"/>
              <a:gd name="T3" fmla="*/ 22 h 65"/>
              <a:gd name="T4" fmla="*/ 2 w 39"/>
              <a:gd name="T5" fmla="*/ 14 h 65"/>
              <a:gd name="T6" fmla="*/ 6 w 39"/>
              <a:gd name="T7" fmla="*/ 8 h 65"/>
              <a:gd name="T8" fmla="*/ 8 w 39"/>
              <a:gd name="T9" fmla="*/ 4 h 65"/>
              <a:gd name="T10" fmla="*/ 14 w 39"/>
              <a:gd name="T11" fmla="*/ 2 h 65"/>
              <a:gd name="T12" fmla="*/ 19 w 39"/>
              <a:gd name="T13" fmla="*/ 0 h 65"/>
              <a:gd name="T14" fmla="*/ 23 w 39"/>
              <a:gd name="T15" fmla="*/ 0 h 65"/>
              <a:gd name="T16" fmla="*/ 29 w 39"/>
              <a:gd name="T17" fmla="*/ 2 h 65"/>
              <a:gd name="T18" fmla="*/ 31 w 39"/>
              <a:gd name="T19" fmla="*/ 4 h 65"/>
              <a:gd name="T20" fmla="*/ 35 w 39"/>
              <a:gd name="T21" fmla="*/ 8 h 65"/>
              <a:gd name="T22" fmla="*/ 37 w 39"/>
              <a:gd name="T23" fmla="*/ 12 h 65"/>
              <a:gd name="T24" fmla="*/ 39 w 39"/>
              <a:gd name="T25" fmla="*/ 18 h 65"/>
              <a:gd name="T26" fmla="*/ 39 w 39"/>
              <a:gd name="T27" fmla="*/ 24 h 65"/>
              <a:gd name="T28" fmla="*/ 39 w 39"/>
              <a:gd name="T29" fmla="*/ 33 h 65"/>
              <a:gd name="T30" fmla="*/ 39 w 39"/>
              <a:gd name="T31" fmla="*/ 43 h 65"/>
              <a:gd name="T32" fmla="*/ 37 w 39"/>
              <a:gd name="T33" fmla="*/ 51 h 65"/>
              <a:gd name="T34" fmla="*/ 35 w 39"/>
              <a:gd name="T35" fmla="*/ 57 h 65"/>
              <a:gd name="T36" fmla="*/ 31 w 39"/>
              <a:gd name="T37" fmla="*/ 61 h 65"/>
              <a:gd name="T38" fmla="*/ 25 w 39"/>
              <a:gd name="T39" fmla="*/ 63 h 65"/>
              <a:gd name="T40" fmla="*/ 19 w 39"/>
              <a:gd name="T41" fmla="*/ 65 h 65"/>
              <a:gd name="T42" fmla="*/ 14 w 39"/>
              <a:gd name="T43" fmla="*/ 63 h 65"/>
              <a:gd name="T44" fmla="*/ 10 w 39"/>
              <a:gd name="T45" fmla="*/ 61 h 65"/>
              <a:gd name="T46" fmla="*/ 6 w 39"/>
              <a:gd name="T47" fmla="*/ 59 h 65"/>
              <a:gd name="T48" fmla="*/ 2 w 39"/>
              <a:gd name="T49" fmla="*/ 53 h 65"/>
              <a:gd name="T50" fmla="*/ 0 w 39"/>
              <a:gd name="T51" fmla="*/ 43 h 65"/>
              <a:gd name="T52" fmla="*/ 0 w 39"/>
              <a:gd name="T53" fmla="*/ 33 h 65"/>
              <a:gd name="T54" fmla="*/ 8 w 39"/>
              <a:gd name="T55" fmla="*/ 33 h 65"/>
              <a:gd name="T56" fmla="*/ 8 w 39"/>
              <a:gd name="T57" fmla="*/ 41 h 65"/>
              <a:gd name="T58" fmla="*/ 10 w 39"/>
              <a:gd name="T59" fmla="*/ 49 h 65"/>
              <a:gd name="T60" fmla="*/ 12 w 39"/>
              <a:gd name="T61" fmla="*/ 53 h 65"/>
              <a:gd name="T62" fmla="*/ 16 w 39"/>
              <a:gd name="T63" fmla="*/ 57 h 65"/>
              <a:gd name="T64" fmla="*/ 19 w 39"/>
              <a:gd name="T65" fmla="*/ 57 h 65"/>
              <a:gd name="T66" fmla="*/ 23 w 39"/>
              <a:gd name="T67" fmla="*/ 57 h 65"/>
              <a:gd name="T68" fmla="*/ 27 w 39"/>
              <a:gd name="T69" fmla="*/ 53 h 65"/>
              <a:gd name="T70" fmla="*/ 29 w 39"/>
              <a:gd name="T71" fmla="*/ 49 h 65"/>
              <a:gd name="T72" fmla="*/ 31 w 39"/>
              <a:gd name="T73" fmla="*/ 41 h 65"/>
              <a:gd name="T74" fmla="*/ 31 w 39"/>
              <a:gd name="T75" fmla="*/ 33 h 65"/>
              <a:gd name="T76" fmla="*/ 31 w 39"/>
              <a:gd name="T77" fmla="*/ 24 h 65"/>
              <a:gd name="T78" fmla="*/ 29 w 39"/>
              <a:gd name="T79" fmla="*/ 16 h 65"/>
              <a:gd name="T80" fmla="*/ 29 w 39"/>
              <a:gd name="T81" fmla="*/ 12 h 65"/>
              <a:gd name="T82" fmla="*/ 25 w 39"/>
              <a:gd name="T83" fmla="*/ 8 h 65"/>
              <a:gd name="T84" fmla="*/ 19 w 39"/>
              <a:gd name="T85" fmla="*/ 8 h 65"/>
              <a:gd name="T86" fmla="*/ 16 w 39"/>
              <a:gd name="T87" fmla="*/ 8 h 65"/>
              <a:gd name="T88" fmla="*/ 12 w 39"/>
              <a:gd name="T89" fmla="*/ 12 h 65"/>
              <a:gd name="T90" fmla="*/ 10 w 39"/>
              <a:gd name="T91" fmla="*/ 16 h 65"/>
              <a:gd name="T92" fmla="*/ 8 w 39"/>
              <a:gd name="T93" fmla="*/ 24 h 65"/>
              <a:gd name="T94" fmla="*/ 8 w 39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9" h="65">
                <a:moveTo>
                  <a:pt x="0" y="33"/>
                </a:moveTo>
                <a:lnTo>
                  <a:pt x="0" y="22"/>
                </a:lnTo>
                <a:lnTo>
                  <a:pt x="2" y="14"/>
                </a:lnTo>
                <a:lnTo>
                  <a:pt x="6" y="8"/>
                </a:lnTo>
                <a:lnTo>
                  <a:pt x="8" y="4"/>
                </a:lnTo>
                <a:lnTo>
                  <a:pt x="14" y="2"/>
                </a:lnTo>
                <a:lnTo>
                  <a:pt x="19" y="0"/>
                </a:lnTo>
                <a:lnTo>
                  <a:pt x="23" y="0"/>
                </a:lnTo>
                <a:lnTo>
                  <a:pt x="29" y="2"/>
                </a:lnTo>
                <a:lnTo>
                  <a:pt x="31" y="4"/>
                </a:lnTo>
                <a:lnTo>
                  <a:pt x="35" y="8"/>
                </a:lnTo>
                <a:lnTo>
                  <a:pt x="37" y="12"/>
                </a:lnTo>
                <a:lnTo>
                  <a:pt x="39" y="18"/>
                </a:lnTo>
                <a:lnTo>
                  <a:pt x="39" y="24"/>
                </a:lnTo>
                <a:lnTo>
                  <a:pt x="39" y="33"/>
                </a:lnTo>
                <a:lnTo>
                  <a:pt x="39" y="43"/>
                </a:lnTo>
                <a:lnTo>
                  <a:pt x="37" y="51"/>
                </a:lnTo>
                <a:lnTo>
                  <a:pt x="35" y="57"/>
                </a:lnTo>
                <a:lnTo>
                  <a:pt x="31" y="61"/>
                </a:lnTo>
                <a:lnTo>
                  <a:pt x="25" y="63"/>
                </a:lnTo>
                <a:lnTo>
                  <a:pt x="19" y="65"/>
                </a:lnTo>
                <a:lnTo>
                  <a:pt x="14" y="63"/>
                </a:lnTo>
                <a:lnTo>
                  <a:pt x="10" y="61"/>
                </a:lnTo>
                <a:lnTo>
                  <a:pt x="6" y="59"/>
                </a:lnTo>
                <a:lnTo>
                  <a:pt x="2" y="53"/>
                </a:lnTo>
                <a:lnTo>
                  <a:pt x="0" y="43"/>
                </a:lnTo>
                <a:lnTo>
                  <a:pt x="0" y="33"/>
                </a:lnTo>
                <a:close/>
                <a:moveTo>
                  <a:pt x="8" y="33"/>
                </a:moveTo>
                <a:lnTo>
                  <a:pt x="8" y="41"/>
                </a:lnTo>
                <a:lnTo>
                  <a:pt x="10" y="49"/>
                </a:lnTo>
                <a:lnTo>
                  <a:pt x="12" y="53"/>
                </a:lnTo>
                <a:lnTo>
                  <a:pt x="16" y="57"/>
                </a:lnTo>
                <a:lnTo>
                  <a:pt x="19" y="57"/>
                </a:lnTo>
                <a:lnTo>
                  <a:pt x="23" y="57"/>
                </a:lnTo>
                <a:lnTo>
                  <a:pt x="27" y="53"/>
                </a:lnTo>
                <a:lnTo>
                  <a:pt x="29" y="49"/>
                </a:lnTo>
                <a:lnTo>
                  <a:pt x="31" y="41"/>
                </a:lnTo>
                <a:lnTo>
                  <a:pt x="31" y="33"/>
                </a:lnTo>
                <a:lnTo>
                  <a:pt x="31" y="24"/>
                </a:lnTo>
                <a:lnTo>
                  <a:pt x="29" y="16"/>
                </a:lnTo>
                <a:lnTo>
                  <a:pt x="29" y="12"/>
                </a:lnTo>
                <a:lnTo>
                  <a:pt x="25" y="8"/>
                </a:lnTo>
                <a:lnTo>
                  <a:pt x="19" y="8"/>
                </a:lnTo>
                <a:lnTo>
                  <a:pt x="16" y="8"/>
                </a:lnTo>
                <a:lnTo>
                  <a:pt x="12" y="12"/>
                </a:lnTo>
                <a:lnTo>
                  <a:pt x="10" y="16"/>
                </a:lnTo>
                <a:lnTo>
                  <a:pt x="8" y="24"/>
                </a:lnTo>
                <a:lnTo>
                  <a:pt x="8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78" name="Rectangle 66"/>
          <p:cNvSpPr>
            <a:spLocks noChangeArrowheads="1"/>
          </p:cNvSpPr>
          <p:nvPr/>
        </p:nvSpPr>
        <p:spPr bwMode="auto">
          <a:xfrm>
            <a:off x="6502400" y="6119813"/>
            <a:ext cx="12700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79" name="Freeform 67"/>
          <p:cNvSpPr>
            <a:spLocks noEditPoints="1"/>
          </p:cNvSpPr>
          <p:nvPr/>
        </p:nvSpPr>
        <p:spPr bwMode="auto">
          <a:xfrm>
            <a:off x="6534150" y="6032500"/>
            <a:ext cx="63500" cy="103188"/>
          </a:xfrm>
          <a:custGeom>
            <a:avLst/>
            <a:gdLst>
              <a:gd name="T0" fmla="*/ 8 w 40"/>
              <a:gd name="T1" fmla="*/ 26 h 65"/>
              <a:gd name="T2" fmla="*/ 2 w 40"/>
              <a:gd name="T3" fmla="*/ 20 h 65"/>
              <a:gd name="T4" fmla="*/ 4 w 40"/>
              <a:gd name="T5" fmla="*/ 10 h 65"/>
              <a:gd name="T6" fmla="*/ 12 w 40"/>
              <a:gd name="T7" fmla="*/ 2 h 65"/>
              <a:gd name="T8" fmla="*/ 28 w 40"/>
              <a:gd name="T9" fmla="*/ 2 h 65"/>
              <a:gd name="T10" fmla="*/ 36 w 40"/>
              <a:gd name="T11" fmla="*/ 10 h 65"/>
              <a:gd name="T12" fmla="*/ 38 w 40"/>
              <a:gd name="T13" fmla="*/ 20 h 65"/>
              <a:gd name="T14" fmla="*/ 32 w 40"/>
              <a:gd name="T15" fmla="*/ 26 h 65"/>
              <a:gd name="T16" fmla="*/ 34 w 40"/>
              <a:gd name="T17" fmla="*/ 30 h 65"/>
              <a:gd name="T18" fmla="*/ 38 w 40"/>
              <a:gd name="T19" fmla="*/ 39 h 65"/>
              <a:gd name="T20" fmla="*/ 38 w 40"/>
              <a:gd name="T21" fmla="*/ 51 h 65"/>
              <a:gd name="T22" fmla="*/ 34 w 40"/>
              <a:gd name="T23" fmla="*/ 59 h 65"/>
              <a:gd name="T24" fmla="*/ 26 w 40"/>
              <a:gd name="T25" fmla="*/ 63 h 65"/>
              <a:gd name="T26" fmla="*/ 14 w 40"/>
              <a:gd name="T27" fmla="*/ 63 h 65"/>
              <a:gd name="T28" fmla="*/ 6 w 40"/>
              <a:gd name="T29" fmla="*/ 59 h 65"/>
              <a:gd name="T30" fmla="*/ 0 w 40"/>
              <a:gd name="T31" fmla="*/ 51 h 65"/>
              <a:gd name="T32" fmla="*/ 0 w 40"/>
              <a:gd name="T33" fmla="*/ 39 h 65"/>
              <a:gd name="T34" fmla="*/ 6 w 40"/>
              <a:gd name="T35" fmla="*/ 30 h 65"/>
              <a:gd name="T36" fmla="*/ 10 w 40"/>
              <a:gd name="T37" fmla="*/ 16 h 65"/>
              <a:gd name="T38" fmla="*/ 12 w 40"/>
              <a:gd name="T39" fmla="*/ 22 h 65"/>
              <a:gd name="T40" fmla="*/ 20 w 40"/>
              <a:gd name="T41" fmla="*/ 24 h 65"/>
              <a:gd name="T42" fmla="*/ 28 w 40"/>
              <a:gd name="T43" fmla="*/ 22 h 65"/>
              <a:gd name="T44" fmla="*/ 30 w 40"/>
              <a:gd name="T45" fmla="*/ 16 h 65"/>
              <a:gd name="T46" fmla="*/ 28 w 40"/>
              <a:gd name="T47" fmla="*/ 10 h 65"/>
              <a:gd name="T48" fmla="*/ 20 w 40"/>
              <a:gd name="T49" fmla="*/ 8 h 65"/>
              <a:gd name="T50" fmla="*/ 12 w 40"/>
              <a:gd name="T51" fmla="*/ 10 h 65"/>
              <a:gd name="T52" fmla="*/ 10 w 40"/>
              <a:gd name="T53" fmla="*/ 16 h 65"/>
              <a:gd name="T54" fmla="*/ 8 w 40"/>
              <a:gd name="T55" fmla="*/ 49 h 65"/>
              <a:gd name="T56" fmla="*/ 10 w 40"/>
              <a:gd name="T57" fmla="*/ 53 h 65"/>
              <a:gd name="T58" fmla="*/ 16 w 40"/>
              <a:gd name="T59" fmla="*/ 57 h 65"/>
              <a:gd name="T60" fmla="*/ 24 w 40"/>
              <a:gd name="T61" fmla="*/ 57 h 65"/>
              <a:gd name="T62" fmla="*/ 30 w 40"/>
              <a:gd name="T63" fmla="*/ 51 h 65"/>
              <a:gd name="T64" fmla="*/ 30 w 40"/>
              <a:gd name="T65" fmla="*/ 41 h 65"/>
              <a:gd name="T66" fmla="*/ 24 w 40"/>
              <a:gd name="T67" fmla="*/ 33 h 65"/>
              <a:gd name="T68" fmla="*/ 14 w 40"/>
              <a:gd name="T69" fmla="*/ 33 h 65"/>
              <a:gd name="T70" fmla="*/ 8 w 40"/>
              <a:gd name="T7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0" h="65">
                <a:moveTo>
                  <a:pt x="12" y="28"/>
                </a:moveTo>
                <a:lnTo>
                  <a:pt x="8" y="26"/>
                </a:lnTo>
                <a:lnTo>
                  <a:pt x="4" y="24"/>
                </a:lnTo>
                <a:lnTo>
                  <a:pt x="2" y="20"/>
                </a:lnTo>
                <a:lnTo>
                  <a:pt x="2" y="16"/>
                </a:lnTo>
                <a:lnTo>
                  <a:pt x="4" y="10"/>
                </a:lnTo>
                <a:lnTo>
                  <a:pt x="6" y="4"/>
                </a:lnTo>
                <a:lnTo>
                  <a:pt x="12" y="2"/>
                </a:lnTo>
                <a:lnTo>
                  <a:pt x="20" y="0"/>
                </a:lnTo>
                <a:lnTo>
                  <a:pt x="28" y="2"/>
                </a:lnTo>
                <a:lnTo>
                  <a:pt x="32" y="6"/>
                </a:lnTo>
                <a:lnTo>
                  <a:pt x="36" y="10"/>
                </a:lnTo>
                <a:lnTo>
                  <a:pt x="38" y="16"/>
                </a:lnTo>
                <a:lnTo>
                  <a:pt x="38" y="20"/>
                </a:lnTo>
                <a:lnTo>
                  <a:pt x="36" y="24"/>
                </a:lnTo>
                <a:lnTo>
                  <a:pt x="32" y="26"/>
                </a:lnTo>
                <a:lnTo>
                  <a:pt x="28" y="28"/>
                </a:lnTo>
                <a:lnTo>
                  <a:pt x="34" y="30"/>
                </a:lnTo>
                <a:lnTo>
                  <a:pt x="36" y="35"/>
                </a:lnTo>
                <a:lnTo>
                  <a:pt x="38" y="39"/>
                </a:lnTo>
                <a:lnTo>
                  <a:pt x="40" y="45"/>
                </a:lnTo>
                <a:lnTo>
                  <a:pt x="38" y="51"/>
                </a:lnTo>
                <a:lnTo>
                  <a:pt x="38" y="55"/>
                </a:lnTo>
                <a:lnTo>
                  <a:pt x="34" y="59"/>
                </a:lnTo>
                <a:lnTo>
                  <a:pt x="30" y="63"/>
                </a:lnTo>
                <a:lnTo>
                  <a:pt x="26" y="63"/>
                </a:lnTo>
                <a:lnTo>
                  <a:pt x="20" y="65"/>
                </a:lnTo>
                <a:lnTo>
                  <a:pt x="14" y="63"/>
                </a:lnTo>
                <a:lnTo>
                  <a:pt x="10" y="63"/>
                </a:lnTo>
                <a:lnTo>
                  <a:pt x="6" y="59"/>
                </a:lnTo>
                <a:lnTo>
                  <a:pt x="2" y="55"/>
                </a:lnTo>
                <a:lnTo>
                  <a:pt x="0" y="51"/>
                </a:lnTo>
                <a:lnTo>
                  <a:pt x="0" y="45"/>
                </a:lnTo>
                <a:lnTo>
                  <a:pt x="0" y="39"/>
                </a:lnTo>
                <a:lnTo>
                  <a:pt x="2" y="35"/>
                </a:lnTo>
                <a:lnTo>
                  <a:pt x="6" y="30"/>
                </a:lnTo>
                <a:lnTo>
                  <a:pt x="12" y="28"/>
                </a:lnTo>
                <a:close/>
                <a:moveTo>
                  <a:pt x="10" y="16"/>
                </a:moveTo>
                <a:lnTo>
                  <a:pt x="10" y="20"/>
                </a:lnTo>
                <a:lnTo>
                  <a:pt x="12" y="22"/>
                </a:lnTo>
                <a:lnTo>
                  <a:pt x="16" y="24"/>
                </a:lnTo>
                <a:lnTo>
                  <a:pt x="20" y="24"/>
                </a:lnTo>
                <a:lnTo>
                  <a:pt x="24" y="24"/>
                </a:lnTo>
                <a:lnTo>
                  <a:pt x="28" y="22"/>
                </a:lnTo>
                <a:lnTo>
                  <a:pt x="30" y="20"/>
                </a:lnTo>
                <a:lnTo>
                  <a:pt x="30" y="16"/>
                </a:lnTo>
                <a:lnTo>
                  <a:pt x="30" y="12"/>
                </a:lnTo>
                <a:lnTo>
                  <a:pt x="28" y="10"/>
                </a:lnTo>
                <a:lnTo>
                  <a:pt x="24" y="8"/>
                </a:lnTo>
                <a:lnTo>
                  <a:pt x="20" y="8"/>
                </a:lnTo>
                <a:lnTo>
                  <a:pt x="16" y="8"/>
                </a:lnTo>
                <a:lnTo>
                  <a:pt x="12" y="10"/>
                </a:lnTo>
                <a:lnTo>
                  <a:pt x="10" y="12"/>
                </a:lnTo>
                <a:lnTo>
                  <a:pt x="10" y="16"/>
                </a:lnTo>
                <a:close/>
                <a:moveTo>
                  <a:pt x="8" y="45"/>
                </a:moveTo>
                <a:lnTo>
                  <a:pt x="8" y="49"/>
                </a:lnTo>
                <a:lnTo>
                  <a:pt x="10" y="51"/>
                </a:lnTo>
                <a:lnTo>
                  <a:pt x="10" y="53"/>
                </a:lnTo>
                <a:lnTo>
                  <a:pt x="14" y="55"/>
                </a:lnTo>
                <a:lnTo>
                  <a:pt x="16" y="57"/>
                </a:lnTo>
                <a:lnTo>
                  <a:pt x="20" y="57"/>
                </a:lnTo>
                <a:lnTo>
                  <a:pt x="24" y="57"/>
                </a:lnTo>
                <a:lnTo>
                  <a:pt x="28" y="53"/>
                </a:lnTo>
                <a:lnTo>
                  <a:pt x="30" y="51"/>
                </a:lnTo>
                <a:lnTo>
                  <a:pt x="32" y="45"/>
                </a:lnTo>
                <a:lnTo>
                  <a:pt x="30" y="41"/>
                </a:lnTo>
                <a:lnTo>
                  <a:pt x="28" y="37"/>
                </a:lnTo>
                <a:lnTo>
                  <a:pt x="24" y="33"/>
                </a:lnTo>
                <a:lnTo>
                  <a:pt x="20" y="33"/>
                </a:lnTo>
                <a:lnTo>
                  <a:pt x="14" y="33"/>
                </a:lnTo>
                <a:lnTo>
                  <a:pt x="12" y="37"/>
                </a:lnTo>
                <a:lnTo>
                  <a:pt x="8" y="41"/>
                </a:lnTo>
                <a:lnTo>
                  <a:pt x="8" y="45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80" name="Freeform 68"/>
          <p:cNvSpPr>
            <a:spLocks/>
          </p:cNvSpPr>
          <p:nvPr/>
        </p:nvSpPr>
        <p:spPr bwMode="auto">
          <a:xfrm>
            <a:off x="2451100" y="4464050"/>
            <a:ext cx="179388" cy="157163"/>
          </a:xfrm>
          <a:custGeom>
            <a:avLst/>
            <a:gdLst>
              <a:gd name="T0" fmla="*/ 0 w 113"/>
              <a:gd name="T1" fmla="*/ 2 h 99"/>
              <a:gd name="T2" fmla="*/ 24 w 113"/>
              <a:gd name="T3" fmla="*/ 0 h 99"/>
              <a:gd name="T4" fmla="*/ 24 w 113"/>
              <a:gd name="T5" fmla="*/ 4 h 99"/>
              <a:gd name="T6" fmla="*/ 18 w 113"/>
              <a:gd name="T7" fmla="*/ 4 h 99"/>
              <a:gd name="T8" fmla="*/ 14 w 113"/>
              <a:gd name="T9" fmla="*/ 6 h 99"/>
              <a:gd name="T10" fmla="*/ 10 w 113"/>
              <a:gd name="T11" fmla="*/ 10 h 99"/>
              <a:gd name="T12" fmla="*/ 8 w 113"/>
              <a:gd name="T13" fmla="*/ 14 h 99"/>
              <a:gd name="T14" fmla="*/ 6 w 113"/>
              <a:gd name="T15" fmla="*/ 18 h 99"/>
              <a:gd name="T16" fmla="*/ 4 w 113"/>
              <a:gd name="T17" fmla="*/ 24 h 99"/>
              <a:gd name="T18" fmla="*/ 4 w 113"/>
              <a:gd name="T19" fmla="*/ 43 h 99"/>
              <a:gd name="T20" fmla="*/ 93 w 113"/>
              <a:gd name="T21" fmla="*/ 43 h 99"/>
              <a:gd name="T22" fmla="*/ 101 w 113"/>
              <a:gd name="T23" fmla="*/ 43 h 99"/>
              <a:gd name="T24" fmla="*/ 105 w 113"/>
              <a:gd name="T25" fmla="*/ 41 h 99"/>
              <a:gd name="T26" fmla="*/ 107 w 113"/>
              <a:gd name="T27" fmla="*/ 41 h 99"/>
              <a:gd name="T28" fmla="*/ 111 w 113"/>
              <a:gd name="T29" fmla="*/ 37 h 99"/>
              <a:gd name="T30" fmla="*/ 111 w 113"/>
              <a:gd name="T31" fmla="*/ 31 h 99"/>
              <a:gd name="T32" fmla="*/ 111 w 113"/>
              <a:gd name="T33" fmla="*/ 26 h 99"/>
              <a:gd name="T34" fmla="*/ 113 w 113"/>
              <a:gd name="T35" fmla="*/ 26 h 99"/>
              <a:gd name="T36" fmla="*/ 113 w 113"/>
              <a:gd name="T37" fmla="*/ 75 h 99"/>
              <a:gd name="T38" fmla="*/ 111 w 113"/>
              <a:gd name="T39" fmla="*/ 75 h 99"/>
              <a:gd name="T40" fmla="*/ 111 w 113"/>
              <a:gd name="T41" fmla="*/ 71 h 99"/>
              <a:gd name="T42" fmla="*/ 111 w 113"/>
              <a:gd name="T43" fmla="*/ 67 h 99"/>
              <a:gd name="T44" fmla="*/ 109 w 113"/>
              <a:gd name="T45" fmla="*/ 63 h 99"/>
              <a:gd name="T46" fmla="*/ 107 w 113"/>
              <a:gd name="T47" fmla="*/ 61 h 99"/>
              <a:gd name="T48" fmla="*/ 105 w 113"/>
              <a:gd name="T49" fmla="*/ 59 h 99"/>
              <a:gd name="T50" fmla="*/ 99 w 113"/>
              <a:gd name="T51" fmla="*/ 59 h 99"/>
              <a:gd name="T52" fmla="*/ 93 w 113"/>
              <a:gd name="T53" fmla="*/ 59 h 99"/>
              <a:gd name="T54" fmla="*/ 4 w 113"/>
              <a:gd name="T55" fmla="*/ 59 h 99"/>
              <a:gd name="T56" fmla="*/ 4 w 113"/>
              <a:gd name="T57" fmla="*/ 73 h 99"/>
              <a:gd name="T58" fmla="*/ 6 w 113"/>
              <a:gd name="T59" fmla="*/ 79 h 99"/>
              <a:gd name="T60" fmla="*/ 6 w 113"/>
              <a:gd name="T61" fmla="*/ 83 h 99"/>
              <a:gd name="T62" fmla="*/ 8 w 113"/>
              <a:gd name="T63" fmla="*/ 87 h 99"/>
              <a:gd name="T64" fmla="*/ 12 w 113"/>
              <a:gd name="T65" fmla="*/ 91 h 99"/>
              <a:gd name="T66" fmla="*/ 18 w 113"/>
              <a:gd name="T67" fmla="*/ 93 h 99"/>
              <a:gd name="T68" fmla="*/ 24 w 113"/>
              <a:gd name="T69" fmla="*/ 95 h 99"/>
              <a:gd name="T70" fmla="*/ 24 w 113"/>
              <a:gd name="T71" fmla="*/ 99 h 99"/>
              <a:gd name="T72" fmla="*/ 0 w 113"/>
              <a:gd name="T73" fmla="*/ 97 h 99"/>
              <a:gd name="T74" fmla="*/ 0 w 113"/>
              <a:gd name="T75" fmla="*/ 2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3" h="99">
                <a:moveTo>
                  <a:pt x="0" y="2"/>
                </a:moveTo>
                <a:lnTo>
                  <a:pt x="24" y="0"/>
                </a:lnTo>
                <a:lnTo>
                  <a:pt x="24" y="4"/>
                </a:lnTo>
                <a:lnTo>
                  <a:pt x="18" y="4"/>
                </a:lnTo>
                <a:lnTo>
                  <a:pt x="14" y="6"/>
                </a:lnTo>
                <a:lnTo>
                  <a:pt x="10" y="10"/>
                </a:lnTo>
                <a:lnTo>
                  <a:pt x="8" y="14"/>
                </a:lnTo>
                <a:lnTo>
                  <a:pt x="6" y="18"/>
                </a:lnTo>
                <a:lnTo>
                  <a:pt x="4" y="24"/>
                </a:lnTo>
                <a:lnTo>
                  <a:pt x="4" y="43"/>
                </a:lnTo>
                <a:lnTo>
                  <a:pt x="93" y="43"/>
                </a:lnTo>
                <a:lnTo>
                  <a:pt x="101" y="43"/>
                </a:lnTo>
                <a:lnTo>
                  <a:pt x="105" y="41"/>
                </a:lnTo>
                <a:lnTo>
                  <a:pt x="107" y="41"/>
                </a:lnTo>
                <a:lnTo>
                  <a:pt x="111" y="37"/>
                </a:lnTo>
                <a:lnTo>
                  <a:pt x="111" y="31"/>
                </a:lnTo>
                <a:lnTo>
                  <a:pt x="111" y="26"/>
                </a:lnTo>
                <a:lnTo>
                  <a:pt x="113" y="26"/>
                </a:lnTo>
                <a:lnTo>
                  <a:pt x="113" y="75"/>
                </a:lnTo>
                <a:lnTo>
                  <a:pt x="111" y="75"/>
                </a:lnTo>
                <a:lnTo>
                  <a:pt x="111" y="71"/>
                </a:lnTo>
                <a:lnTo>
                  <a:pt x="111" y="67"/>
                </a:lnTo>
                <a:lnTo>
                  <a:pt x="109" y="63"/>
                </a:lnTo>
                <a:lnTo>
                  <a:pt x="107" y="61"/>
                </a:lnTo>
                <a:lnTo>
                  <a:pt x="105" y="59"/>
                </a:lnTo>
                <a:lnTo>
                  <a:pt x="99" y="59"/>
                </a:lnTo>
                <a:lnTo>
                  <a:pt x="93" y="59"/>
                </a:lnTo>
                <a:lnTo>
                  <a:pt x="4" y="59"/>
                </a:lnTo>
                <a:lnTo>
                  <a:pt x="4" y="73"/>
                </a:lnTo>
                <a:lnTo>
                  <a:pt x="6" y="79"/>
                </a:lnTo>
                <a:lnTo>
                  <a:pt x="6" y="83"/>
                </a:lnTo>
                <a:lnTo>
                  <a:pt x="8" y="87"/>
                </a:lnTo>
                <a:lnTo>
                  <a:pt x="12" y="91"/>
                </a:lnTo>
                <a:lnTo>
                  <a:pt x="18" y="93"/>
                </a:lnTo>
                <a:lnTo>
                  <a:pt x="24" y="95"/>
                </a:lnTo>
                <a:lnTo>
                  <a:pt x="24" y="99"/>
                </a:lnTo>
                <a:lnTo>
                  <a:pt x="0" y="97"/>
                </a:lnTo>
                <a:lnTo>
                  <a:pt x="0" y="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81" name="Freeform 69"/>
          <p:cNvSpPr>
            <a:spLocks/>
          </p:cNvSpPr>
          <p:nvPr/>
        </p:nvSpPr>
        <p:spPr bwMode="auto">
          <a:xfrm>
            <a:off x="2508250" y="4364038"/>
            <a:ext cx="122238" cy="90487"/>
          </a:xfrm>
          <a:custGeom>
            <a:avLst/>
            <a:gdLst>
              <a:gd name="T0" fmla="*/ 0 w 77"/>
              <a:gd name="T1" fmla="*/ 33 h 57"/>
              <a:gd name="T2" fmla="*/ 19 w 77"/>
              <a:gd name="T3" fmla="*/ 33 h 57"/>
              <a:gd name="T4" fmla="*/ 9 w 77"/>
              <a:gd name="T5" fmla="*/ 27 h 57"/>
              <a:gd name="T6" fmla="*/ 4 w 77"/>
              <a:gd name="T7" fmla="*/ 23 h 57"/>
              <a:gd name="T8" fmla="*/ 0 w 77"/>
              <a:gd name="T9" fmla="*/ 16 h 57"/>
              <a:gd name="T10" fmla="*/ 0 w 77"/>
              <a:gd name="T11" fmla="*/ 12 h 57"/>
              <a:gd name="T12" fmla="*/ 0 w 77"/>
              <a:gd name="T13" fmla="*/ 8 h 57"/>
              <a:gd name="T14" fmla="*/ 2 w 77"/>
              <a:gd name="T15" fmla="*/ 4 h 57"/>
              <a:gd name="T16" fmla="*/ 6 w 77"/>
              <a:gd name="T17" fmla="*/ 2 h 57"/>
              <a:gd name="T18" fmla="*/ 9 w 77"/>
              <a:gd name="T19" fmla="*/ 0 h 57"/>
              <a:gd name="T20" fmla="*/ 13 w 77"/>
              <a:gd name="T21" fmla="*/ 2 h 57"/>
              <a:gd name="T22" fmla="*/ 15 w 77"/>
              <a:gd name="T23" fmla="*/ 2 h 57"/>
              <a:gd name="T24" fmla="*/ 17 w 77"/>
              <a:gd name="T25" fmla="*/ 6 h 57"/>
              <a:gd name="T26" fmla="*/ 19 w 77"/>
              <a:gd name="T27" fmla="*/ 8 h 57"/>
              <a:gd name="T28" fmla="*/ 17 w 77"/>
              <a:gd name="T29" fmla="*/ 10 h 57"/>
              <a:gd name="T30" fmla="*/ 15 w 77"/>
              <a:gd name="T31" fmla="*/ 14 h 57"/>
              <a:gd name="T32" fmla="*/ 11 w 77"/>
              <a:gd name="T33" fmla="*/ 18 h 57"/>
              <a:gd name="T34" fmla="*/ 11 w 77"/>
              <a:gd name="T35" fmla="*/ 20 h 57"/>
              <a:gd name="T36" fmla="*/ 11 w 77"/>
              <a:gd name="T37" fmla="*/ 23 h 57"/>
              <a:gd name="T38" fmla="*/ 13 w 77"/>
              <a:gd name="T39" fmla="*/ 25 h 57"/>
              <a:gd name="T40" fmla="*/ 17 w 77"/>
              <a:gd name="T41" fmla="*/ 29 h 57"/>
              <a:gd name="T42" fmla="*/ 25 w 77"/>
              <a:gd name="T43" fmla="*/ 33 h 57"/>
              <a:gd name="T44" fmla="*/ 59 w 77"/>
              <a:gd name="T45" fmla="*/ 33 h 57"/>
              <a:gd name="T46" fmla="*/ 65 w 77"/>
              <a:gd name="T47" fmla="*/ 33 h 57"/>
              <a:gd name="T48" fmla="*/ 69 w 77"/>
              <a:gd name="T49" fmla="*/ 31 h 57"/>
              <a:gd name="T50" fmla="*/ 71 w 77"/>
              <a:gd name="T51" fmla="*/ 29 h 57"/>
              <a:gd name="T52" fmla="*/ 73 w 77"/>
              <a:gd name="T53" fmla="*/ 27 h 57"/>
              <a:gd name="T54" fmla="*/ 75 w 77"/>
              <a:gd name="T55" fmla="*/ 23 h 57"/>
              <a:gd name="T56" fmla="*/ 75 w 77"/>
              <a:gd name="T57" fmla="*/ 18 h 57"/>
              <a:gd name="T58" fmla="*/ 77 w 77"/>
              <a:gd name="T59" fmla="*/ 18 h 57"/>
              <a:gd name="T60" fmla="*/ 77 w 77"/>
              <a:gd name="T61" fmla="*/ 57 h 57"/>
              <a:gd name="T62" fmla="*/ 75 w 77"/>
              <a:gd name="T63" fmla="*/ 57 h 57"/>
              <a:gd name="T64" fmla="*/ 75 w 77"/>
              <a:gd name="T65" fmla="*/ 53 h 57"/>
              <a:gd name="T66" fmla="*/ 73 w 77"/>
              <a:gd name="T67" fmla="*/ 49 h 57"/>
              <a:gd name="T68" fmla="*/ 71 w 77"/>
              <a:gd name="T69" fmla="*/ 49 h 57"/>
              <a:gd name="T70" fmla="*/ 69 w 77"/>
              <a:gd name="T71" fmla="*/ 47 h 57"/>
              <a:gd name="T72" fmla="*/ 65 w 77"/>
              <a:gd name="T73" fmla="*/ 47 h 57"/>
              <a:gd name="T74" fmla="*/ 59 w 77"/>
              <a:gd name="T75" fmla="*/ 47 h 57"/>
              <a:gd name="T76" fmla="*/ 31 w 77"/>
              <a:gd name="T77" fmla="*/ 47 h 57"/>
              <a:gd name="T78" fmla="*/ 23 w 77"/>
              <a:gd name="T79" fmla="*/ 47 h 57"/>
              <a:gd name="T80" fmla="*/ 17 w 77"/>
              <a:gd name="T81" fmla="*/ 47 h 57"/>
              <a:gd name="T82" fmla="*/ 13 w 77"/>
              <a:gd name="T83" fmla="*/ 47 h 57"/>
              <a:gd name="T84" fmla="*/ 11 w 77"/>
              <a:gd name="T85" fmla="*/ 49 h 57"/>
              <a:gd name="T86" fmla="*/ 9 w 77"/>
              <a:gd name="T87" fmla="*/ 49 h 57"/>
              <a:gd name="T88" fmla="*/ 9 w 77"/>
              <a:gd name="T89" fmla="*/ 51 h 57"/>
              <a:gd name="T90" fmla="*/ 7 w 77"/>
              <a:gd name="T91" fmla="*/ 53 h 57"/>
              <a:gd name="T92" fmla="*/ 9 w 77"/>
              <a:gd name="T93" fmla="*/ 55 h 57"/>
              <a:gd name="T94" fmla="*/ 9 w 77"/>
              <a:gd name="T95" fmla="*/ 57 h 57"/>
              <a:gd name="T96" fmla="*/ 7 w 77"/>
              <a:gd name="T97" fmla="*/ 57 h 57"/>
              <a:gd name="T98" fmla="*/ 0 w 77"/>
              <a:gd name="T99" fmla="*/ 35 h 57"/>
              <a:gd name="T100" fmla="*/ 0 w 77"/>
              <a:gd name="T101" fmla="*/ 33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7" h="57">
                <a:moveTo>
                  <a:pt x="0" y="33"/>
                </a:moveTo>
                <a:lnTo>
                  <a:pt x="19" y="33"/>
                </a:lnTo>
                <a:lnTo>
                  <a:pt x="9" y="27"/>
                </a:lnTo>
                <a:lnTo>
                  <a:pt x="4" y="23"/>
                </a:lnTo>
                <a:lnTo>
                  <a:pt x="0" y="16"/>
                </a:lnTo>
                <a:lnTo>
                  <a:pt x="0" y="12"/>
                </a:lnTo>
                <a:lnTo>
                  <a:pt x="0" y="8"/>
                </a:lnTo>
                <a:lnTo>
                  <a:pt x="2" y="4"/>
                </a:lnTo>
                <a:lnTo>
                  <a:pt x="6" y="2"/>
                </a:lnTo>
                <a:lnTo>
                  <a:pt x="9" y="0"/>
                </a:lnTo>
                <a:lnTo>
                  <a:pt x="13" y="2"/>
                </a:lnTo>
                <a:lnTo>
                  <a:pt x="15" y="2"/>
                </a:lnTo>
                <a:lnTo>
                  <a:pt x="17" y="6"/>
                </a:lnTo>
                <a:lnTo>
                  <a:pt x="19" y="8"/>
                </a:lnTo>
                <a:lnTo>
                  <a:pt x="17" y="10"/>
                </a:lnTo>
                <a:lnTo>
                  <a:pt x="15" y="14"/>
                </a:lnTo>
                <a:lnTo>
                  <a:pt x="11" y="18"/>
                </a:lnTo>
                <a:lnTo>
                  <a:pt x="11" y="20"/>
                </a:lnTo>
                <a:lnTo>
                  <a:pt x="11" y="23"/>
                </a:lnTo>
                <a:lnTo>
                  <a:pt x="13" y="25"/>
                </a:lnTo>
                <a:lnTo>
                  <a:pt x="17" y="29"/>
                </a:lnTo>
                <a:lnTo>
                  <a:pt x="25" y="33"/>
                </a:lnTo>
                <a:lnTo>
                  <a:pt x="59" y="33"/>
                </a:lnTo>
                <a:lnTo>
                  <a:pt x="65" y="33"/>
                </a:lnTo>
                <a:lnTo>
                  <a:pt x="69" y="31"/>
                </a:lnTo>
                <a:lnTo>
                  <a:pt x="71" y="29"/>
                </a:lnTo>
                <a:lnTo>
                  <a:pt x="73" y="27"/>
                </a:lnTo>
                <a:lnTo>
                  <a:pt x="75" y="23"/>
                </a:lnTo>
                <a:lnTo>
                  <a:pt x="75" y="18"/>
                </a:lnTo>
                <a:lnTo>
                  <a:pt x="77" y="18"/>
                </a:lnTo>
                <a:lnTo>
                  <a:pt x="77" y="57"/>
                </a:lnTo>
                <a:lnTo>
                  <a:pt x="75" y="57"/>
                </a:lnTo>
                <a:lnTo>
                  <a:pt x="75" y="53"/>
                </a:lnTo>
                <a:lnTo>
                  <a:pt x="73" y="49"/>
                </a:lnTo>
                <a:lnTo>
                  <a:pt x="71" y="49"/>
                </a:lnTo>
                <a:lnTo>
                  <a:pt x="69" y="47"/>
                </a:lnTo>
                <a:lnTo>
                  <a:pt x="65" y="47"/>
                </a:lnTo>
                <a:lnTo>
                  <a:pt x="59" y="47"/>
                </a:lnTo>
                <a:lnTo>
                  <a:pt x="31" y="47"/>
                </a:lnTo>
                <a:lnTo>
                  <a:pt x="23" y="47"/>
                </a:lnTo>
                <a:lnTo>
                  <a:pt x="17" y="47"/>
                </a:lnTo>
                <a:lnTo>
                  <a:pt x="13" y="47"/>
                </a:lnTo>
                <a:lnTo>
                  <a:pt x="11" y="49"/>
                </a:lnTo>
                <a:lnTo>
                  <a:pt x="9" y="49"/>
                </a:lnTo>
                <a:lnTo>
                  <a:pt x="9" y="51"/>
                </a:lnTo>
                <a:lnTo>
                  <a:pt x="7" y="53"/>
                </a:lnTo>
                <a:lnTo>
                  <a:pt x="9" y="55"/>
                </a:lnTo>
                <a:lnTo>
                  <a:pt x="9" y="57"/>
                </a:lnTo>
                <a:lnTo>
                  <a:pt x="7" y="57"/>
                </a:lnTo>
                <a:lnTo>
                  <a:pt x="0" y="35"/>
                </a:lnTo>
                <a:lnTo>
                  <a:pt x="0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82" name="Freeform 70"/>
          <p:cNvSpPr>
            <a:spLocks/>
          </p:cNvSpPr>
          <p:nvPr/>
        </p:nvSpPr>
        <p:spPr bwMode="auto">
          <a:xfrm>
            <a:off x="2511425" y="4229100"/>
            <a:ext cx="122238" cy="134938"/>
          </a:xfrm>
          <a:custGeom>
            <a:avLst/>
            <a:gdLst>
              <a:gd name="T0" fmla="*/ 0 w 77"/>
              <a:gd name="T1" fmla="*/ 12 h 85"/>
              <a:gd name="T2" fmla="*/ 45 w 77"/>
              <a:gd name="T3" fmla="*/ 12 h 85"/>
              <a:gd name="T4" fmla="*/ 53 w 77"/>
              <a:gd name="T5" fmla="*/ 12 h 85"/>
              <a:gd name="T6" fmla="*/ 59 w 77"/>
              <a:gd name="T7" fmla="*/ 10 h 85"/>
              <a:gd name="T8" fmla="*/ 63 w 77"/>
              <a:gd name="T9" fmla="*/ 10 h 85"/>
              <a:gd name="T10" fmla="*/ 65 w 77"/>
              <a:gd name="T11" fmla="*/ 10 h 85"/>
              <a:gd name="T12" fmla="*/ 67 w 77"/>
              <a:gd name="T13" fmla="*/ 8 h 85"/>
              <a:gd name="T14" fmla="*/ 67 w 77"/>
              <a:gd name="T15" fmla="*/ 8 h 85"/>
              <a:gd name="T16" fmla="*/ 67 w 77"/>
              <a:gd name="T17" fmla="*/ 6 h 85"/>
              <a:gd name="T18" fmla="*/ 67 w 77"/>
              <a:gd name="T19" fmla="*/ 4 h 85"/>
              <a:gd name="T20" fmla="*/ 67 w 77"/>
              <a:gd name="T21" fmla="*/ 2 h 85"/>
              <a:gd name="T22" fmla="*/ 69 w 77"/>
              <a:gd name="T23" fmla="*/ 0 h 85"/>
              <a:gd name="T24" fmla="*/ 77 w 77"/>
              <a:gd name="T25" fmla="*/ 22 h 85"/>
              <a:gd name="T26" fmla="*/ 77 w 77"/>
              <a:gd name="T27" fmla="*/ 26 h 85"/>
              <a:gd name="T28" fmla="*/ 61 w 77"/>
              <a:gd name="T29" fmla="*/ 26 h 85"/>
              <a:gd name="T30" fmla="*/ 67 w 77"/>
              <a:gd name="T31" fmla="*/ 32 h 85"/>
              <a:gd name="T32" fmla="*/ 71 w 77"/>
              <a:gd name="T33" fmla="*/ 37 h 85"/>
              <a:gd name="T34" fmla="*/ 75 w 77"/>
              <a:gd name="T35" fmla="*/ 41 h 85"/>
              <a:gd name="T36" fmla="*/ 77 w 77"/>
              <a:gd name="T37" fmla="*/ 47 h 85"/>
              <a:gd name="T38" fmla="*/ 77 w 77"/>
              <a:gd name="T39" fmla="*/ 53 h 85"/>
              <a:gd name="T40" fmla="*/ 77 w 77"/>
              <a:gd name="T41" fmla="*/ 59 h 85"/>
              <a:gd name="T42" fmla="*/ 73 w 77"/>
              <a:gd name="T43" fmla="*/ 65 h 85"/>
              <a:gd name="T44" fmla="*/ 69 w 77"/>
              <a:gd name="T45" fmla="*/ 69 h 85"/>
              <a:gd name="T46" fmla="*/ 63 w 77"/>
              <a:gd name="T47" fmla="*/ 71 h 85"/>
              <a:gd name="T48" fmla="*/ 57 w 77"/>
              <a:gd name="T49" fmla="*/ 73 h 85"/>
              <a:gd name="T50" fmla="*/ 47 w 77"/>
              <a:gd name="T51" fmla="*/ 73 h 85"/>
              <a:gd name="T52" fmla="*/ 13 w 77"/>
              <a:gd name="T53" fmla="*/ 73 h 85"/>
              <a:gd name="T54" fmla="*/ 7 w 77"/>
              <a:gd name="T55" fmla="*/ 73 h 85"/>
              <a:gd name="T56" fmla="*/ 5 w 77"/>
              <a:gd name="T57" fmla="*/ 75 h 85"/>
              <a:gd name="T58" fmla="*/ 4 w 77"/>
              <a:gd name="T59" fmla="*/ 75 h 85"/>
              <a:gd name="T60" fmla="*/ 2 w 77"/>
              <a:gd name="T61" fmla="*/ 77 h 85"/>
              <a:gd name="T62" fmla="*/ 2 w 77"/>
              <a:gd name="T63" fmla="*/ 79 h 85"/>
              <a:gd name="T64" fmla="*/ 0 w 77"/>
              <a:gd name="T65" fmla="*/ 85 h 85"/>
              <a:gd name="T66" fmla="*/ 0 w 77"/>
              <a:gd name="T67" fmla="*/ 85 h 85"/>
              <a:gd name="T68" fmla="*/ 0 w 77"/>
              <a:gd name="T69" fmla="*/ 59 h 85"/>
              <a:gd name="T70" fmla="*/ 49 w 77"/>
              <a:gd name="T71" fmla="*/ 59 h 85"/>
              <a:gd name="T72" fmla="*/ 55 w 77"/>
              <a:gd name="T73" fmla="*/ 59 h 85"/>
              <a:gd name="T74" fmla="*/ 61 w 77"/>
              <a:gd name="T75" fmla="*/ 57 h 85"/>
              <a:gd name="T76" fmla="*/ 63 w 77"/>
              <a:gd name="T77" fmla="*/ 55 h 85"/>
              <a:gd name="T78" fmla="*/ 65 w 77"/>
              <a:gd name="T79" fmla="*/ 51 h 85"/>
              <a:gd name="T80" fmla="*/ 67 w 77"/>
              <a:gd name="T81" fmla="*/ 45 h 85"/>
              <a:gd name="T82" fmla="*/ 65 w 77"/>
              <a:gd name="T83" fmla="*/ 41 h 85"/>
              <a:gd name="T84" fmla="*/ 65 w 77"/>
              <a:gd name="T85" fmla="*/ 37 h 85"/>
              <a:gd name="T86" fmla="*/ 61 w 77"/>
              <a:gd name="T87" fmla="*/ 32 h 85"/>
              <a:gd name="T88" fmla="*/ 55 w 77"/>
              <a:gd name="T89" fmla="*/ 26 h 85"/>
              <a:gd name="T90" fmla="*/ 13 w 77"/>
              <a:gd name="T91" fmla="*/ 26 h 85"/>
              <a:gd name="T92" fmla="*/ 7 w 77"/>
              <a:gd name="T93" fmla="*/ 26 h 85"/>
              <a:gd name="T94" fmla="*/ 4 w 77"/>
              <a:gd name="T95" fmla="*/ 28 h 85"/>
              <a:gd name="T96" fmla="*/ 2 w 77"/>
              <a:gd name="T97" fmla="*/ 30 h 85"/>
              <a:gd name="T98" fmla="*/ 0 w 77"/>
              <a:gd name="T99" fmla="*/ 37 h 85"/>
              <a:gd name="T100" fmla="*/ 0 w 77"/>
              <a:gd name="T101" fmla="*/ 37 h 85"/>
              <a:gd name="T102" fmla="*/ 0 w 77"/>
              <a:gd name="T103" fmla="*/ 12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7" h="85">
                <a:moveTo>
                  <a:pt x="0" y="12"/>
                </a:moveTo>
                <a:lnTo>
                  <a:pt x="45" y="12"/>
                </a:lnTo>
                <a:lnTo>
                  <a:pt x="53" y="12"/>
                </a:lnTo>
                <a:lnTo>
                  <a:pt x="59" y="10"/>
                </a:lnTo>
                <a:lnTo>
                  <a:pt x="63" y="10"/>
                </a:lnTo>
                <a:lnTo>
                  <a:pt x="65" y="10"/>
                </a:lnTo>
                <a:lnTo>
                  <a:pt x="67" y="8"/>
                </a:lnTo>
                <a:lnTo>
                  <a:pt x="67" y="8"/>
                </a:lnTo>
                <a:lnTo>
                  <a:pt x="67" y="6"/>
                </a:lnTo>
                <a:lnTo>
                  <a:pt x="67" y="4"/>
                </a:lnTo>
                <a:lnTo>
                  <a:pt x="67" y="2"/>
                </a:lnTo>
                <a:lnTo>
                  <a:pt x="69" y="0"/>
                </a:lnTo>
                <a:lnTo>
                  <a:pt x="77" y="22"/>
                </a:lnTo>
                <a:lnTo>
                  <a:pt x="77" y="26"/>
                </a:lnTo>
                <a:lnTo>
                  <a:pt x="61" y="26"/>
                </a:lnTo>
                <a:lnTo>
                  <a:pt x="67" y="32"/>
                </a:lnTo>
                <a:lnTo>
                  <a:pt x="71" y="37"/>
                </a:lnTo>
                <a:lnTo>
                  <a:pt x="75" y="41"/>
                </a:lnTo>
                <a:lnTo>
                  <a:pt x="77" y="47"/>
                </a:lnTo>
                <a:lnTo>
                  <a:pt x="77" y="53"/>
                </a:lnTo>
                <a:lnTo>
                  <a:pt x="77" y="59"/>
                </a:lnTo>
                <a:lnTo>
                  <a:pt x="73" y="65"/>
                </a:lnTo>
                <a:lnTo>
                  <a:pt x="69" y="69"/>
                </a:lnTo>
                <a:lnTo>
                  <a:pt x="63" y="71"/>
                </a:lnTo>
                <a:lnTo>
                  <a:pt x="57" y="73"/>
                </a:lnTo>
                <a:lnTo>
                  <a:pt x="47" y="73"/>
                </a:lnTo>
                <a:lnTo>
                  <a:pt x="13" y="73"/>
                </a:lnTo>
                <a:lnTo>
                  <a:pt x="7" y="73"/>
                </a:lnTo>
                <a:lnTo>
                  <a:pt x="5" y="75"/>
                </a:lnTo>
                <a:lnTo>
                  <a:pt x="4" y="75"/>
                </a:lnTo>
                <a:lnTo>
                  <a:pt x="2" y="77"/>
                </a:lnTo>
                <a:lnTo>
                  <a:pt x="2" y="79"/>
                </a:lnTo>
                <a:lnTo>
                  <a:pt x="0" y="85"/>
                </a:lnTo>
                <a:lnTo>
                  <a:pt x="0" y="85"/>
                </a:lnTo>
                <a:lnTo>
                  <a:pt x="0" y="59"/>
                </a:lnTo>
                <a:lnTo>
                  <a:pt x="49" y="59"/>
                </a:lnTo>
                <a:lnTo>
                  <a:pt x="55" y="59"/>
                </a:lnTo>
                <a:lnTo>
                  <a:pt x="61" y="57"/>
                </a:lnTo>
                <a:lnTo>
                  <a:pt x="63" y="55"/>
                </a:lnTo>
                <a:lnTo>
                  <a:pt x="65" y="51"/>
                </a:lnTo>
                <a:lnTo>
                  <a:pt x="67" y="45"/>
                </a:lnTo>
                <a:lnTo>
                  <a:pt x="65" y="41"/>
                </a:lnTo>
                <a:lnTo>
                  <a:pt x="65" y="37"/>
                </a:lnTo>
                <a:lnTo>
                  <a:pt x="61" y="32"/>
                </a:lnTo>
                <a:lnTo>
                  <a:pt x="55" y="26"/>
                </a:lnTo>
                <a:lnTo>
                  <a:pt x="13" y="26"/>
                </a:lnTo>
                <a:lnTo>
                  <a:pt x="7" y="26"/>
                </a:lnTo>
                <a:lnTo>
                  <a:pt x="4" y="28"/>
                </a:lnTo>
                <a:lnTo>
                  <a:pt x="2" y="30"/>
                </a:lnTo>
                <a:lnTo>
                  <a:pt x="0" y="37"/>
                </a:lnTo>
                <a:lnTo>
                  <a:pt x="0" y="37"/>
                </a:lnTo>
                <a:lnTo>
                  <a:pt x="0" y="1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83" name="Freeform 71"/>
          <p:cNvSpPr>
            <a:spLocks noEditPoints="1"/>
          </p:cNvSpPr>
          <p:nvPr/>
        </p:nvSpPr>
        <p:spPr bwMode="auto">
          <a:xfrm>
            <a:off x="2508250" y="4113213"/>
            <a:ext cx="125413" cy="106362"/>
          </a:xfrm>
          <a:custGeom>
            <a:avLst/>
            <a:gdLst>
              <a:gd name="T0" fmla="*/ 29 w 79"/>
              <a:gd name="T1" fmla="*/ 53 h 67"/>
              <a:gd name="T2" fmla="*/ 39 w 79"/>
              <a:gd name="T3" fmla="*/ 53 h 67"/>
              <a:gd name="T4" fmla="*/ 49 w 79"/>
              <a:gd name="T5" fmla="*/ 49 h 67"/>
              <a:gd name="T6" fmla="*/ 55 w 79"/>
              <a:gd name="T7" fmla="*/ 45 h 67"/>
              <a:gd name="T8" fmla="*/ 61 w 79"/>
              <a:gd name="T9" fmla="*/ 39 h 67"/>
              <a:gd name="T10" fmla="*/ 63 w 79"/>
              <a:gd name="T11" fmla="*/ 32 h 67"/>
              <a:gd name="T12" fmla="*/ 65 w 79"/>
              <a:gd name="T13" fmla="*/ 24 h 67"/>
              <a:gd name="T14" fmla="*/ 65 w 79"/>
              <a:gd name="T15" fmla="*/ 18 h 67"/>
              <a:gd name="T16" fmla="*/ 61 w 79"/>
              <a:gd name="T17" fmla="*/ 12 h 67"/>
              <a:gd name="T18" fmla="*/ 59 w 79"/>
              <a:gd name="T19" fmla="*/ 8 h 67"/>
              <a:gd name="T20" fmla="*/ 53 w 79"/>
              <a:gd name="T21" fmla="*/ 4 h 67"/>
              <a:gd name="T22" fmla="*/ 47 w 79"/>
              <a:gd name="T23" fmla="*/ 2 h 67"/>
              <a:gd name="T24" fmla="*/ 49 w 79"/>
              <a:gd name="T25" fmla="*/ 0 h 67"/>
              <a:gd name="T26" fmla="*/ 57 w 79"/>
              <a:gd name="T27" fmla="*/ 2 h 67"/>
              <a:gd name="T28" fmla="*/ 63 w 79"/>
              <a:gd name="T29" fmla="*/ 6 h 67"/>
              <a:gd name="T30" fmla="*/ 71 w 79"/>
              <a:gd name="T31" fmla="*/ 10 h 67"/>
              <a:gd name="T32" fmla="*/ 75 w 79"/>
              <a:gd name="T33" fmla="*/ 16 h 67"/>
              <a:gd name="T34" fmla="*/ 79 w 79"/>
              <a:gd name="T35" fmla="*/ 24 h 67"/>
              <a:gd name="T36" fmla="*/ 79 w 79"/>
              <a:gd name="T37" fmla="*/ 32 h 67"/>
              <a:gd name="T38" fmla="*/ 79 w 79"/>
              <a:gd name="T39" fmla="*/ 41 h 67"/>
              <a:gd name="T40" fmla="*/ 75 w 79"/>
              <a:gd name="T41" fmla="*/ 49 h 67"/>
              <a:gd name="T42" fmla="*/ 69 w 79"/>
              <a:gd name="T43" fmla="*/ 57 h 67"/>
              <a:gd name="T44" fmla="*/ 61 w 79"/>
              <a:gd name="T45" fmla="*/ 61 h 67"/>
              <a:gd name="T46" fmla="*/ 51 w 79"/>
              <a:gd name="T47" fmla="*/ 65 h 67"/>
              <a:gd name="T48" fmla="*/ 39 w 79"/>
              <a:gd name="T49" fmla="*/ 67 h 67"/>
              <a:gd name="T50" fmla="*/ 31 w 79"/>
              <a:gd name="T51" fmla="*/ 65 h 67"/>
              <a:gd name="T52" fmla="*/ 23 w 79"/>
              <a:gd name="T53" fmla="*/ 63 h 67"/>
              <a:gd name="T54" fmla="*/ 15 w 79"/>
              <a:gd name="T55" fmla="*/ 61 h 67"/>
              <a:gd name="T56" fmla="*/ 9 w 79"/>
              <a:gd name="T57" fmla="*/ 57 h 67"/>
              <a:gd name="T58" fmla="*/ 4 w 79"/>
              <a:gd name="T59" fmla="*/ 49 h 67"/>
              <a:gd name="T60" fmla="*/ 0 w 79"/>
              <a:gd name="T61" fmla="*/ 41 h 67"/>
              <a:gd name="T62" fmla="*/ 0 w 79"/>
              <a:gd name="T63" fmla="*/ 30 h 67"/>
              <a:gd name="T64" fmla="*/ 0 w 79"/>
              <a:gd name="T65" fmla="*/ 22 h 67"/>
              <a:gd name="T66" fmla="*/ 4 w 79"/>
              <a:gd name="T67" fmla="*/ 14 h 67"/>
              <a:gd name="T68" fmla="*/ 7 w 79"/>
              <a:gd name="T69" fmla="*/ 8 h 67"/>
              <a:gd name="T70" fmla="*/ 13 w 79"/>
              <a:gd name="T71" fmla="*/ 4 h 67"/>
              <a:gd name="T72" fmla="*/ 21 w 79"/>
              <a:gd name="T73" fmla="*/ 2 h 67"/>
              <a:gd name="T74" fmla="*/ 29 w 79"/>
              <a:gd name="T75" fmla="*/ 0 h 67"/>
              <a:gd name="T76" fmla="*/ 29 w 79"/>
              <a:gd name="T77" fmla="*/ 53 h 67"/>
              <a:gd name="T78" fmla="*/ 23 w 79"/>
              <a:gd name="T79" fmla="*/ 53 h 67"/>
              <a:gd name="T80" fmla="*/ 23 w 79"/>
              <a:gd name="T81" fmla="*/ 18 h 67"/>
              <a:gd name="T82" fmla="*/ 17 w 79"/>
              <a:gd name="T83" fmla="*/ 18 h 67"/>
              <a:gd name="T84" fmla="*/ 13 w 79"/>
              <a:gd name="T85" fmla="*/ 20 h 67"/>
              <a:gd name="T86" fmla="*/ 9 w 79"/>
              <a:gd name="T87" fmla="*/ 22 h 67"/>
              <a:gd name="T88" fmla="*/ 7 w 79"/>
              <a:gd name="T89" fmla="*/ 26 h 67"/>
              <a:gd name="T90" fmla="*/ 6 w 79"/>
              <a:gd name="T91" fmla="*/ 30 h 67"/>
              <a:gd name="T92" fmla="*/ 4 w 79"/>
              <a:gd name="T93" fmla="*/ 34 h 67"/>
              <a:gd name="T94" fmla="*/ 6 w 79"/>
              <a:gd name="T95" fmla="*/ 41 h 67"/>
              <a:gd name="T96" fmla="*/ 9 w 79"/>
              <a:gd name="T97" fmla="*/ 47 h 67"/>
              <a:gd name="T98" fmla="*/ 13 w 79"/>
              <a:gd name="T99" fmla="*/ 51 h 67"/>
              <a:gd name="T100" fmla="*/ 17 w 79"/>
              <a:gd name="T101" fmla="*/ 53 h 67"/>
              <a:gd name="T102" fmla="*/ 23 w 79"/>
              <a:gd name="T103" fmla="*/ 5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9" h="67">
                <a:moveTo>
                  <a:pt x="29" y="53"/>
                </a:moveTo>
                <a:lnTo>
                  <a:pt x="39" y="53"/>
                </a:lnTo>
                <a:lnTo>
                  <a:pt x="49" y="49"/>
                </a:lnTo>
                <a:lnTo>
                  <a:pt x="55" y="45"/>
                </a:lnTo>
                <a:lnTo>
                  <a:pt x="61" y="39"/>
                </a:lnTo>
                <a:lnTo>
                  <a:pt x="63" y="32"/>
                </a:lnTo>
                <a:lnTo>
                  <a:pt x="65" y="24"/>
                </a:lnTo>
                <a:lnTo>
                  <a:pt x="65" y="18"/>
                </a:lnTo>
                <a:lnTo>
                  <a:pt x="61" y="12"/>
                </a:lnTo>
                <a:lnTo>
                  <a:pt x="59" y="8"/>
                </a:lnTo>
                <a:lnTo>
                  <a:pt x="53" y="4"/>
                </a:lnTo>
                <a:lnTo>
                  <a:pt x="47" y="2"/>
                </a:lnTo>
                <a:lnTo>
                  <a:pt x="49" y="0"/>
                </a:lnTo>
                <a:lnTo>
                  <a:pt x="57" y="2"/>
                </a:lnTo>
                <a:lnTo>
                  <a:pt x="63" y="6"/>
                </a:lnTo>
                <a:lnTo>
                  <a:pt x="71" y="10"/>
                </a:lnTo>
                <a:lnTo>
                  <a:pt x="75" y="16"/>
                </a:lnTo>
                <a:lnTo>
                  <a:pt x="79" y="24"/>
                </a:lnTo>
                <a:lnTo>
                  <a:pt x="79" y="32"/>
                </a:lnTo>
                <a:lnTo>
                  <a:pt x="79" y="41"/>
                </a:lnTo>
                <a:lnTo>
                  <a:pt x="75" y="49"/>
                </a:lnTo>
                <a:lnTo>
                  <a:pt x="69" y="57"/>
                </a:lnTo>
                <a:lnTo>
                  <a:pt x="61" y="61"/>
                </a:lnTo>
                <a:lnTo>
                  <a:pt x="51" y="65"/>
                </a:lnTo>
                <a:lnTo>
                  <a:pt x="39" y="67"/>
                </a:lnTo>
                <a:lnTo>
                  <a:pt x="31" y="65"/>
                </a:lnTo>
                <a:lnTo>
                  <a:pt x="23" y="63"/>
                </a:lnTo>
                <a:lnTo>
                  <a:pt x="15" y="61"/>
                </a:lnTo>
                <a:lnTo>
                  <a:pt x="9" y="57"/>
                </a:lnTo>
                <a:lnTo>
                  <a:pt x="4" y="49"/>
                </a:lnTo>
                <a:lnTo>
                  <a:pt x="0" y="41"/>
                </a:lnTo>
                <a:lnTo>
                  <a:pt x="0" y="30"/>
                </a:lnTo>
                <a:lnTo>
                  <a:pt x="0" y="22"/>
                </a:lnTo>
                <a:lnTo>
                  <a:pt x="4" y="14"/>
                </a:lnTo>
                <a:lnTo>
                  <a:pt x="7" y="8"/>
                </a:lnTo>
                <a:lnTo>
                  <a:pt x="13" y="4"/>
                </a:lnTo>
                <a:lnTo>
                  <a:pt x="21" y="2"/>
                </a:lnTo>
                <a:lnTo>
                  <a:pt x="29" y="0"/>
                </a:lnTo>
                <a:lnTo>
                  <a:pt x="29" y="53"/>
                </a:lnTo>
                <a:close/>
                <a:moveTo>
                  <a:pt x="23" y="53"/>
                </a:moveTo>
                <a:lnTo>
                  <a:pt x="23" y="18"/>
                </a:lnTo>
                <a:lnTo>
                  <a:pt x="17" y="18"/>
                </a:lnTo>
                <a:lnTo>
                  <a:pt x="13" y="20"/>
                </a:lnTo>
                <a:lnTo>
                  <a:pt x="9" y="22"/>
                </a:lnTo>
                <a:lnTo>
                  <a:pt x="7" y="26"/>
                </a:lnTo>
                <a:lnTo>
                  <a:pt x="6" y="30"/>
                </a:lnTo>
                <a:lnTo>
                  <a:pt x="4" y="34"/>
                </a:lnTo>
                <a:lnTo>
                  <a:pt x="6" y="41"/>
                </a:lnTo>
                <a:lnTo>
                  <a:pt x="9" y="47"/>
                </a:lnTo>
                <a:lnTo>
                  <a:pt x="13" y="51"/>
                </a:lnTo>
                <a:lnTo>
                  <a:pt x="17" y="53"/>
                </a:lnTo>
                <a:lnTo>
                  <a:pt x="23" y="5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84" name="Freeform 72"/>
          <p:cNvSpPr>
            <a:spLocks noEditPoints="1"/>
          </p:cNvSpPr>
          <p:nvPr/>
        </p:nvSpPr>
        <p:spPr bwMode="auto">
          <a:xfrm>
            <a:off x="2451100" y="3887788"/>
            <a:ext cx="179388" cy="141287"/>
          </a:xfrm>
          <a:custGeom>
            <a:avLst/>
            <a:gdLst>
              <a:gd name="T0" fmla="*/ 93 w 113"/>
              <a:gd name="T1" fmla="*/ 57 h 89"/>
              <a:gd name="T2" fmla="*/ 105 w 113"/>
              <a:gd name="T3" fmla="*/ 55 h 89"/>
              <a:gd name="T4" fmla="*/ 111 w 113"/>
              <a:gd name="T5" fmla="*/ 51 h 89"/>
              <a:gd name="T6" fmla="*/ 111 w 113"/>
              <a:gd name="T7" fmla="*/ 41 h 89"/>
              <a:gd name="T8" fmla="*/ 113 w 113"/>
              <a:gd name="T9" fmla="*/ 89 h 89"/>
              <a:gd name="T10" fmla="*/ 111 w 113"/>
              <a:gd name="T11" fmla="*/ 85 h 89"/>
              <a:gd name="T12" fmla="*/ 109 w 113"/>
              <a:gd name="T13" fmla="*/ 77 h 89"/>
              <a:gd name="T14" fmla="*/ 105 w 113"/>
              <a:gd name="T15" fmla="*/ 73 h 89"/>
              <a:gd name="T16" fmla="*/ 93 w 113"/>
              <a:gd name="T17" fmla="*/ 73 h 89"/>
              <a:gd name="T18" fmla="*/ 12 w 113"/>
              <a:gd name="T19" fmla="*/ 73 h 89"/>
              <a:gd name="T20" fmla="*/ 6 w 113"/>
              <a:gd name="T21" fmla="*/ 75 h 89"/>
              <a:gd name="T22" fmla="*/ 2 w 113"/>
              <a:gd name="T23" fmla="*/ 85 h 89"/>
              <a:gd name="T24" fmla="*/ 0 w 113"/>
              <a:gd name="T25" fmla="*/ 89 h 89"/>
              <a:gd name="T26" fmla="*/ 0 w 113"/>
              <a:gd name="T27" fmla="*/ 36 h 89"/>
              <a:gd name="T28" fmla="*/ 2 w 113"/>
              <a:gd name="T29" fmla="*/ 22 h 89"/>
              <a:gd name="T30" fmla="*/ 14 w 113"/>
              <a:gd name="T31" fmla="*/ 6 h 89"/>
              <a:gd name="T32" fmla="*/ 24 w 113"/>
              <a:gd name="T33" fmla="*/ 0 h 89"/>
              <a:gd name="T34" fmla="*/ 40 w 113"/>
              <a:gd name="T35" fmla="*/ 0 h 89"/>
              <a:gd name="T36" fmla="*/ 53 w 113"/>
              <a:gd name="T37" fmla="*/ 10 h 89"/>
              <a:gd name="T38" fmla="*/ 61 w 113"/>
              <a:gd name="T39" fmla="*/ 26 h 89"/>
              <a:gd name="T40" fmla="*/ 61 w 113"/>
              <a:gd name="T41" fmla="*/ 41 h 89"/>
              <a:gd name="T42" fmla="*/ 61 w 113"/>
              <a:gd name="T43" fmla="*/ 51 h 89"/>
              <a:gd name="T44" fmla="*/ 55 w 113"/>
              <a:gd name="T45" fmla="*/ 57 h 89"/>
              <a:gd name="T46" fmla="*/ 55 w 113"/>
              <a:gd name="T47" fmla="*/ 49 h 89"/>
              <a:gd name="T48" fmla="*/ 55 w 113"/>
              <a:gd name="T49" fmla="*/ 43 h 89"/>
              <a:gd name="T50" fmla="*/ 53 w 113"/>
              <a:gd name="T51" fmla="*/ 30 h 89"/>
              <a:gd name="T52" fmla="*/ 43 w 113"/>
              <a:gd name="T53" fmla="*/ 22 h 89"/>
              <a:gd name="T54" fmla="*/ 32 w 113"/>
              <a:gd name="T55" fmla="*/ 20 h 89"/>
              <a:gd name="T56" fmla="*/ 18 w 113"/>
              <a:gd name="T57" fmla="*/ 22 h 89"/>
              <a:gd name="T58" fmla="*/ 8 w 113"/>
              <a:gd name="T59" fmla="*/ 32 h 89"/>
              <a:gd name="T60" fmla="*/ 4 w 113"/>
              <a:gd name="T61" fmla="*/ 45 h 89"/>
              <a:gd name="T62" fmla="*/ 6 w 113"/>
              <a:gd name="T63" fmla="*/ 5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3" h="89">
                <a:moveTo>
                  <a:pt x="59" y="57"/>
                </a:moveTo>
                <a:lnTo>
                  <a:pt x="93" y="57"/>
                </a:lnTo>
                <a:lnTo>
                  <a:pt x="101" y="57"/>
                </a:lnTo>
                <a:lnTo>
                  <a:pt x="105" y="55"/>
                </a:lnTo>
                <a:lnTo>
                  <a:pt x="107" y="55"/>
                </a:lnTo>
                <a:lnTo>
                  <a:pt x="111" y="51"/>
                </a:lnTo>
                <a:lnTo>
                  <a:pt x="111" y="45"/>
                </a:lnTo>
                <a:lnTo>
                  <a:pt x="111" y="41"/>
                </a:lnTo>
                <a:lnTo>
                  <a:pt x="113" y="41"/>
                </a:lnTo>
                <a:lnTo>
                  <a:pt x="113" y="89"/>
                </a:lnTo>
                <a:lnTo>
                  <a:pt x="111" y="89"/>
                </a:lnTo>
                <a:lnTo>
                  <a:pt x="111" y="85"/>
                </a:lnTo>
                <a:lnTo>
                  <a:pt x="111" y="81"/>
                </a:lnTo>
                <a:lnTo>
                  <a:pt x="109" y="77"/>
                </a:lnTo>
                <a:lnTo>
                  <a:pt x="107" y="75"/>
                </a:lnTo>
                <a:lnTo>
                  <a:pt x="105" y="73"/>
                </a:lnTo>
                <a:lnTo>
                  <a:pt x="99" y="73"/>
                </a:lnTo>
                <a:lnTo>
                  <a:pt x="93" y="73"/>
                </a:lnTo>
                <a:lnTo>
                  <a:pt x="20" y="73"/>
                </a:lnTo>
                <a:lnTo>
                  <a:pt x="12" y="73"/>
                </a:lnTo>
                <a:lnTo>
                  <a:pt x="8" y="73"/>
                </a:lnTo>
                <a:lnTo>
                  <a:pt x="6" y="75"/>
                </a:lnTo>
                <a:lnTo>
                  <a:pt x="2" y="79"/>
                </a:lnTo>
                <a:lnTo>
                  <a:pt x="2" y="85"/>
                </a:lnTo>
                <a:lnTo>
                  <a:pt x="2" y="89"/>
                </a:lnTo>
                <a:lnTo>
                  <a:pt x="0" y="89"/>
                </a:lnTo>
                <a:lnTo>
                  <a:pt x="0" y="47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2"/>
                </a:lnTo>
                <a:lnTo>
                  <a:pt x="14" y="6"/>
                </a:lnTo>
                <a:lnTo>
                  <a:pt x="18" y="2"/>
                </a:lnTo>
                <a:lnTo>
                  <a:pt x="24" y="0"/>
                </a:lnTo>
                <a:lnTo>
                  <a:pt x="30" y="0"/>
                </a:lnTo>
                <a:lnTo>
                  <a:pt x="40" y="0"/>
                </a:lnTo>
                <a:lnTo>
                  <a:pt x="47" y="4"/>
                </a:lnTo>
                <a:lnTo>
                  <a:pt x="53" y="10"/>
                </a:lnTo>
                <a:lnTo>
                  <a:pt x="57" y="16"/>
                </a:lnTo>
                <a:lnTo>
                  <a:pt x="61" y="26"/>
                </a:lnTo>
                <a:lnTo>
                  <a:pt x="61" y="36"/>
                </a:lnTo>
                <a:lnTo>
                  <a:pt x="61" y="41"/>
                </a:lnTo>
                <a:lnTo>
                  <a:pt x="61" y="47"/>
                </a:lnTo>
                <a:lnTo>
                  <a:pt x="61" y="51"/>
                </a:lnTo>
                <a:lnTo>
                  <a:pt x="59" y="57"/>
                </a:lnTo>
                <a:close/>
                <a:moveTo>
                  <a:pt x="55" y="57"/>
                </a:moveTo>
                <a:lnTo>
                  <a:pt x="55" y="53"/>
                </a:lnTo>
                <a:lnTo>
                  <a:pt x="55" y="49"/>
                </a:lnTo>
                <a:lnTo>
                  <a:pt x="55" y="45"/>
                </a:lnTo>
                <a:lnTo>
                  <a:pt x="55" y="43"/>
                </a:lnTo>
                <a:lnTo>
                  <a:pt x="55" y="36"/>
                </a:lnTo>
                <a:lnTo>
                  <a:pt x="53" y="30"/>
                </a:lnTo>
                <a:lnTo>
                  <a:pt x="49" y="26"/>
                </a:lnTo>
                <a:lnTo>
                  <a:pt x="43" y="22"/>
                </a:lnTo>
                <a:lnTo>
                  <a:pt x="38" y="20"/>
                </a:lnTo>
                <a:lnTo>
                  <a:pt x="32" y="20"/>
                </a:lnTo>
                <a:lnTo>
                  <a:pt x="24" y="20"/>
                </a:lnTo>
                <a:lnTo>
                  <a:pt x="18" y="22"/>
                </a:lnTo>
                <a:lnTo>
                  <a:pt x="12" y="26"/>
                </a:lnTo>
                <a:lnTo>
                  <a:pt x="8" y="32"/>
                </a:lnTo>
                <a:lnTo>
                  <a:pt x="6" y="39"/>
                </a:lnTo>
                <a:lnTo>
                  <a:pt x="4" y="45"/>
                </a:lnTo>
                <a:lnTo>
                  <a:pt x="6" y="51"/>
                </a:lnTo>
                <a:lnTo>
                  <a:pt x="6" y="57"/>
                </a:lnTo>
                <a:lnTo>
                  <a:pt x="55" y="5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85" name="Freeform 73"/>
          <p:cNvSpPr>
            <a:spLocks noEditPoints="1"/>
          </p:cNvSpPr>
          <p:nvPr/>
        </p:nvSpPr>
        <p:spPr bwMode="auto">
          <a:xfrm>
            <a:off x="2508250" y="3752850"/>
            <a:ext cx="125413" cy="119063"/>
          </a:xfrm>
          <a:custGeom>
            <a:avLst/>
            <a:gdLst>
              <a:gd name="T0" fmla="*/ 0 w 79"/>
              <a:gd name="T1" fmla="*/ 36 h 75"/>
              <a:gd name="T2" fmla="*/ 0 w 79"/>
              <a:gd name="T3" fmla="*/ 28 h 75"/>
              <a:gd name="T4" fmla="*/ 2 w 79"/>
              <a:gd name="T5" fmla="*/ 20 h 75"/>
              <a:gd name="T6" fmla="*/ 6 w 79"/>
              <a:gd name="T7" fmla="*/ 14 h 75"/>
              <a:gd name="T8" fmla="*/ 11 w 79"/>
              <a:gd name="T9" fmla="*/ 8 h 75"/>
              <a:gd name="T10" fmla="*/ 19 w 79"/>
              <a:gd name="T11" fmla="*/ 4 h 75"/>
              <a:gd name="T12" fmla="*/ 29 w 79"/>
              <a:gd name="T13" fmla="*/ 0 h 75"/>
              <a:gd name="T14" fmla="*/ 37 w 79"/>
              <a:gd name="T15" fmla="*/ 0 h 75"/>
              <a:gd name="T16" fmla="*/ 47 w 79"/>
              <a:gd name="T17" fmla="*/ 0 h 75"/>
              <a:gd name="T18" fmla="*/ 59 w 79"/>
              <a:gd name="T19" fmla="*/ 4 h 75"/>
              <a:gd name="T20" fmla="*/ 65 w 79"/>
              <a:gd name="T21" fmla="*/ 8 h 75"/>
              <a:gd name="T22" fmla="*/ 69 w 79"/>
              <a:gd name="T23" fmla="*/ 12 h 75"/>
              <a:gd name="T24" fmla="*/ 75 w 79"/>
              <a:gd name="T25" fmla="*/ 18 h 75"/>
              <a:gd name="T26" fmla="*/ 79 w 79"/>
              <a:gd name="T27" fmla="*/ 26 h 75"/>
              <a:gd name="T28" fmla="*/ 79 w 79"/>
              <a:gd name="T29" fmla="*/ 38 h 75"/>
              <a:gd name="T30" fmla="*/ 79 w 79"/>
              <a:gd name="T31" fmla="*/ 46 h 75"/>
              <a:gd name="T32" fmla="*/ 75 w 79"/>
              <a:gd name="T33" fmla="*/ 53 h 75"/>
              <a:gd name="T34" fmla="*/ 71 w 79"/>
              <a:gd name="T35" fmla="*/ 59 h 75"/>
              <a:gd name="T36" fmla="*/ 65 w 79"/>
              <a:gd name="T37" fmla="*/ 65 h 75"/>
              <a:gd name="T38" fmla="*/ 57 w 79"/>
              <a:gd name="T39" fmla="*/ 71 h 75"/>
              <a:gd name="T40" fmla="*/ 49 w 79"/>
              <a:gd name="T41" fmla="*/ 73 h 75"/>
              <a:gd name="T42" fmla="*/ 39 w 79"/>
              <a:gd name="T43" fmla="*/ 75 h 75"/>
              <a:gd name="T44" fmla="*/ 29 w 79"/>
              <a:gd name="T45" fmla="*/ 73 h 75"/>
              <a:gd name="T46" fmla="*/ 19 w 79"/>
              <a:gd name="T47" fmla="*/ 69 h 75"/>
              <a:gd name="T48" fmla="*/ 13 w 79"/>
              <a:gd name="T49" fmla="*/ 65 h 75"/>
              <a:gd name="T50" fmla="*/ 7 w 79"/>
              <a:gd name="T51" fmla="*/ 61 h 75"/>
              <a:gd name="T52" fmla="*/ 4 w 79"/>
              <a:gd name="T53" fmla="*/ 55 h 75"/>
              <a:gd name="T54" fmla="*/ 0 w 79"/>
              <a:gd name="T55" fmla="*/ 46 h 75"/>
              <a:gd name="T56" fmla="*/ 0 w 79"/>
              <a:gd name="T57" fmla="*/ 36 h 75"/>
              <a:gd name="T58" fmla="*/ 4 w 79"/>
              <a:gd name="T59" fmla="*/ 38 h 75"/>
              <a:gd name="T60" fmla="*/ 6 w 79"/>
              <a:gd name="T61" fmla="*/ 44 h 75"/>
              <a:gd name="T62" fmla="*/ 7 w 79"/>
              <a:gd name="T63" fmla="*/ 48 h 75"/>
              <a:gd name="T64" fmla="*/ 11 w 79"/>
              <a:gd name="T65" fmla="*/ 53 h 75"/>
              <a:gd name="T66" fmla="*/ 15 w 79"/>
              <a:gd name="T67" fmla="*/ 57 h 75"/>
              <a:gd name="T68" fmla="*/ 23 w 79"/>
              <a:gd name="T69" fmla="*/ 59 h 75"/>
              <a:gd name="T70" fmla="*/ 33 w 79"/>
              <a:gd name="T71" fmla="*/ 59 h 75"/>
              <a:gd name="T72" fmla="*/ 43 w 79"/>
              <a:gd name="T73" fmla="*/ 59 h 75"/>
              <a:gd name="T74" fmla="*/ 53 w 79"/>
              <a:gd name="T75" fmla="*/ 57 h 75"/>
              <a:gd name="T76" fmla="*/ 61 w 79"/>
              <a:gd name="T77" fmla="*/ 53 h 75"/>
              <a:gd name="T78" fmla="*/ 69 w 79"/>
              <a:gd name="T79" fmla="*/ 46 h 75"/>
              <a:gd name="T80" fmla="*/ 73 w 79"/>
              <a:gd name="T81" fmla="*/ 40 h 75"/>
              <a:gd name="T82" fmla="*/ 73 w 79"/>
              <a:gd name="T83" fmla="*/ 34 h 75"/>
              <a:gd name="T84" fmla="*/ 73 w 79"/>
              <a:gd name="T85" fmla="*/ 28 h 75"/>
              <a:gd name="T86" fmla="*/ 71 w 79"/>
              <a:gd name="T87" fmla="*/ 24 h 75"/>
              <a:gd name="T88" fmla="*/ 67 w 79"/>
              <a:gd name="T89" fmla="*/ 20 h 75"/>
              <a:gd name="T90" fmla="*/ 61 w 79"/>
              <a:gd name="T91" fmla="*/ 16 h 75"/>
              <a:gd name="T92" fmla="*/ 53 w 79"/>
              <a:gd name="T93" fmla="*/ 14 h 75"/>
              <a:gd name="T94" fmla="*/ 45 w 79"/>
              <a:gd name="T95" fmla="*/ 14 h 75"/>
              <a:gd name="T96" fmla="*/ 25 w 79"/>
              <a:gd name="T97" fmla="*/ 16 h 75"/>
              <a:gd name="T98" fmla="*/ 11 w 79"/>
              <a:gd name="T99" fmla="*/ 22 h 75"/>
              <a:gd name="T100" fmla="*/ 7 w 79"/>
              <a:gd name="T101" fmla="*/ 28 h 75"/>
              <a:gd name="T102" fmla="*/ 6 w 79"/>
              <a:gd name="T103" fmla="*/ 32 h 75"/>
              <a:gd name="T104" fmla="*/ 4 w 79"/>
              <a:gd name="T105" fmla="*/ 3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9" h="75">
                <a:moveTo>
                  <a:pt x="0" y="36"/>
                </a:moveTo>
                <a:lnTo>
                  <a:pt x="0" y="28"/>
                </a:lnTo>
                <a:lnTo>
                  <a:pt x="2" y="20"/>
                </a:lnTo>
                <a:lnTo>
                  <a:pt x="6" y="14"/>
                </a:lnTo>
                <a:lnTo>
                  <a:pt x="11" y="8"/>
                </a:lnTo>
                <a:lnTo>
                  <a:pt x="19" y="4"/>
                </a:lnTo>
                <a:lnTo>
                  <a:pt x="29" y="0"/>
                </a:lnTo>
                <a:lnTo>
                  <a:pt x="37" y="0"/>
                </a:lnTo>
                <a:lnTo>
                  <a:pt x="47" y="0"/>
                </a:lnTo>
                <a:lnTo>
                  <a:pt x="59" y="4"/>
                </a:lnTo>
                <a:lnTo>
                  <a:pt x="65" y="8"/>
                </a:lnTo>
                <a:lnTo>
                  <a:pt x="69" y="12"/>
                </a:lnTo>
                <a:lnTo>
                  <a:pt x="75" y="18"/>
                </a:lnTo>
                <a:lnTo>
                  <a:pt x="79" y="26"/>
                </a:lnTo>
                <a:lnTo>
                  <a:pt x="79" y="38"/>
                </a:lnTo>
                <a:lnTo>
                  <a:pt x="79" y="46"/>
                </a:lnTo>
                <a:lnTo>
                  <a:pt x="75" y="53"/>
                </a:lnTo>
                <a:lnTo>
                  <a:pt x="71" y="59"/>
                </a:lnTo>
                <a:lnTo>
                  <a:pt x="65" y="65"/>
                </a:lnTo>
                <a:lnTo>
                  <a:pt x="57" y="71"/>
                </a:lnTo>
                <a:lnTo>
                  <a:pt x="49" y="73"/>
                </a:lnTo>
                <a:lnTo>
                  <a:pt x="39" y="75"/>
                </a:lnTo>
                <a:lnTo>
                  <a:pt x="29" y="73"/>
                </a:lnTo>
                <a:lnTo>
                  <a:pt x="19" y="69"/>
                </a:lnTo>
                <a:lnTo>
                  <a:pt x="13" y="65"/>
                </a:lnTo>
                <a:lnTo>
                  <a:pt x="7" y="61"/>
                </a:lnTo>
                <a:lnTo>
                  <a:pt x="4" y="55"/>
                </a:lnTo>
                <a:lnTo>
                  <a:pt x="0" y="46"/>
                </a:lnTo>
                <a:lnTo>
                  <a:pt x="0" y="36"/>
                </a:lnTo>
                <a:close/>
                <a:moveTo>
                  <a:pt x="4" y="38"/>
                </a:moveTo>
                <a:lnTo>
                  <a:pt x="6" y="44"/>
                </a:lnTo>
                <a:lnTo>
                  <a:pt x="7" y="48"/>
                </a:lnTo>
                <a:lnTo>
                  <a:pt x="11" y="53"/>
                </a:lnTo>
                <a:lnTo>
                  <a:pt x="15" y="57"/>
                </a:lnTo>
                <a:lnTo>
                  <a:pt x="23" y="59"/>
                </a:lnTo>
                <a:lnTo>
                  <a:pt x="33" y="59"/>
                </a:lnTo>
                <a:lnTo>
                  <a:pt x="43" y="59"/>
                </a:lnTo>
                <a:lnTo>
                  <a:pt x="53" y="57"/>
                </a:lnTo>
                <a:lnTo>
                  <a:pt x="61" y="53"/>
                </a:lnTo>
                <a:lnTo>
                  <a:pt x="69" y="46"/>
                </a:lnTo>
                <a:lnTo>
                  <a:pt x="73" y="40"/>
                </a:lnTo>
                <a:lnTo>
                  <a:pt x="73" y="34"/>
                </a:lnTo>
                <a:lnTo>
                  <a:pt x="73" y="28"/>
                </a:lnTo>
                <a:lnTo>
                  <a:pt x="71" y="24"/>
                </a:lnTo>
                <a:lnTo>
                  <a:pt x="67" y="20"/>
                </a:lnTo>
                <a:lnTo>
                  <a:pt x="61" y="16"/>
                </a:lnTo>
                <a:lnTo>
                  <a:pt x="53" y="14"/>
                </a:lnTo>
                <a:lnTo>
                  <a:pt x="45" y="14"/>
                </a:lnTo>
                <a:lnTo>
                  <a:pt x="25" y="16"/>
                </a:lnTo>
                <a:lnTo>
                  <a:pt x="11" y="22"/>
                </a:lnTo>
                <a:lnTo>
                  <a:pt x="7" y="28"/>
                </a:lnTo>
                <a:lnTo>
                  <a:pt x="6" y="32"/>
                </a:lnTo>
                <a:lnTo>
                  <a:pt x="4" y="3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86" name="Freeform 74"/>
          <p:cNvSpPr>
            <a:spLocks/>
          </p:cNvSpPr>
          <p:nvPr/>
        </p:nvSpPr>
        <p:spPr bwMode="auto">
          <a:xfrm>
            <a:off x="2508250" y="3640138"/>
            <a:ext cx="125413" cy="87312"/>
          </a:xfrm>
          <a:custGeom>
            <a:avLst/>
            <a:gdLst>
              <a:gd name="T0" fmla="*/ 25 w 79"/>
              <a:gd name="T1" fmla="*/ 6 h 55"/>
              <a:gd name="T2" fmla="*/ 17 w 79"/>
              <a:gd name="T3" fmla="*/ 10 h 55"/>
              <a:gd name="T4" fmla="*/ 9 w 79"/>
              <a:gd name="T5" fmla="*/ 16 h 55"/>
              <a:gd name="T6" fmla="*/ 4 w 79"/>
              <a:gd name="T7" fmla="*/ 30 h 55"/>
              <a:gd name="T8" fmla="*/ 7 w 79"/>
              <a:gd name="T9" fmla="*/ 38 h 55"/>
              <a:gd name="T10" fmla="*/ 13 w 79"/>
              <a:gd name="T11" fmla="*/ 42 h 55"/>
              <a:gd name="T12" fmla="*/ 21 w 79"/>
              <a:gd name="T13" fmla="*/ 40 h 55"/>
              <a:gd name="T14" fmla="*/ 29 w 79"/>
              <a:gd name="T15" fmla="*/ 30 h 55"/>
              <a:gd name="T16" fmla="*/ 39 w 79"/>
              <a:gd name="T17" fmla="*/ 10 h 55"/>
              <a:gd name="T18" fmla="*/ 49 w 79"/>
              <a:gd name="T19" fmla="*/ 2 h 55"/>
              <a:gd name="T20" fmla="*/ 63 w 79"/>
              <a:gd name="T21" fmla="*/ 2 h 55"/>
              <a:gd name="T22" fmla="*/ 73 w 79"/>
              <a:gd name="T23" fmla="*/ 10 h 55"/>
              <a:gd name="T24" fmla="*/ 79 w 79"/>
              <a:gd name="T25" fmla="*/ 20 h 55"/>
              <a:gd name="T26" fmla="*/ 79 w 79"/>
              <a:gd name="T27" fmla="*/ 34 h 55"/>
              <a:gd name="T28" fmla="*/ 75 w 79"/>
              <a:gd name="T29" fmla="*/ 46 h 55"/>
              <a:gd name="T30" fmla="*/ 77 w 79"/>
              <a:gd name="T31" fmla="*/ 50 h 55"/>
              <a:gd name="T32" fmla="*/ 79 w 79"/>
              <a:gd name="T33" fmla="*/ 55 h 55"/>
              <a:gd name="T34" fmla="*/ 53 w 79"/>
              <a:gd name="T35" fmla="*/ 53 h 55"/>
              <a:gd name="T36" fmla="*/ 65 w 79"/>
              <a:gd name="T37" fmla="*/ 46 h 55"/>
              <a:gd name="T38" fmla="*/ 73 w 79"/>
              <a:gd name="T39" fmla="*/ 34 h 55"/>
              <a:gd name="T40" fmla="*/ 73 w 79"/>
              <a:gd name="T41" fmla="*/ 22 h 55"/>
              <a:gd name="T42" fmla="*/ 67 w 79"/>
              <a:gd name="T43" fmla="*/ 14 h 55"/>
              <a:gd name="T44" fmla="*/ 57 w 79"/>
              <a:gd name="T45" fmla="*/ 14 h 55"/>
              <a:gd name="T46" fmla="*/ 49 w 79"/>
              <a:gd name="T47" fmla="*/ 20 h 55"/>
              <a:gd name="T48" fmla="*/ 43 w 79"/>
              <a:gd name="T49" fmla="*/ 34 h 55"/>
              <a:gd name="T50" fmla="*/ 35 w 79"/>
              <a:gd name="T51" fmla="*/ 46 h 55"/>
              <a:gd name="T52" fmla="*/ 27 w 79"/>
              <a:gd name="T53" fmla="*/ 53 h 55"/>
              <a:gd name="T54" fmla="*/ 15 w 79"/>
              <a:gd name="T55" fmla="*/ 53 h 55"/>
              <a:gd name="T56" fmla="*/ 6 w 79"/>
              <a:gd name="T57" fmla="*/ 46 h 55"/>
              <a:gd name="T58" fmla="*/ 0 w 79"/>
              <a:gd name="T59" fmla="*/ 36 h 55"/>
              <a:gd name="T60" fmla="*/ 0 w 79"/>
              <a:gd name="T61" fmla="*/ 24 h 55"/>
              <a:gd name="T62" fmla="*/ 2 w 79"/>
              <a:gd name="T63" fmla="*/ 14 h 55"/>
              <a:gd name="T64" fmla="*/ 2 w 79"/>
              <a:gd name="T65" fmla="*/ 10 h 55"/>
              <a:gd name="T66" fmla="*/ 2 w 79"/>
              <a:gd name="T67" fmla="*/ 10 h 55"/>
              <a:gd name="T68" fmla="*/ 0 w 79"/>
              <a:gd name="T69" fmla="*/ 6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9" h="55">
                <a:moveTo>
                  <a:pt x="0" y="6"/>
                </a:moveTo>
                <a:lnTo>
                  <a:pt x="25" y="6"/>
                </a:lnTo>
                <a:lnTo>
                  <a:pt x="25" y="8"/>
                </a:lnTo>
                <a:lnTo>
                  <a:pt x="17" y="10"/>
                </a:lnTo>
                <a:lnTo>
                  <a:pt x="13" y="14"/>
                </a:lnTo>
                <a:lnTo>
                  <a:pt x="9" y="16"/>
                </a:lnTo>
                <a:lnTo>
                  <a:pt x="6" y="22"/>
                </a:lnTo>
                <a:lnTo>
                  <a:pt x="4" y="30"/>
                </a:lnTo>
                <a:lnTo>
                  <a:pt x="6" y="34"/>
                </a:lnTo>
                <a:lnTo>
                  <a:pt x="7" y="38"/>
                </a:lnTo>
                <a:lnTo>
                  <a:pt x="11" y="42"/>
                </a:lnTo>
                <a:lnTo>
                  <a:pt x="13" y="42"/>
                </a:lnTo>
                <a:lnTo>
                  <a:pt x="17" y="42"/>
                </a:lnTo>
                <a:lnTo>
                  <a:pt x="21" y="40"/>
                </a:lnTo>
                <a:lnTo>
                  <a:pt x="25" y="36"/>
                </a:lnTo>
                <a:lnTo>
                  <a:pt x="29" y="30"/>
                </a:lnTo>
                <a:lnTo>
                  <a:pt x="35" y="18"/>
                </a:lnTo>
                <a:lnTo>
                  <a:pt x="39" y="10"/>
                </a:lnTo>
                <a:lnTo>
                  <a:pt x="43" y="6"/>
                </a:lnTo>
                <a:lnTo>
                  <a:pt x="49" y="2"/>
                </a:lnTo>
                <a:lnTo>
                  <a:pt x="57" y="0"/>
                </a:lnTo>
                <a:lnTo>
                  <a:pt x="63" y="2"/>
                </a:lnTo>
                <a:lnTo>
                  <a:pt x="69" y="4"/>
                </a:lnTo>
                <a:lnTo>
                  <a:pt x="73" y="10"/>
                </a:lnTo>
                <a:lnTo>
                  <a:pt x="77" y="14"/>
                </a:lnTo>
                <a:lnTo>
                  <a:pt x="79" y="20"/>
                </a:lnTo>
                <a:lnTo>
                  <a:pt x="79" y="28"/>
                </a:lnTo>
                <a:lnTo>
                  <a:pt x="79" y="34"/>
                </a:lnTo>
                <a:lnTo>
                  <a:pt x="77" y="44"/>
                </a:lnTo>
                <a:lnTo>
                  <a:pt x="75" y="46"/>
                </a:lnTo>
                <a:lnTo>
                  <a:pt x="75" y="48"/>
                </a:lnTo>
                <a:lnTo>
                  <a:pt x="77" y="50"/>
                </a:lnTo>
                <a:lnTo>
                  <a:pt x="79" y="53"/>
                </a:lnTo>
                <a:lnTo>
                  <a:pt x="79" y="55"/>
                </a:lnTo>
                <a:lnTo>
                  <a:pt x="53" y="55"/>
                </a:lnTo>
                <a:lnTo>
                  <a:pt x="53" y="53"/>
                </a:lnTo>
                <a:lnTo>
                  <a:pt x="59" y="50"/>
                </a:lnTo>
                <a:lnTo>
                  <a:pt x="65" y="46"/>
                </a:lnTo>
                <a:lnTo>
                  <a:pt x="69" y="42"/>
                </a:lnTo>
                <a:lnTo>
                  <a:pt x="73" y="34"/>
                </a:lnTo>
                <a:lnTo>
                  <a:pt x="73" y="26"/>
                </a:lnTo>
                <a:lnTo>
                  <a:pt x="73" y="22"/>
                </a:lnTo>
                <a:lnTo>
                  <a:pt x="71" y="18"/>
                </a:lnTo>
                <a:lnTo>
                  <a:pt x="67" y="14"/>
                </a:lnTo>
                <a:lnTo>
                  <a:pt x="63" y="14"/>
                </a:lnTo>
                <a:lnTo>
                  <a:pt x="57" y="14"/>
                </a:lnTo>
                <a:lnTo>
                  <a:pt x="53" y="18"/>
                </a:lnTo>
                <a:lnTo>
                  <a:pt x="49" y="20"/>
                </a:lnTo>
                <a:lnTo>
                  <a:pt x="47" y="26"/>
                </a:lnTo>
                <a:lnTo>
                  <a:pt x="43" y="34"/>
                </a:lnTo>
                <a:lnTo>
                  <a:pt x="39" y="40"/>
                </a:lnTo>
                <a:lnTo>
                  <a:pt x="35" y="46"/>
                </a:lnTo>
                <a:lnTo>
                  <a:pt x="33" y="50"/>
                </a:lnTo>
                <a:lnTo>
                  <a:pt x="27" y="53"/>
                </a:lnTo>
                <a:lnTo>
                  <a:pt x="21" y="55"/>
                </a:lnTo>
                <a:lnTo>
                  <a:pt x="15" y="53"/>
                </a:lnTo>
                <a:lnTo>
                  <a:pt x="9" y="50"/>
                </a:lnTo>
                <a:lnTo>
                  <a:pt x="6" y="46"/>
                </a:lnTo>
                <a:lnTo>
                  <a:pt x="2" y="42"/>
                </a:lnTo>
                <a:lnTo>
                  <a:pt x="0" y="36"/>
                </a:lnTo>
                <a:lnTo>
                  <a:pt x="0" y="30"/>
                </a:lnTo>
                <a:lnTo>
                  <a:pt x="0" y="24"/>
                </a:lnTo>
                <a:lnTo>
                  <a:pt x="2" y="18"/>
                </a:lnTo>
                <a:lnTo>
                  <a:pt x="2" y="14"/>
                </a:lnTo>
                <a:lnTo>
                  <a:pt x="2" y="12"/>
                </a:lnTo>
                <a:lnTo>
                  <a:pt x="2" y="10"/>
                </a:lnTo>
                <a:lnTo>
                  <a:pt x="2" y="10"/>
                </a:lnTo>
                <a:lnTo>
                  <a:pt x="2" y="10"/>
                </a:lnTo>
                <a:lnTo>
                  <a:pt x="0" y="8"/>
                </a:lnTo>
                <a:lnTo>
                  <a:pt x="0" y="6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87" name="Freeform 75"/>
          <p:cNvSpPr>
            <a:spLocks noEditPoints="1"/>
          </p:cNvSpPr>
          <p:nvPr/>
        </p:nvSpPr>
        <p:spPr bwMode="auto">
          <a:xfrm>
            <a:off x="2441575" y="3562350"/>
            <a:ext cx="188913" cy="58738"/>
          </a:xfrm>
          <a:custGeom>
            <a:avLst/>
            <a:gdLst>
              <a:gd name="T0" fmla="*/ 0 w 119"/>
              <a:gd name="T1" fmla="*/ 20 h 37"/>
              <a:gd name="T2" fmla="*/ 0 w 119"/>
              <a:gd name="T3" fmla="*/ 16 h 37"/>
              <a:gd name="T4" fmla="*/ 2 w 119"/>
              <a:gd name="T5" fmla="*/ 12 h 37"/>
              <a:gd name="T6" fmla="*/ 6 w 119"/>
              <a:gd name="T7" fmla="*/ 10 h 37"/>
              <a:gd name="T8" fmla="*/ 10 w 119"/>
              <a:gd name="T9" fmla="*/ 10 h 37"/>
              <a:gd name="T10" fmla="*/ 14 w 119"/>
              <a:gd name="T11" fmla="*/ 10 h 37"/>
              <a:gd name="T12" fmla="*/ 16 w 119"/>
              <a:gd name="T13" fmla="*/ 12 h 37"/>
              <a:gd name="T14" fmla="*/ 20 w 119"/>
              <a:gd name="T15" fmla="*/ 16 h 37"/>
              <a:gd name="T16" fmla="*/ 20 w 119"/>
              <a:gd name="T17" fmla="*/ 20 h 37"/>
              <a:gd name="T18" fmla="*/ 20 w 119"/>
              <a:gd name="T19" fmla="*/ 22 h 37"/>
              <a:gd name="T20" fmla="*/ 16 w 119"/>
              <a:gd name="T21" fmla="*/ 26 h 37"/>
              <a:gd name="T22" fmla="*/ 14 w 119"/>
              <a:gd name="T23" fmla="*/ 28 h 37"/>
              <a:gd name="T24" fmla="*/ 10 w 119"/>
              <a:gd name="T25" fmla="*/ 30 h 37"/>
              <a:gd name="T26" fmla="*/ 6 w 119"/>
              <a:gd name="T27" fmla="*/ 28 h 37"/>
              <a:gd name="T28" fmla="*/ 2 w 119"/>
              <a:gd name="T29" fmla="*/ 26 h 37"/>
              <a:gd name="T30" fmla="*/ 0 w 119"/>
              <a:gd name="T31" fmla="*/ 24 h 37"/>
              <a:gd name="T32" fmla="*/ 0 w 119"/>
              <a:gd name="T33" fmla="*/ 20 h 37"/>
              <a:gd name="T34" fmla="*/ 42 w 119"/>
              <a:gd name="T35" fmla="*/ 12 h 37"/>
              <a:gd name="T36" fmla="*/ 101 w 119"/>
              <a:gd name="T37" fmla="*/ 12 h 37"/>
              <a:gd name="T38" fmla="*/ 109 w 119"/>
              <a:gd name="T39" fmla="*/ 10 h 37"/>
              <a:gd name="T40" fmla="*/ 113 w 119"/>
              <a:gd name="T41" fmla="*/ 10 h 37"/>
              <a:gd name="T42" fmla="*/ 115 w 119"/>
              <a:gd name="T43" fmla="*/ 8 h 37"/>
              <a:gd name="T44" fmla="*/ 117 w 119"/>
              <a:gd name="T45" fmla="*/ 8 h 37"/>
              <a:gd name="T46" fmla="*/ 117 w 119"/>
              <a:gd name="T47" fmla="*/ 4 h 37"/>
              <a:gd name="T48" fmla="*/ 117 w 119"/>
              <a:gd name="T49" fmla="*/ 0 h 37"/>
              <a:gd name="T50" fmla="*/ 119 w 119"/>
              <a:gd name="T51" fmla="*/ 0 h 37"/>
              <a:gd name="T52" fmla="*/ 119 w 119"/>
              <a:gd name="T53" fmla="*/ 37 h 37"/>
              <a:gd name="T54" fmla="*/ 117 w 119"/>
              <a:gd name="T55" fmla="*/ 37 h 37"/>
              <a:gd name="T56" fmla="*/ 117 w 119"/>
              <a:gd name="T57" fmla="*/ 33 h 37"/>
              <a:gd name="T58" fmla="*/ 117 w 119"/>
              <a:gd name="T59" fmla="*/ 30 h 37"/>
              <a:gd name="T60" fmla="*/ 115 w 119"/>
              <a:gd name="T61" fmla="*/ 28 h 37"/>
              <a:gd name="T62" fmla="*/ 113 w 119"/>
              <a:gd name="T63" fmla="*/ 26 h 37"/>
              <a:gd name="T64" fmla="*/ 109 w 119"/>
              <a:gd name="T65" fmla="*/ 26 h 37"/>
              <a:gd name="T66" fmla="*/ 101 w 119"/>
              <a:gd name="T67" fmla="*/ 26 h 37"/>
              <a:gd name="T68" fmla="*/ 73 w 119"/>
              <a:gd name="T69" fmla="*/ 26 h 37"/>
              <a:gd name="T70" fmla="*/ 65 w 119"/>
              <a:gd name="T71" fmla="*/ 26 h 37"/>
              <a:gd name="T72" fmla="*/ 59 w 119"/>
              <a:gd name="T73" fmla="*/ 26 h 37"/>
              <a:gd name="T74" fmla="*/ 55 w 119"/>
              <a:gd name="T75" fmla="*/ 26 h 37"/>
              <a:gd name="T76" fmla="*/ 53 w 119"/>
              <a:gd name="T77" fmla="*/ 26 h 37"/>
              <a:gd name="T78" fmla="*/ 51 w 119"/>
              <a:gd name="T79" fmla="*/ 28 h 37"/>
              <a:gd name="T80" fmla="*/ 51 w 119"/>
              <a:gd name="T81" fmla="*/ 28 h 37"/>
              <a:gd name="T82" fmla="*/ 49 w 119"/>
              <a:gd name="T83" fmla="*/ 30 h 37"/>
              <a:gd name="T84" fmla="*/ 51 w 119"/>
              <a:gd name="T85" fmla="*/ 33 h 37"/>
              <a:gd name="T86" fmla="*/ 51 w 119"/>
              <a:gd name="T87" fmla="*/ 37 h 37"/>
              <a:gd name="T88" fmla="*/ 49 w 119"/>
              <a:gd name="T89" fmla="*/ 37 h 37"/>
              <a:gd name="T90" fmla="*/ 42 w 119"/>
              <a:gd name="T91" fmla="*/ 14 h 37"/>
              <a:gd name="T92" fmla="*/ 42 w 119"/>
              <a:gd name="T93" fmla="*/ 12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9" h="37">
                <a:moveTo>
                  <a:pt x="0" y="20"/>
                </a:moveTo>
                <a:lnTo>
                  <a:pt x="0" y="16"/>
                </a:lnTo>
                <a:lnTo>
                  <a:pt x="2" y="12"/>
                </a:lnTo>
                <a:lnTo>
                  <a:pt x="6" y="10"/>
                </a:lnTo>
                <a:lnTo>
                  <a:pt x="10" y="10"/>
                </a:lnTo>
                <a:lnTo>
                  <a:pt x="14" y="10"/>
                </a:lnTo>
                <a:lnTo>
                  <a:pt x="16" y="12"/>
                </a:lnTo>
                <a:lnTo>
                  <a:pt x="20" y="16"/>
                </a:lnTo>
                <a:lnTo>
                  <a:pt x="20" y="20"/>
                </a:lnTo>
                <a:lnTo>
                  <a:pt x="20" y="22"/>
                </a:lnTo>
                <a:lnTo>
                  <a:pt x="16" y="26"/>
                </a:lnTo>
                <a:lnTo>
                  <a:pt x="14" y="28"/>
                </a:lnTo>
                <a:lnTo>
                  <a:pt x="10" y="30"/>
                </a:lnTo>
                <a:lnTo>
                  <a:pt x="6" y="28"/>
                </a:lnTo>
                <a:lnTo>
                  <a:pt x="2" y="26"/>
                </a:lnTo>
                <a:lnTo>
                  <a:pt x="0" y="24"/>
                </a:lnTo>
                <a:lnTo>
                  <a:pt x="0" y="20"/>
                </a:lnTo>
                <a:close/>
                <a:moveTo>
                  <a:pt x="42" y="12"/>
                </a:moveTo>
                <a:lnTo>
                  <a:pt x="101" y="12"/>
                </a:lnTo>
                <a:lnTo>
                  <a:pt x="109" y="10"/>
                </a:lnTo>
                <a:lnTo>
                  <a:pt x="113" y="10"/>
                </a:lnTo>
                <a:lnTo>
                  <a:pt x="115" y="8"/>
                </a:lnTo>
                <a:lnTo>
                  <a:pt x="117" y="8"/>
                </a:lnTo>
                <a:lnTo>
                  <a:pt x="117" y="4"/>
                </a:lnTo>
                <a:lnTo>
                  <a:pt x="117" y="0"/>
                </a:lnTo>
                <a:lnTo>
                  <a:pt x="119" y="0"/>
                </a:lnTo>
                <a:lnTo>
                  <a:pt x="119" y="37"/>
                </a:lnTo>
                <a:lnTo>
                  <a:pt x="117" y="37"/>
                </a:lnTo>
                <a:lnTo>
                  <a:pt x="117" y="33"/>
                </a:lnTo>
                <a:lnTo>
                  <a:pt x="117" y="30"/>
                </a:lnTo>
                <a:lnTo>
                  <a:pt x="115" y="28"/>
                </a:lnTo>
                <a:lnTo>
                  <a:pt x="113" y="26"/>
                </a:lnTo>
                <a:lnTo>
                  <a:pt x="109" y="26"/>
                </a:lnTo>
                <a:lnTo>
                  <a:pt x="101" y="26"/>
                </a:lnTo>
                <a:lnTo>
                  <a:pt x="73" y="26"/>
                </a:lnTo>
                <a:lnTo>
                  <a:pt x="65" y="26"/>
                </a:lnTo>
                <a:lnTo>
                  <a:pt x="59" y="26"/>
                </a:lnTo>
                <a:lnTo>
                  <a:pt x="55" y="26"/>
                </a:lnTo>
                <a:lnTo>
                  <a:pt x="53" y="26"/>
                </a:lnTo>
                <a:lnTo>
                  <a:pt x="51" y="28"/>
                </a:lnTo>
                <a:lnTo>
                  <a:pt x="51" y="28"/>
                </a:lnTo>
                <a:lnTo>
                  <a:pt x="49" y="30"/>
                </a:lnTo>
                <a:lnTo>
                  <a:pt x="51" y="33"/>
                </a:lnTo>
                <a:lnTo>
                  <a:pt x="51" y="37"/>
                </a:lnTo>
                <a:lnTo>
                  <a:pt x="49" y="37"/>
                </a:lnTo>
                <a:lnTo>
                  <a:pt x="42" y="14"/>
                </a:lnTo>
                <a:lnTo>
                  <a:pt x="42" y="1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88" name="Freeform 76"/>
          <p:cNvSpPr>
            <a:spLocks/>
          </p:cNvSpPr>
          <p:nvPr/>
        </p:nvSpPr>
        <p:spPr bwMode="auto">
          <a:xfrm>
            <a:off x="2470150" y="3475038"/>
            <a:ext cx="163513" cy="77787"/>
          </a:xfrm>
          <a:custGeom>
            <a:avLst/>
            <a:gdLst>
              <a:gd name="T0" fmla="*/ 0 w 103"/>
              <a:gd name="T1" fmla="*/ 23 h 49"/>
              <a:gd name="T2" fmla="*/ 26 w 103"/>
              <a:gd name="T3" fmla="*/ 23 h 49"/>
              <a:gd name="T4" fmla="*/ 26 w 103"/>
              <a:gd name="T5" fmla="*/ 4 h 49"/>
              <a:gd name="T6" fmla="*/ 30 w 103"/>
              <a:gd name="T7" fmla="*/ 4 h 49"/>
              <a:gd name="T8" fmla="*/ 30 w 103"/>
              <a:gd name="T9" fmla="*/ 23 h 49"/>
              <a:gd name="T10" fmla="*/ 79 w 103"/>
              <a:gd name="T11" fmla="*/ 23 h 49"/>
              <a:gd name="T12" fmla="*/ 87 w 103"/>
              <a:gd name="T13" fmla="*/ 23 h 49"/>
              <a:gd name="T14" fmla="*/ 89 w 103"/>
              <a:gd name="T15" fmla="*/ 21 h 49"/>
              <a:gd name="T16" fmla="*/ 91 w 103"/>
              <a:gd name="T17" fmla="*/ 19 h 49"/>
              <a:gd name="T18" fmla="*/ 93 w 103"/>
              <a:gd name="T19" fmla="*/ 14 h 49"/>
              <a:gd name="T20" fmla="*/ 93 w 103"/>
              <a:gd name="T21" fmla="*/ 10 h 49"/>
              <a:gd name="T22" fmla="*/ 91 w 103"/>
              <a:gd name="T23" fmla="*/ 8 h 49"/>
              <a:gd name="T24" fmla="*/ 89 w 103"/>
              <a:gd name="T25" fmla="*/ 6 h 49"/>
              <a:gd name="T26" fmla="*/ 87 w 103"/>
              <a:gd name="T27" fmla="*/ 4 h 49"/>
              <a:gd name="T28" fmla="*/ 87 w 103"/>
              <a:gd name="T29" fmla="*/ 0 h 49"/>
              <a:gd name="T30" fmla="*/ 95 w 103"/>
              <a:gd name="T31" fmla="*/ 4 h 49"/>
              <a:gd name="T32" fmla="*/ 99 w 103"/>
              <a:gd name="T33" fmla="*/ 10 h 49"/>
              <a:gd name="T34" fmla="*/ 103 w 103"/>
              <a:gd name="T35" fmla="*/ 14 h 49"/>
              <a:gd name="T36" fmla="*/ 103 w 103"/>
              <a:gd name="T37" fmla="*/ 21 h 49"/>
              <a:gd name="T38" fmla="*/ 103 w 103"/>
              <a:gd name="T39" fmla="*/ 25 h 49"/>
              <a:gd name="T40" fmla="*/ 101 w 103"/>
              <a:gd name="T41" fmla="*/ 29 h 49"/>
              <a:gd name="T42" fmla="*/ 99 w 103"/>
              <a:gd name="T43" fmla="*/ 33 h 49"/>
              <a:gd name="T44" fmla="*/ 95 w 103"/>
              <a:gd name="T45" fmla="*/ 35 h 49"/>
              <a:gd name="T46" fmla="*/ 89 w 103"/>
              <a:gd name="T47" fmla="*/ 37 h 49"/>
              <a:gd name="T48" fmla="*/ 83 w 103"/>
              <a:gd name="T49" fmla="*/ 37 h 49"/>
              <a:gd name="T50" fmla="*/ 30 w 103"/>
              <a:gd name="T51" fmla="*/ 37 h 49"/>
              <a:gd name="T52" fmla="*/ 30 w 103"/>
              <a:gd name="T53" fmla="*/ 49 h 49"/>
              <a:gd name="T54" fmla="*/ 28 w 103"/>
              <a:gd name="T55" fmla="*/ 49 h 49"/>
              <a:gd name="T56" fmla="*/ 26 w 103"/>
              <a:gd name="T57" fmla="*/ 45 h 49"/>
              <a:gd name="T58" fmla="*/ 22 w 103"/>
              <a:gd name="T59" fmla="*/ 41 h 49"/>
              <a:gd name="T60" fmla="*/ 18 w 103"/>
              <a:gd name="T61" fmla="*/ 35 h 49"/>
              <a:gd name="T62" fmla="*/ 12 w 103"/>
              <a:gd name="T63" fmla="*/ 31 h 49"/>
              <a:gd name="T64" fmla="*/ 8 w 103"/>
              <a:gd name="T65" fmla="*/ 29 h 49"/>
              <a:gd name="T66" fmla="*/ 0 w 103"/>
              <a:gd name="T67" fmla="*/ 25 h 49"/>
              <a:gd name="T68" fmla="*/ 0 w 103"/>
              <a:gd name="T69" fmla="*/ 23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3" h="49">
                <a:moveTo>
                  <a:pt x="0" y="23"/>
                </a:moveTo>
                <a:lnTo>
                  <a:pt x="26" y="23"/>
                </a:lnTo>
                <a:lnTo>
                  <a:pt x="26" y="4"/>
                </a:lnTo>
                <a:lnTo>
                  <a:pt x="30" y="4"/>
                </a:lnTo>
                <a:lnTo>
                  <a:pt x="30" y="23"/>
                </a:lnTo>
                <a:lnTo>
                  <a:pt x="79" y="23"/>
                </a:lnTo>
                <a:lnTo>
                  <a:pt x="87" y="23"/>
                </a:lnTo>
                <a:lnTo>
                  <a:pt x="89" y="21"/>
                </a:lnTo>
                <a:lnTo>
                  <a:pt x="91" y="19"/>
                </a:lnTo>
                <a:lnTo>
                  <a:pt x="93" y="14"/>
                </a:lnTo>
                <a:lnTo>
                  <a:pt x="93" y="10"/>
                </a:lnTo>
                <a:lnTo>
                  <a:pt x="91" y="8"/>
                </a:lnTo>
                <a:lnTo>
                  <a:pt x="89" y="6"/>
                </a:lnTo>
                <a:lnTo>
                  <a:pt x="87" y="4"/>
                </a:lnTo>
                <a:lnTo>
                  <a:pt x="87" y="0"/>
                </a:lnTo>
                <a:lnTo>
                  <a:pt x="95" y="4"/>
                </a:lnTo>
                <a:lnTo>
                  <a:pt x="99" y="10"/>
                </a:lnTo>
                <a:lnTo>
                  <a:pt x="103" y="14"/>
                </a:lnTo>
                <a:lnTo>
                  <a:pt x="103" y="21"/>
                </a:lnTo>
                <a:lnTo>
                  <a:pt x="103" y="25"/>
                </a:lnTo>
                <a:lnTo>
                  <a:pt x="101" y="29"/>
                </a:lnTo>
                <a:lnTo>
                  <a:pt x="99" y="33"/>
                </a:lnTo>
                <a:lnTo>
                  <a:pt x="95" y="35"/>
                </a:lnTo>
                <a:lnTo>
                  <a:pt x="89" y="37"/>
                </a:lnTo>
                <a:lnTo>
                  <a:pt x="83" y="37"/>
                </a:lnTo>
                <a:lnTo>
                  <a:pt x="30" y="37"/>
                </a:lnTo>
                <a:lnTo>
                  <a:pt x="30" y="49"/>
                </a:lnTo>
                <a:lnTo>
                  <a:pt x="28" y="49"/>
                </a:lnTo>
                <a:lnTo>
                  <a:pt x="26" y="45"/>
                </a:lnTo>
                <a:lnTo>
                  <a:pt x="22" y="41"/>
                </a:lnTo>
                <a:lnTo>
                  <a:pt x="18" y="35"/>
                </a:lnTo>
                <a:lnTo>
                  <a:pt x="12" y="31"/>
                </a:lnTo>
                <a:lnTo>
                  <a:pt x="8" y="29"/>
                </a:lnTo>
                <a:lnTo>
                  <a:pt x="0" y="25"/>
                </a:lnTo>
                <a:lnTo>
                  <a:pt x="0" y="2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89" name="Freeform 77"/>
          <p:cNvSpPr>
            <a:spLocks noEditPoints="1"/>
          </p:cNvSpPr>
          <p:nvPr/>
        </p:nvSpPr>
        <p:spPr bwMode="auto">
          <a:xfrm>
            <a:off x="2441575" y="3408363"/>
            <a:ext cx="188913" cy="57150"/>
          </a:xfrm>
          <a:custGeom>
            <a:avLst/>
            <a:gdLst>
              <a:gd name="T0" fmla="*/ 0 w 119"/>
              <a:gd name="T1" fmla="*/ 18 h 36"/>
              <a:gd name="T2" fmla="*/ 0 w 119"/>
              <a:gd name="T3" fmla="*/ 14 h 36"/>
              <a:gd name="T4" fmla="*/ 2 w 119"/>
              <a:gd name="T5" fmla="*/ 12 h 36"/>
              <a:gd name="T6" fmla="*/ 6 w 119"/>
              <a:gd name="T7" fmla="*/ 8 h 36"/>
              <a:gd name="T8" fmla="*/ 10 w 119"/>
              <a:gd name="T9" fmla="*/ 8 h 36"/>
              <a:gd name="T10" fmla="*/ 14 w 119"/>
              <a:gd name="T11" fmla="*/ 8 h 36"/>
              <a:gd name="T12" fmla="*/ 16 w 119"/>
              <a:gd name="T13" fmla="*/ 12 h 36"/>
              <a:gd name="T14" fmla="*/ 20 w 119"/>
              <a:gd name="T15" fmla="*/ 14 h 36"/>
              <a:gd name="T16" fmla="*/ 20 w 119"/>
              <a:gd name="T17" fmla="*/ 18 h 36"/>
              <a:gd name="T18" fmla="*/ 20 w 119"/>
              <a:gd name="T19" fmla="*/ 22 h 36"/>
              <a:gd name="T20" fmla="*/ 16 w 119"/>
              <a:gd name="T21" fmla="*/ 24 h 36"/>
              <a:gd name="T22" fmla="*/ 14 w 119"/>
              <a:gd name="T23" fmla="*/ 28 h 36"/>
              <a:gd name="T24" fmla="*/ 10 w 119"/>
              <a:gd name="T25" fmla="*/ 28 h 36"/>
              <a:gd name="T26" fmla="*/ 6 w 119"/>
              <a:gd name="T27" fmla="*/ 28 h 36"/>
              <a:gd name="T28" fmla="*/ 2 w 119"/>
              <a:gd name="T29" fmla="*/ 26 h 36"/>
              <a:gd name="T30" fmla="*/ 0 w 119"/>
              <a:gd name="T31" fmla="*/ 22 h 36"/>
              <a:gd name="T32" fmla="*/ 0 w 119"/>
              <a:gd name="T33" fmla="*/ 18 h 36"/>
              <a:gd name="T34" fmla="*/ 42 w 119"/>
              <a:gd name="T35" fmla="*/ 10 h 36"/>
              <a:gd name="T36" fmla="*/ 101 w 119"/>
              <a:gd name="T37" fmla="*/ 10 h 36"/>
              <a:gd name="T38" fmla="*/ 109 w 119"/>
              <a:gd name="T39" fmla="*/ 10 h 36"/>
              <a:gd name="T40" fmla="*/ 113 w 119"/>
              <a:gd name="T41" fmla="*/ 8 h 36"/>
              <a:gd name="T42" fmla="*/ 115 w 119"/>
              <a:gd name="T43" fmla="*/ 8 h 36"/>
              <a:gd name="T44" fmla="*/ 117 w 119"/>
              <a:gd name="T45" fmla="*/ 6 h 36"/>
              <a:gd name="T46" fmla="*/ 117 w 119"/>
              <a:gd name="T47" fmla="*/ 4 h 36"/>
              <a:gd name="T48" fmla="*/ 117 w 119"/>
              <a:gd name="T49" fmla="*/ 0 h 36"/>
              <a:gd name="T50" fmla="*/ 119 w 119"/>
              <a:gd name="T51" fmla="*/ 0 h 36"/>
              <a:gd name="T52" fmla="*/ 119 w 119"/>
              <a:gd name="T53" fmla="*/ 36 h 36"/>
              <a:gd name="T54" fmla="*/ 117 w 119"/>
              <a:gd name="T55" fmla="*/ 36 h 36"/>
              <a:gd name="T56" fmla="*/ 117 w 119"/>
              <a:gd name="T57" fmla="*/ 30 h 36"/>
              <a:gd name="T58" fmla="*/ 117 w 119"/>
              <a:gd name="T59" fmla="*/ 28 h 36"/>
              <a:gd name="T60" fmla="*/ 115 w 119"/>
              <a:gd name="T61" fmla="*/ 26 h 36"/>
              <a:gd name="T62" fmla="*/ 113 w 119"/>
              <a:gd name="T63" fmla="*/ 26 h 36"/>
              <a:gd name="T64" fmla="*/ 109 w 119"/>
              <a:gd name="T65" fmla="*/ 24 h 36"/>
              <a:gd name="T66" fmla="*/ 101 w 119"/>
              <a:gd name="T67" fmla="*/ 24 h 36"/>
              <a:gd name="T68" fmla="*/ 73 w 119"/>
              <a:gd name="T69" fmla="*/ 24 h 36"/>
              <a:gd name="T70" fmla="*/ 65 w 119"/>
              <a:gd name="T71" fmla="*/ 24 h 36"/>
              <a:gd name="T72" fmla="*/ 59 w 119"/>
              <a:gd name="T73" fmla="*/ 24 h 36"/>
              <a:gd name="T74" fmla="*/ 55 w 119"/>
              <a:gd name="T75" fmla="*/ 24 h 36"/>
              <a:gd name="T76" fmla="*/ 53 w 119"/>
              <a:gd name="T77" fmla="*/ 26 h 36"/>
              <a:gd name="T78" fmla="*/ 51 w 119"/>
              <a:gd name="T79" fmla="*/ 26 h 36"/>
              <a:gd name="T80" fmla="*/ 51 w 119"/>
              <a:gd name="T81" fmla="*/ 28 h 36"/>
              <a:gd name="T82" fmla="*/ 49 w 119"/>
              <a:gd name="T83" fmla="*/ 30 h 36"/>
              <a:gd name="T84" fmla="*/ 51 w 119"/>
              <a:gd name="T85" fmla="*/ 32 h 36"/>
              <a:gd name="T86" fmla="*/ 51 w 119"/>
              <a:gd name="T87" fmla="*/ 34 h 36"/>
              <a:gd name="T88" fmla="*/ 49 w 119"/>
              <a:gd name="T89" fmla="*/ 36 h 36"/>
              <a:gd name="T90" fmla="*/ 42 w 119"/>
              <a:gd name="T91" fmla="*/ 14 h 36"/>
              <a:gd name="T92" fmla="*/ 42 w 119"/>
              <a:gd name="T93" fmla="*/ 1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9" h="36">
                <a:moveTo>
                  <a:pt x="0" y="18"/>
                </a:moveTo>
                <a:lnTo>
                  <a:pt x="0" y="14"/>
                </a:lnTo>
                <a:lnTo>
                  <a:pt x="2" y="12"/>
                </a:lnTo>
                <a:lnTo>
                  <a:pt x="6" y="8"/>
                </a:lnTo>
                <a:lnTo>
                  <a:pt x="10" y="8"/>
                </a:lnTo>
                <a:lnTo>
                  <a:pt x="14" y="8"/>
                </a:lnTo>
                <a:lnTo>
                  <a:pt x="16" y="12"/>
                </a:lnTo>
                <a:lnTo>
                  <a:pt x="20" y="14"/>
                </a:lnTo>
                <a:lnTo>
                  <a:pt x="20" y="18"/>
                </a:lnTo>
                <a:lnTo>
                  <a:pt x="20" y="22"/>
                </a:lnTo>
                <a:lnTo>
                  <a:pt x="16" y="24"/>
                </a:lnTo>
                <a:lnTo>
                  <a:pt x="14" y="28"/>
                </a:lnTo>
                <a:lnTo>
                  <a:pt x="10" y="28"/>
                </a:lnTo>
                <a:lnTo>
                  <a:pt x="6" y="28"/>
                </a:lnTo>
                <a:lnTo>
                  <a:pt x="2" y="26"/>
                </a:lnTo>
                <a:lnTo>
                  <a:pt x="0" y="22"/>
                </a:lnTo>
                <a:lnTo>
                  <a:pt x="0" y="18"/>
                </a:lnTo>
                <a:close/>
                <a:moveTo>
                  <a:pt x="42" y="10"/>
                </a:moveTo>
                <a:lnTo>
                  <a:pt x="101" y="10"/>
                </a:lnTo>
                <a:lnTo>
                  <a:pt x="109" y="10"/>
                </a:lnTo>
                <a:lnTo>
                  <a:pt x="113" y="8"/>
                </a:lnTo>
                <a:lnTo>
                  <a:pt x="115" y="8"/>
                </a:lnTo>
                <a:lnTo>
                  <a:pt x="117" y="6"/>
                </a:lnTo>
                <a:lnTo>
                  <a:pt x="117" y="4"/>
                </a:lnTo>
                <a:lnTo>
                  <a:pt x="117" y="0"/>
                </a:lnTo>
                <a:lnTo>
                  <a:pt x="119" y="0"/>
                </a:lnTo>
                <a:lnTo>
                  <a:pt x="119" y="36"/>
                </a:lnTo>
                <a:lnTo>
                  <a:pt x="117" y="36"/>
                </a:lnTo>
                <a:lnTo>
                  <a:pt x="117" y="30"/>
                </a:lnTo>
                <a:lnTo>
                  <a:pt x="117" y="28"/>
                </a:lnTo>
                <a:lnTo>
                  <a:pt x="115" y="26"/>
                </a:lnTo>
                <a:lnTo>
                  <a:pt x="113" y="26"/>
                </a:lnTo>
                <a:lnTo>
                  <a:pt x="109" y="24"/>
                </a:lnTo>
                <a:lnTo>
                  <a:pt x="101" y="24"/>
                </a:lnTo>
                <a:lnTo>
                  <a:pt x="73" y="24"/>
                </a:lnTo>
                <a:lnTo>
                  <a:pt x="65" y="24"/>
                </a:lnTo>
                <a:lnTo>
                  <a:pt x="59" y="24"/>
                </a:lnTo>
                <a:lnTo>
                  <a:pt x="55" y="24"/>
                </a:lnTo>
                <a:lnTo>
                  <a:pt x="53" y="26"/>
                </a:lnTo>
                <a:lnTo>
                  <a:pt x="51" y="26"/>
                </a:lnTo>
                <a:lnTo>
                  <a:pt x="51" y="28"/>
                </a:lnTo>
                <a:lnTo>
                  <a:pt x="49" y="30"/>
                </a:lnTo>
                <a:lnTo>
                  <a:pt x="51" y="32"/>
                </a:lnTo>
                <a:lnTo>
                  <a:pt x="51" y="34"/>
                </a:lnTo>
                <a:lnTo>
                  <a:pt x="49" y="36"/>
                </a:lnTo>
                <a:lnTo>
                  <a:pt x="42" y="14"/>
                </a:lnTo>
                <a:lnTo>
                  <a:pt x="42" y="1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90" name="Freeform 78"/>
          <p:cNvSpPr>
            <a:spLocks/>
          </p:cNvSpPr>
          <p:nvPr/>
        </p:nvSpPr>
        <p:spPr bwMode="auto">
          <a:xfrm>
            <a:off x="2511425" y="3265488"/>
            <a:ext cx="122238" cy="130175"/>
          </a:xfrm>
          <a:custGeom>
            <a:avLst/>
            <a:gdLst>
              <a:gd name="T0" fmla="*/ 0 w 77"/>
              <a:gd name="T1" fmla="*/ 82 h 82"/>
              <a:gd name="T2" fmla="*/ 0 w 77"/>
              <a:gd name="T3" fmla="*/ 45 h 82"/>
              <a:gd name="T4" fmla="*/ 0 w 77"/>
              <a:gd name="T5" fmla="*/ 45 h 82"/>
              <a:gd name="T6" fmla="*/ 0 w 77"/>
              <a:gd name="T7" fmla="*/ 47 h 82"/>
              <a:gd name="T8" fmla="*/ 2 w 77"/>
              <a:gd name="T9" fmla="*/ 51 h 82"/>
              <a:gd name="T10" fmla="*/ 2 w 77"/>
              <a:gd name="T11" fmla="*/ 53 h 82"/>
              <a:gd name="T12" fmla="*/ 4 w 77"/>
              <a:gd name="T13" fmla="*/ 53 h 82"/>
              <a:gd name="T14" fmla="*/ 5 w 77"/>
              <a:gd name="T15" fmla="*/ 53 h 82"/>
              <a:gd name="T16" fmla="*/ 9 w 77"/>
              <a:gd name="T17" fmla="*/ 53 h 82"/>
              <a:gd name="T18" fmla="*/ 13 w 77"/>
              <a:gd name="T19" fmla="*/ 53 h 82"/>
              <a:gd name="T20" fmla="*/ 55 w 77"/>
              <a:gd name="T21" fmla="*/ 35 h 82"/>
              <a:gd name="T22" fmla="*/ 11 w 77"/>
              <a:gd name="T23" fmla="*/ 17 h 82"/>
              <a:gd name="T24" fmla="*/ 7 w 77"/>
              <a:gd name="T25" fmla="*/ 17 h 82"/>
              <a:gd name="T26" fmla="*/ 5 w 77"/>
              <a:gd name="T27" fmla="*/ 15 h 82"/>
              <a:gd name="T28" fmla="*/ 4 w 77"/>
              <a:gd name="T29" fmla="*/ 17 h 82"/>
              <a:gd name="T30" fmla="*/ 4 w 77"/>
              <a:gd name="T31" fmla="*/ 17 h 82"/>
              <a:gd name="T32" fmla="*/ 2 w 77"/>
              <a:gd name="T33" fmla="*/ 17 h 82"/>
              <a:gd name="T34" fmla="*/ 2 w 77"/>
              <a:gd name="T35" fmla="*/ 19 h 82"/>
              <a:gd name="T36" fmla="*/ 2 w 77"/>
              <a:gd name="T37" fmla="*/ 21 h 82"/>
              <a:gd name="T38" fmla="*/ 0 w 77"/>
              <a:gd name="T39" fmla="*/ 25 h 82"/>
              <a:gd name="T40" fmla="*/ 0 w 77"/>
              <a:gd name="T41" fmla="*/ 25 h 82"/>
              <a:gd name="T42" fmla="*/ 0 w 77"/>
              <a:gd name="T43" fmla="*/ 0 h 82"/>
              <a:gd name="T44" fmla="*/ 0 w 77"/>
              <a:gd name="T45" fmla="*/ 0 h 82"/>
              <a:gd name="T46" fmla="*/ 2 w 77"/>
              <a:gd name="T47" fmla="*/ 4 h 82"/>
              <a:gd name="T48" fmla="*/ 4 w 77"/>
              <a:gd name="T49" fmla="*/ 7 h 82"/>
              <a:gd name="T50" fmla="*/ 5 w 77"/>
              <a:gd name="T51" fmla="*/ 9 h 82"/>
              <a:gd name="T52" fmla="*/ 11 w 77"/>
              <a:gd name="T53" fmla="*/ 11 h 82"/>
              <a:gd name="T54" fmla="*/ 77 w 77"/>
              <a:gd name="T55" fmla="*/ 37 h 82"/>
              <a:gd name="T56" fmla="*/ 77 w 77"/>
              <a:gd name="T57" fmla="*/ 43 h 82"/>
              <a:gd name="T58" fmla="*/ 11 w 77"/>
              <a:gd name="T59" fmla="*/ 69 h 82"/>
              <a:gd name="T60" fmla="*/ 7 w 77"/>
              <a:gd name="T61" fmla="*/ 71 h 82"/>
              <a:gd name="T62" fmla="*/ 5 w 77"/>
              <a:gd name="T63" fmla="*/ 71 h 82"/>
              <a:gd name="T64" fmla="*/ 4 w 77"/>
              <a:gd name="T65" fmla="*/ 73 h 82"/>
              <a:gd name="T66" fmla="*/ 2 w 77"/>
              <a:gd name="T67" fmla="*/ 78 h 82"/>
              <a:gd name="T68" fmla="*/ 2 w 77"/>
              <a:gd name="T69" fmla="*/ 80 h 82"/>
              <a:gd name="T70" fmla="*/ 0 w 77"/>
              <a:gd name="T71" fmla="*/ 82 h 82"/>
              <a:gd name="T72" fmla="*/ 0 w 77"/>
              <a:gd name="T73" fmla="*/ 8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7" h="82">
                <a:moveTo>
                  <a:pt x="0" y="82"/>
                </a:moveTo>
                <a:lnTo>
                  <a:pt x="0" y="45"/>
                </a:lnTo>
                <a:lnTo>
                  <a:pt x="0" y="45"/>
                </a:lnTo>
                <a:lnTo>
                  <a:pt x="0" y="47"/>
                </a:lnTo>
                <a:lnTo>
                  <a:pt x="2" y="51"/>
                </a:lnTo>
                <a:lnTo>
                  <a:pt x="2" y="53"/>
                </a:lnTo>
                <a:lnTo>
                  <a:pt x="4" y="53"/>
                </a:lnTo>
                <a:lnTo>
                  <a:pt x="5" y="53"/>
                </a:lnTo>
                <a:lnTo>
                  <a:pt x="9" y="53"/>
                </a:lnTo>
                <a:lnTo>
                  <a:pt x="13" y="53"/>
                </a:lnTo>
                <a:lnTo>
                  <a:pt x="55" y="35"/>
                </a:lnTo>
                <a:lnTo>
                  <a:pt x="11" y="17"/>
                </a:lnTo>
                <a:lnTo>
                  <a:pt x="7" y="17"/>
                </a:lnTo>
                <a:lnTo>
                  <a:pt x="5" y="15"/>
                </a:lnTo>
                <a:lnTo>
                  <a:pt x="4" y="17"/>
                </a:lnTo>
                <a:lnTo>
                  <a:pt x="4" y="17"/>
                </a:lnTo>
                <a:lnTo>
                  <a:pt x="2" y="17"/>
                </a:lnTo>
                <a:lnTo>
                  <a:pt x="2" y="19"/>
                </a:lnTo>
                <a:lnTo>
                  <a:pt x="2" y="21"/>
                </a:lnTo>
                <a:lnTo>
                  <a:pt x="0" y="25"/>
                </a:lnTo>
                <a:lnTo>
                  <a:pt x="0" y="25"/>
                </a:lnTo>
                <a:lnTo>
                  <a:pt x="0" y="0"/>
                </a:lnTo>
                <a:lnTo>
                  <a:pt x="0" y="0"/>
                </a:lnTo>
                <a:lnTo>
                  <a:pt x="2" y="4"/>
                </a:lnTo>
                <a:lnTo>
                  <a:pt x="4" y="7"/>
                </a:lnTo>
                <a:lnTo>
                  <a:pt x="5" y="9"/>
                </a:lnTo>
                <a:lnTo>
                  <a:pt x="11" y="11"/>
                </a:lnTo>
                <a:lnTo>
                  <a:pt x="77" y="37"/>
                </a:lnTo>
                <a:lnTo>
                  <a:pt x="77" y="43"/>
                </a:lnTo>
                <a:lnTo>
                  <a:pt x="11" y="69"/>
                </a:lnTo>
                <a:lnTo>
                  <a:pt x="7" y="71"/>
                </a:lnTo>
                <a:lnTo>
                  <a:pt x="5" y="71"/>
                </a:lnTo>
                <a:lnTo>
                  <a:pt x="4" y="73"/>
                </a:lnTo>
                <a:lnTo>
                  <a:pt x="2" y="78"/>
                </a:lnTo>
                <a:lnTo>
                  <a:pt x="2" y="80"/>
                </a:lnTo>
                <a:lnTo>
                  <a:pt x="0" y="82"/>
                </a:lnTo>
                <a:lnTo>
                  <a:pt x="0" y="8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91" name="Freeform 79"/>
          <p:cNvSpPr>
            <a:spLocks noEditPoints="1"/>
          </p:cNvSpPr>
          <p:nvPr/>
        </p:nvSpPr>
        <p:spPr bwMode="auto">
          <a:xfrm>
            <a:off x="2508250" y="3146425"/>
            <a:ext cx="125413" cy="106363"/>
          </a:xfrm>
          <a:custGeom>
            <a:avLst/>
            <a:gdLst>
              <a:gd name="T0" fmla="*/ 29 w 79"/>
              <a:gd name="T1" fmla="*/ 55 h 67"/>
              <a:gd name="T2" fmla="*/ 39 w 79"/>
              <a:gd name="T3" fmla="*/ 53 h 67"/>
              <a:gd name="T4" fmla="*/ 49 w 79"/>
              <a:gd name="T5" fmla="*/ 51 h 67"/>
              <a:gd name="T6" fmla="*/ 55 w 79"/>
              <a:gd name="T7" fmla="*/ 45 h 67"/>
              <a:gd name="T8" fmla="*/ 61 w 79"/>
              <a:gd name="T9" fmla="*/ 39 h 67"/>
              <a:gd name="T10" fmla="*/ 63 w 79"/>
              <a:gd name="T11" fmla="*/ 33 h 67"/>
              <a:gd name="T12" fmla="*/ 65 w 79"/>
              <a:gd name="T13" fmla="*/ 27 h 67"/>
              <a:gd name="T14" fmla="*/ 65 w 79"/>
              <a:gd name="T15" fmla="*/ 19 h 67"/>
              <a:gd name="T16" fmla="*/ 61 w 79"/>
              <a:gd name="T17" fmla="*/ 13 h 67"/>
              <a:gd name="T18" fmla="*/ 59 w 79"/>
              <a:gd name="T19" fmla="*/ 8 h 67"/>
              <a:gd name="T20" fmla="*/ 53 w 79"/>
              <a:gd name="T21" fmla="*/ 6 h 67"/>
              <a:gd name="T22" fmla="*/ 47 w 79"/>
              <a:gd name="T23" fmla="*/ 2 h 67"/>
              <a:gd name="T24" fmla="*/ 49 w 79"/>
              <a:gd name="T25" fmla="*/ 0 h 67"/>
              <a:gd name="T26" fmla="*/ 57 w 79"/>
              <a:gd name="T27" fmla="*/ 2 h 67"/>
              <a:gd name="T28" fmla="*/ 63 w 79"/>
              <a:gd name="T29" fmla="*/ 6 h 67"/>
              <a:gd name="T30" fmla="*/ 71 w 79"/>
              <a:gd name="T31" fmla="*/ 13 h 67"/>
              <a:gd name="T32" fmla="*/ 75 w 79"/>
              <a:gd name="T33" fmla="*/ 19 h 67"/>
              <a:gd name="T34" fmla="*/ 79 w 79"/>
              <a:gd name="T35" fmla="*/ 25 h 67"/>
              <a:gd name="T36" fmla="*/ 79 w 79"/>
              <a:gd name="T37" fmla="*/ 33 h 67"/>
              <a:gd name="T38" fmla="*/ 79 w 79"/>
              <a:gd name="T39" fmla="*/ 43 h 67"/>
              <a:gd name="T40" fmla="*/ 75 w 79"/>
              <a:gd name="T41" fmla="*/ 49 h 67"/>
              <a:gd name="T42" fmla="*/ 69 w 79"/>
              <a:gd name="T43" fmla="*/ 57 h 67"/>
              <a:gd name="T44" fmla="*/ 61 w 79"/>
              <a:gd name="T45" fmla="*/ 63 h 67"/>
              <a:gd name="T46" fmla="*/ 51 w 79"/>
              <a:gd name="T47" fmla="*/ 65 h 67"/>
              <a:gd name="T48" fmla="*/ 39 w 79"/>
              <a:gd name="T49" fmla="*/ 67 h 67"/>
              <a:gd name="T50" fmla="*/ 31 w 79"/>
              <a:gd name="T51" fmla="*/ 67 h 67"/>
              <a:gd name="T52" fmla="*/ 23 w 79"/>
              <a:gd name="T53" fmla="*/ 65 h 67"/>
              <a:gd name="T54" fmla="*/ 15 w 79"/>
              <a:gd name="T55" fmla="*/ 61 h 67"/>
              <a:gd name="T56" fmla="*/ 9 w 79"/>
              <a:gd name="T57" fmla="*/ 57 h 67"/>
              <a:gd name="T58" fmla="*/ 4 w 79"/>
              <a:gd name="T59" fmla="*/ 49 h 67"/>
              <a:gd name="T60" fmla="*/ 0 w 79"/>
              <a:gd name="T61" fmla="*/ 41 h 67"/>
              <a:gd name="T62" fmla="*/ 0 w 79"/>
              <a:gd name="T63" fmla="*/ 31 h 67"/>
              <a:gd name="T64" fmla="*/ 0 w 79"/>
              <a:gd name="T65" fmla="*/ 23 h 67"/>
              <a:gd name="T66" fmla="*/ 4 w 79"/>
              <a:gd name="T67" fmla="*/ 17 h 67"/>
              <a:gd name="T68" fmla="*/ 7 w 79"/>
              <a:gd name="T69" fmla="*/ 11 h 67"/>
              <a:gd name="T70" fmla="*/ 13 w 79"/>
              <a:gd name="T71" fmla="*/ 4 h 67"/>
              <a:gd name="T72" fmla="*/ 21 w 79"/>
              <a:gd name="T73" fmla="*/ 2 h 67"/>
              <a:gd name="T74" fmla="*/ 29 w 79"/>
              <a:gd name="T75" fmla="*/ 0 h 67"/>
              <a:gd name="T76" fmla="*/ 29 w 79"/>
              <a:gd name="T77" fmla="*/ 55 h 67"/>
              <a:gd name="T78" fmla="*/ 23 w 79"/>
              <a:gd name="T79" fmla="*/ 55 h 67"/>
              <a:gd name="T80" fmla="*/ 23 w 79"/>
              <a:gd name="T81" fmla="*/ 19 h 67"/>
              <a:gd name="T82" fmla="*/ 17 w 79"/>
              <a:gd name="T83" fmla="*/ 21 h 67"/>
              <a:gd name="T84" fmla="*/ 13 w 79"/>
              <a:gd name="T85" fmla="*/ 21 h 67"/>
              <a:gd name="T86" fmla="*/ 9 w 79"/>
              <a:gd name="T87" fmla="*/ 25 h 67"/>
              <a:gd name="T88" fmla="*/ 7 w 79"/>
              <a:gd name="T89" fmla="*/ 27 h 67"/>
              <a:gd name="T90" fmla="*/ 6 w 79"/>
              <a:gd name="T91" fmla="*/ 31 h 67"/>
              <a:gd name="T92" fmla="*/ 4 w 79"/>
              <a:gd name="T93" fmla="*/ 35 h 67"/>
              <a:gd name="T94" fmla="*/ 6 w 79"/>
              <a:gd name="T95" fmla="*/ 43 h 67"/>
              <a:gd name="T96" fmla="*/ 9 w 79"/>
              <a:gd name="T97" fmla="*/ 47 h 67"/>
              <a:gd name="T98" fmla="*/ 13 w 79"/>
              <a:gd name="T99" fmla="*/ 51 h 67"/>
              <a:gd name="T100" fmla="*/ 17 w 79"/>
              <a:gd name="T101" fmla="*/ 53 h 67"/>
              <a:gd name="T102" fmla="*/ 23 w 79"/>
              <a:gd name="T103" fmla="*/ 55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9" h="67">
                <a:moveTo>
                  <a:pt x="29" y="55"/>
                </a:moveTo>
                <a:lnTo>
                  <a:pt x="39" y="53"/>
                </a:lnTo>
                <a:lnTo>
                  <a:pt x="49" y="51"/>
                </a:lnTo>
                <a:lnTo>
                  <a:pt x="55" y="45"/>
                </a:lnTo>
                <a:lnTo>
                  <a:pt x="61" y="39"/>
                </a:lnTo>
                <a:lnTo>
                  <a:pt x="63" y="33"/>
                </a:lnTo>
                <a:lnTo>
                  <a:pt x="65" y="27"/>
                </a:lnTo>
                <a:lnTo>
                  <a:pt x="65" y="19"/>
                </a:lnTo>
                <a:lnTo>
                  <a:pt x="61" y="13"/>
                </a:lnTo>
                <a:lnTo>
                  <a:pt x="59" y="8"/>
                </a:lnTo>
                <a:lnTo>
                  <a:pt x="53" y="6"/>
                </a:lnTo>
                <a:lnTo>
                  <a:pt x="47" y="2"/>
                </a:lnTo>
                <a:lnTo>
                  <a:pt x="49" y="0"/>
                </a:lnTo>
                <a:lnTo>
                  <a:pt x="57" y="2"/>
                </a:lnTo>
                <a:lnTo>
                  <a:pt x="63" y="6"/>
                </a:lnTo>
                <a:lnTo>
                  <a:pt x="71" y="13"/>
                </a:lnTo>
                <a:lnTo>
                  <a:pt x="75" y="19"/>
                </a:lnTo>
                <a:lnTo>
                  <a:pt x="79" y="25"/>
                </a:lnTo>
                <a:lnTo>
                  <a:pt x="79" y="33"/>
                </a:lnTo>
                <a:lnTo>
                  <a:pt x="79" y="43"/>
                </a:lnTo>
                <a:lnTo>
                  <a:pt x="75" y="49"/>
                </a:lnTo>
                <a:lnTo>
                  <a:pt x="69" y="57"/>
                </a:lnTo>
                <a:lnTo>
                  <a:pt x="61" y="63"/>
                </a:lnTo>
                <a:lnTo>
                  <a:pt x="51" y="65"/>
                </a:lnTo>
                <a:lnTo>
                  <a:pt x="39" y="67"/>
                </a:lnTo>
                <a:lnTo>
                  <a:pt x="31" y="67"/>
                </a:lnTo>
                <a:lnTo>
                  <a:pt x="23" y="65"/>
                </a:lnTo>
                <a:lnTo>
                  <a:pt x="15" y="61"/>
                </a:lnTo>
                <a:lnTo>
                  <a:pt x="9" y="57"/>
                </a:lnTo>
                <a:lnTo>
                  <a:pt x="4" y="49"/>
                </a:lnTo>
                <a:lnTo>
                  <a:pt x="0" y="41"/>
                </a:lnTo>
                <a:lnTo>
                  <a:pt x="0" y="31"/>
                </a:lnTo>
                <a:lnTo>
                  <a:pt x="0" y="23"/>
                </a:lnTo>
                <a:lnTo>
                  <a:pt x="4" y="17"/>
                </a:lnTo>
                <a:lnTo>
                  <a:pt x="7" y="11"/>
                </a:lnTo>
                <a:lnTo>
                  <a:pt x="13" y="4"/>
                </a:lnTo>
                <a:lnTo>
                  <a:pt x="21" y="2"/>
                </a:lnTo>
                <a:lnTo>
                  <a:pt x="29" y="0"/>
                </a:lnTo>
                <a:lnTo>
                  <a:pt x="29" y="55"/>
                </a:lnTo>
                <a:close/>
                <a:moveTo>
                  <a:pt x="23" y="55"/>
                </a:moveTo>
                <a:lnTo>
                  <a:pt x="23" y="19"/>
                </a:lnTo>
                <a:lnTo>
                  <a:pt x="17" y="21"/>
                </a:lnTo>
                <a:lnTo>
                  <a:pt x="13" y="21"/>
                </a:lnTo>
                <a:lnTo>
                  <a:pt x="9" y="25"/>
                </a:lnTo>
                <a:lnTo>
                  <a:pt x="7" y="27"/>
                </a:lnTo>
                <a:lnTo>
                  <a:pt x="6" y="31"/>
                </a:lnTo>
                <a:lnTo>
                  <a:pt x="4" y="35"/>
                </a:lnTo>
                <a:lnTo>
                  <a:pt x="6" y="43"/>
                </a:lnTo>
                <a:lnTo>
                  <a:pt x="9" y="47"/>
                </a:lnTo>
                <a:lnTo>
                  <a:pt x="13" y="51"/>
                </a:lnTo>
                <a:lnTo>
                  <a:pt x="17" y="53"/>
                </a:lnTo>
                <a:lnTo>
                  <a:pt x="23" y="55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92" name="Freeform 80"/>
          <p:cNvSpPr>
            <a:spLocks noEditPoints="1"/>
          </p:cNvSpPr>
          <p:nvPr/>
        </p:nvSpPr>
        <p:spPr bwMode="auto">
          <a:xfrm>
            <a:off x="2451100" y="2876550"/>
            <a:ext cx="179388" cy="187325"/>
          </a:xfrm>
          <a:custGeom>
            <a:avLst/>
            <a:gdLst>
              <a:gd name="T0" fmla="*/ 113 w 113"/>
              <a:gd name="T1" fmla="*/ 32 h 118"/>
              <a:gd name="T2" fmla="*/ 59 w 113"/>
              <a:gd name="T3" fmla="*/ 77 h 118"/>
              <a:gd name="T4" fmla="*/ 59 w 113"/>
              <a:gd name="T5" fmla="*/ 81 h 118"/>
              <a:gd name="T6" fmla="*/ 59 w 113"/>
              <a:gd name="T7" fmla="*/ 83 h 118"/>
              <a:gd name="T8" fmla="*/ 93 w 113"/>
              <a:gd name="T9" fmla="*/ 85 h 118"/>
              <a:gd name="T10" fmla="*/ 105 w 113"/>
              <a:gd name="T11" fmla="*/ 85 h 118"/>
              <a:gd name="T12" fmla="*/ 111 w 113"/>
              <a:gd name="T13" fmla="*/ 79 h 118"/>
              <a:gd name="T14" fmla="*/ 111 w 113"/>
              <a:gd name="T15" fmla="*/ 69 h 118"/>
              <a:gd name="T16" fmla="*/ 113 w 113"/>
              <a:gd name="T17" fmla="*/ 118 h 118"/>
              <a:gd name="T18" fmla="*/ 111 w 113"/>
              <a:gd name="T19" fmla="*/ 114 h 118"/>
              <a:gd name="T20" fmla="*/ 109 w 113"/>
              <a:gd name="T21" fmla="*/ 105 h 118"/>
              <a:gd name="T22" fmla="*/ 105 w 113"/>
              <a:gd name="T23" fmla="*/ 103 h 118"/>
              <a:gd name="T24" fmla="*/ 93 w 113"/>
              <a:gd name="T25" fmla="*/ 101 h 118"/>
              <a:gd name="T26" fmla="*/ 12 w 113"/>
              <a:gd name="T27" fmla="*/ 101 h 118"/>
              <a:gd name="T28" fmla="*/ 6 w 113"/>
              <a:gd name="T29" fmla="*/ 103 h 118"/>
              <a:gd name="T30" fmla="*/ 2 w 113"/>
              <a:gd name="T31" fmla="*/ 114 h 118"/>
              <a:gd name="T32" fmla="*/ 0 w 113"/>
              <a:gd name="T33" fmla="*/ 118 h 118"/>
              <a:gd name="T34" fmla="*/ 0 w 113"/>
              <a:gd name="T35" fmla="*/ 65 h 118"/>
              <a:gd name="T36" fmla="*/ 2 w 113"/>
              <a:gd name="T37" fmla="*/ 49 h 118"/>
              <a:gd name="T38" fmla="*/ 12 w 113"/>
              <a:gd name="T39" fmla="*/ 32 h 118"/>
              <a:gd name="T40" fmla="*/ 22 w 113"/>
              <a:gd name="T41" fmla="*/ 28 h 118"/>
              <a:gd name="T42" fmla="*/ 34 w 113"/>
              <a:gd name="T43" fmla="*/ 28 h 118"/>
              <a:gd name="T44" fmla="*/ 45 w 113"/>
              <a:gd name="T45" fmla="*/ 34 h 118"/>
              <a:gd name="T46" fmla="*/ 53 w 113"/>
              <a:gd name="T47" fmla="*/ 47 h 118"/>
              <a:gd name="T48" fmla="*/ 89 w 113"/>
              <a:gd name="T49" fmla="*/ 30 h 118"/>
              <a:gd name="T50" fmla="*/ 103 w 113"/>
              <a:gd name="T51" fmla="*/ 20 h 118"/>
              <a:gd name="T52" fmla="*/ 109 w 113"/>
              <a:gd name="T53" fmla="*/ 10 h 118"/>
              <a:gd name="T54" fmla="*/ 113 w 113"/>
              <a:gd name="T55" fmla="*/ 0 h 118"/>
              <a:gd name="T56" fmla="*/ 55 w 113"/>
              <a:gd name="T57" fmla="*/ 83 h 118"/>
              <a:gd name="T58" fmla="*/ 55 w 113"/>
              <a:gd name="T59" fmla="*/ 81 h 118"/>
              <a:gd name="T60" fmla="*/ 53 w 113"/>
              <a:gd name="T61" fmla="*/ 71 h 118"/>
              <a:gd name="T62" fmla="*/ 47 w 113"/>
              <a:gd name="T63" fmla="*/ 55 h 118"/>
              <a:gd name="T64" fmla="*/ 36 w 113"/>
              <a:gd name="T65" fmla="*/ 49 h 118"/>
              <a:gd name="T66" fmla="*/ 22 w 113"/>
              <a:gd name="T67" fmla="*/ 49 h 118"/>
              <a:gd name="T68" fmla="*/ 12 w 113"/>
              <a:gd name="T69" fmla="*/ 55 h 118"/>
              <a:gd name="T70" fmla="*/ 6 w 113"/>
              <a:gd name="T71" fmla="*/ 65 h 118"/>
              <a:gd name="T72" fmla="*/ 6 w 113"/>
              <a:gd name="T73" fmla="*/ 77 h 118"/>
              <a:gd name="T74" fmla="*/ 55 w 113"/>
              <a:gd name="T75" fmla="*/ 8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3" h="118">
                <a:moveTo>
                  <a:pt x="113" y="0"/>
                </a:moveTo>
                <a:lnTo>
                  <a:pt x="113" y="32"/>
                </a:lnTo>
                <a:lnTo>
                  <a:pt x="59" y="73"/>
                </a:lnTo>
                <a:lnTo>
                  <a:pt x="59" y="77"/>
                </a:lnTo>
                <a:lnTo>
                  <a:pt x="59" y="81"/>
                </a:lnTo>
                <a:lnTo>
                  <a:pt x="59" y="81"/>
                </a:lnTo>
                <a:lnTo>
                  <a:pt x="59" y="83"/>
                </a:lnTo>
                <a:lnTo>
                  <a:pt x="59" y="83"/>
                </a:lnTo>
                <a:lnTo>
                  <a:pt x="59" y="85"/>
                </a:lnTo>
                <a:lnTo>
                  <a:pt x="93" y="85"/>
                </a:lnTo>
                <a:lnTo>
                  <a:pt x="101" y="85"/>
                </a:lnTo>
                <a:lnTo>
                  <a:pt x="105" y="85"/>
                </a:lnTo>
                <a:lnTo>
                  <a:pt x="107" y="83"/>
                </a:lnTo>
                <a:lnTo>
                  <a:pt x="111" y="79"/>
                </a:lnTo>
                <a:lnTo>
                  <a:pt x="111" y="73"/>
                </a:lnTo>
                <a:lnTo>
                  <a:pt x="111" y="69"/>
                </a:lnTo>
                <a:lnTo>
                  <a:pt x="113" y="69"/>
                </a:lnTo>
                <a:lnTo>
                  <a:pt x="113" y="118"/>
                </a:lnTo>
                <a:lnTo>
                  <a:pt x="111" y="118"/>
                </a:lnTo>
                <a:lnTo>
                  <a:pt x="111" y="114"/>
                </a:lnTo>
                <a:lnTo>
                  <a:pt x="111" y="110"/>
                </a:lnTo>
                <a:lnTo>
                  <a:pt x="109" y="105"/>
                </a:lnTo>
                <a:lnTo>
                  <a:pt x="107" y="103"/>
                </a:lnTo>
                <a:lnTo>
                  <a:pt x="105" y="103"/>
                </a:lnTo>
                <a:lnTo>
                  <a:pt x="99" y="101"/>
                </a:lnTo>
                <a:lnTo>
                  <a:pt x="93" y="101"/>
                </a:lnTo>
                <a:lnTo>
                  <a:pt x="20" y="101"/>
                </a:lnTo>
                <a:lnTo>
                  <a:pt x="12" y="101"/>
                </a:lnTo>
                <a:lnTo>
                  <a:pt x="8" y="103"/>
                </a:lnTo>
                <a:lnTo>
                  <a:pt x="6" y="103"/>
                </a:lnTo>
                <a:lnTo>
                  <a:pt x="2" y="107"/>
                </a:lnTo>
                <a:lnTo>
                  <a:pt x="2" y="114"/>
                </a:lnTo>
                <a:lnTo>
                  <a:pt x="2" y="118"/>
                </a:lnTo>
                <a:lnTo>
                  <a:pt x="0" y="118"/>
                </a:lnTo>
                <a:lnTo>
                  <a:pt x="0" y="75"/>
                </a:lnTo>
                <a:lnTo>
                  <a:pt x="0" y="65"/>
                </a:lnTo>
                <a:lnTo>
                  <a:pt x="0" y="55"/>
                </a:lnTo>
                <a:lnTo>
                  <a:pt x="2" y="49"/>
                </a:lnTo>
                <a:lnTo>
                  <a:pt x="6" y="41"/>
                </a:lnTo>
                <a:lnTo>
                  <a:pt x="12" y="32"/>
                </a:lnTo>
                <a:lnTo>
                  <a:pt x="16" y="30"/>
                </a:lnTo>
                <a:lnTo>
                  <a:pt x="22" y="28"/>
                </a:lnTo>
                <a:lnTo>
                  <a:pt x="28" y="26"/>
                </a:lnTo>
                <a:lnTo>
                  <a:pt x="34" y="28"/>
                </a:lnTo>
                <a:lnTo>
                  <a:pt x="40" y="30"/>
                </a:lnTo>
                <a:lnTo>
                  <a:pt x="45" y="34"/>
                </a:lnTo>
                <a:lnTo>
                  <a:pt x="49" y="39"/>
                </a:lnTo>
                <a:lnTo>
                  <a:pt x="53" y="47"/>
                </a:lnTo>
                <a:lnTo>
                  <a:pt x="55" y="55"/>
                </a:lnTo>
                <a:lnTo>
                  <a:pt x="89" y="30"/>
                </a:lnTo>
                <a:lnTo>
                  <a:pt x="97" y="24"/>
                </a:lnTo>
                <a:lnTo>
                  <a:pt x="103" y="20"/>
                </a:lnTo>
                <a:lnTo>
                  <a:pt x="107" y="16"/>
                </a:lnTo>
                <a:lnTo>
                  <a:pt x="109" y="10"/>
                </a:lnTo>
                <a:lnTo>
                  <a:pt x="111" y="0"/>
                </a:lnTo>
                <a:lnTo>
                  <a:pt x="113" y="0"/>
                </a:lnTo>
                <a:close/>
                <a:moveTo>
                  <a:pt x="55" y="85"/>
                </a:moveTo>
                <a:lnTo>
                  <a:pt x="55" y="83"/>
                </a:lnTo>
                <a:lnTo>
                  <a:pt x="55" y="83"/>
                </a:lnTo>
                <a:lnTo>
                  <a:pt x="55" y="81"/>
                </a:lnTo>
                <a:lnTo>
                  <a:pt x="55" y="81"/>
                </a:lnTo>
                <a:lnTo>
                  <a:pt x="53" y="71"/>
                </a:lnTo>
                <a:lnTo>
                  <a:pt x="51" y="63"/>
                </a:lnTo>
                <a:lnTo>
                  <a:pt x="47" y="55"/>
                </a:lnTo>
                <a:lnTo>
                  <a:pt x="42" y="51"/>
                </a:lnTo>
                <a:lnTo>
                  <a:pt x="36" y="49"/>
                </a:lnTo>
                <a:lnTo>
                  <a:pt x="30" y="47"/>
                </a:lnTo>
                <a:lnTo>
                  <a:pt x="22" y="49"/>
                </a:lnTo>
                <a:lnTo>
                  <a:pt x="16" y="51"/>
                </a:lnTo>
                <a:lnTo>
                  <a:pt x="12" y="55"/>
                </a:lnTo>
                <a:lnTo>
                  <a:pt x="8" y="59"/>
                </a:lnTo>
                <a:lnTo>
                  <a:pt x="6" y="65"/>
                </a:lnTo>
                <a:lnTo>
                  <a:pt x="4" y="73"/>
                </a:lnTo>
                <a:lnTo>
                  <a:pt x="6" y="77"/>
                </a:lnTo>
                <a:lnTo>
                  <a:pt x="8" y="85"/>
                </a:lnTo>
                <a:lnTo>
                  <a:pt x="55" y="85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93" name="Freeform 81"/>
          <p:cNvSpPr>
            <a:spLocks noEditPoints="1"/>
          </p:cNvSpPr>
          <p:nvPr/>
        </p:nvSpPr>
        <p:spPr bwMode="auto">
          <a:xfrm>
            <a:off x="2508250" y="2760663"/>
            <a:ext cx="125413" cy="112712"/>
          </a:xfrm>
          <a:custGeom>
            <a:avLst/>
            <a:gdLst>
              <a:gd name="T0" fmla="*/ 71 w 79"/>
              <a:gd name="T1" fmla="*/ 34 h 71"/>
              <a:gd name="T2" fmla="*/ 77 w 79"/>
              <a:gd name="T3" fmla="*/ 43 h 71"/>
              <a:gd name="T4" fmla="*/ 79 w 79"/>
              <a:gd name="T5" fmla="*/ 53 h 71"/>
              <a:gd name="T6" fmla="*/ 77 w 79"/>
              <a:gd name="T7" fmla="*/ 61 h 71"/>
              <a:gd name="T8" fmla="*/ 69 w 79"/>
              <a:gd name="T9" fmla="*/ 69 h 71"/>
              <a:gd name="T10" fmla="*/ 59 w 79"/>
              <a:gd name="T11" fmla="*/ 71 h 71"/>
              <a:gd name="T12" fmla="*/ 49 w 79"/>
              <a:gd name="T13" fmla="*/ 69 h 71"/>
              <a:gd name="T14" fmla="*/ 39 w 79"/>
              <a:gd name="T15" fmla="*/ 57 h 71"/>
              <a:gd name="T16" fmla="*/ 31 w 79"/>
              <a:gd name="T17" fmla="*/ 38 h 71"/>
              <a:gd name="T18" fmla="*/ 25 w 79"/>
              <a:gd name="T19" fmla="*/ 26 h 71"/>
              <a:gd name="T20" fmla="*/ 11 w 79"/>
              <a:gd name="T21" fmla="*/ 28 h 71"/>
              <a:gd name="T22" fmla="*/ 6 w 79"/>
              <a:gd name="T23" fmla="*/ 34 h 71"/>
              <a:gd name="T24" fmla="*/ 6 w 79"/>
              <a:gd name="T25" fmla="*/ 47 h 71"/>
              <a:gd name="T26" fmla="*/ 9 w 79"/>
              <a:gd name="T27" fmla="*/ 53 h 71"/>
              <a:gd name="T28" fmla="*/ 19 w 79"/>
              <a:gd name="T29" fmla="*/ 53 h 71"/>
              <a:gd name="T30" fmla="*/ 25 w 79"/>
              <a:gd name="T31" fmla="*/ 55 h 71"/>
              <a:gd name="T32" fmla="*/ 27 w 79"/>
              <a:gd name="T33" fmla="*/ 61 h 71"/>
              <a:gd name="T34" fmla="*/ 25 w 79"/>
              <a:gd name="T35" fmla="*/ 65 h 71"/>
              <a:gd name="T36" fmla="*/ 19 w 79"/>
              <a:gd name="T37" fmla="*/ 67 h 71"/>
              <a:gd name="T38" fmla="*/ 9 w 79"/>
              <a:gd name="T39" fmla="*/ 65 h 71"/>
              <a:gd name="T40" fmla="*/ 2 w 79"/>
              <a:gd name="T41" fmla="*/ 55 h 71"/>
              <a:gd name="T42" fmla="*/ 0 w 79"/>
              <a:gd name="T43" fmla="*/ 38 h 71"/>
              <a:gd name="T44" fmla="*/ 2 w 79"/>
              <a:gd name="T45" fmla="*/ 22 h 71"/>
              <a:gd name="T46" fmla="*/ 9 w 79"/>
              <a:gd name="T47" fmla="*/ 14 h 71"/>
              <a:gd name="T48" fmla="*/ 19 w 79"/>
              <a:gd name="T49" fmla="*/ 12 h 71"/>
              <a:gd name="T50" fmla="*/ 51 w 79"/>
              <a:gd name="T51" fmla="*/ 12 h 71"/>
              <a:gd name="T52" fmla="*/ 61 w 79"/>
              <a:gd name="T53" fmla="*/ 12 h 71"/>
              <a:gd name="T54" fmla="*/ 67 w 79"/>
              <a:gd name="T55" fmla="*/ 12 h 71"/>
              <a:gd name="T56" fmla="*/ 69 w 79"/>
              <a:gd name="T57" fmla="*/ 10 h 71"/>
              <a:gd name="T58" fmla="*/ 69 w 79"/>
              <a:gd name="T59" fmla="*/ 8 h 71"/>
              <a:gd name="T60" fmla="*/ 67 w 79"/>
              <a:gd name="T61" fmla="*/ 4 h 71"/>
              <a:gd name="T62" fmla="*/ 67 w 79"/>
              <a:gd name="T63" fmla="*/ 0 h 71"/>
              <a:gd name="T64" fmla="*/ 77 w 79"/>
              <a:gd name="T65" fmla="*/ 12 h 71"/>
              <a:gd name="T66" fmla="*/ 79 w 79"/>
              <a:gd name="T67" fmla="*/ 22 h 71"/>
              <a:gd name="T68" fmla="*/ 73 w 79"/>
              <a:gd name="T69" fmla="*/ 26 h 71"/>
              <a:gd name="T70" fmla="*/ 61 w 79"/>
              <a:gd name="T71" fmla="*/ 26 h 71"/>
              <a:gd name="T72" fmla="*/ 35 w 79"/>
              <a:gd name="T73" fmla="*/ 34 h 71"/>
              <a:gd name="T74" fmla="*/ 39 w 79"/>
              <a:gd name="T75" fmla="*/ 45 h 71"/>
              <a:gd name="T76" fmla="*/ 47 w 79"/>
              <a:gd name="T77" fmla="*/ 53 h 71"/>
              <a:gd name="T78" fmla="*/ 55 w 79"/>
              <a:gd name="T79" fmla="*/ 57 h 71"/>
              <a:gd name="T80" fmla="*/ 65 w 79"/>
              <a:gd name="T81" fmla="*/ 53 h 71"/>
              <a:gd name="T82" fmla="*/ 69 w 79"/>
              <a:gd name="T83" fmla="*/ 45 h 71"/>
              <a:gd name="T84" fmla="*/ 65 w 79"/>
              <a:gd name="T85" fmla="*/ 34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9" h="71">
                <a:moveTo>
                  <a:pt x="65" y="26"/>
                </a:moveTo>
                <a:lnTo>
                  <a:pt x="71" y="34"/>
                </a:lnTo>
                <a:lnTo>
                  <a:pt x="75" y="38"/>
                </a:lnTo>
                <a:lnTo>
                  <a:pt x="77" y="43"/>
                </a:lnTo>
                <a:lnTo>
                  <a:pt x="79" y="47"/>
                </a:lnTo>
                <a:lnTo>
                  <a:pt x="79" y="53"/>
                </a:lnTo>
                <a:lnTo>
                  <a:pt x="79" y="57"/>
                </a:lnTo>
                <a:lnTo>
                  <a:pt x="77" y="61"/>
                </a:lnTo>
                <a:lnTo>
                  <a:pt x="73" y="65"/>
                </a:lnTo>
                <a:lnTo>
                  <a:pt x="69" y="69"/>
                </a:lnTo>
                <a:lnTo>
                  <a:pt x="65" y="71"/>
                </a:lnTo>
                <a:lnTo>
                  <a:pt x="59" y="71"/>
                </a:lnTo>
                <a:lnTo>
                  <a:pt x="55" y="71"/>
                </a:lnTo>
                <a:lnTo>
                  <a:pt x="49" y="69"/>
                </a:lnTo>
                <a:lnTo>
                  <a:pt x="45" y="63"/>
                </a:lnTo>
                <a:lnTo>
                  <a:pt x="39" y="57"/>
                </a:lnTo>
                <a:lnTo>
                  <a:pt x="35" y="49"/>
                </a:lnTo>
                <a:lnTo>
                  <a:pt x="31" y="38"/>
                </a:lnTo>
                <a:lnTo>
                  <a:pt x="27" y="26"/>
                </a:lnTo>
                <a:lnTo>
                  <a:pt x="25" y="26"/>
                </a:lnTo>
                <a:lnTo>
                  <a:pt x="17" y="28"/>
                </a:lnTo>
                <a:lnTo>
                  <a:pt x="11" y="28"/>
                </a:lnTo>
                <a:lnTo>
                  <a:pt x="9" y="30"/>
                </a:lnTo>
                <a:lnTo>
                  <a:pt x="6" y="34"/>
                </a:lnTo>
                <a:lnTo>
                  <a:pt x="4" y="41"/>
                </a:lnTo>
                <a:lnTo>
                  <a:pt x="6" y="47"/>
                </a:lnTo>
                <a:lnTo>
                  <a:pt x="7" y="49"/>
                </a:lnTo>
                <a:lnTo>
                  <a:pt x="9" y="53"/>
                </a:lnTo>
                <a:lnTo>
                  <a:pt x="13" y="53"/>
                </a:lnTo>
                <a:lnTo>
                  <a:pt x="19" y="53"/>
                </a:lnTo>
                <a:lnTo>
                  <a:pt x="23" y="53"/>
                </a:lnTo>
                <a:lnTo>
                  <a:pt x="25" y="55"/>
                </a:lnTo>
                <a:lnTo>
                  <a:pt x="27" y="57"/>
                </a:lnTo>
                <a:lnTo>
                  <a:pt x="27" y="61"/>
                </a:lnTo>
                <a:lnTo>
                  <a:pt x="27" y="63"/>
                </a:lnTo>
                <a:lnTo>
                  <a:pt x="25" y="65"/>
                </a:lnTo>
                <a:lnTo>
                  <a:pt x="23" y="67"/>
                </a:lnTo>
                <a:lnTo>
                  <a:pt x="19" y="67"/>
                </a:lnTo>
                <a:lnTo>
                  <a:pt x="13" y="67"/>
                </a:lnTo>
                <a:lnTo>
                  <a:pt x="9" y="65"/>
                </a:lnTo>
                <a:lnTo>
                  <a:pt x="6" y="59"/>
                </a:lnTo>
                <a:lnTo>
                  <a:pt x="2" y="55"/>
                </a:lnTo>
                <a:lnTo>
                  <a:pt x="0" y="47"/>
                </a:lnTo>
                <a:lnTo>
                  <a:pt x="0" y="38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9" y="14"/>
                </a:lnTo>
                <a:lnTo>
                  <a:pt x="13" y="12"/>
                </a:lnTo>
                <a:lnTo>
                  <a:pt x="19" y="12"/>
                </a:lnTo>
                <a:lnTo>
                  <a:pt x="25" y="12"/>
                </a:lnTo>
                <a:lnTo>
                  <a:pt x="51" y="12"/>
                </a:lnTo>
                <a:lnTo>
                  <a:pt x="57" y="12"/>
                </a:lnTo>
                <a:lnTo>
                  <a:pt x="61" y="12"/>
                </a:lnTo>
                <a:lnTo>
                  <a:pt x="65" y="12"/>
                </a:lnTo>
                <a:lnTo>
                  <a:pt x="67" y="12"/>
                </a:lnTo>
                <a:lnTo>
                  <a:pt x="67" y="10"/>
                </a:lnTo>
                <a:lnTo>
                  <a:pt x="69" y="10"/>
                </a:lnTo>
                <a:lnTo>
                  <a:pt x="69" y="8"/>
                </a:lnTo>
                <a:lnTo>
                  <a:pt x="69" y="8"/>
                </a:lnTo>
                <a:lnTo>
                  <a:pt x="69" y="6"/>
                </a:lnTo>
                <a:lnTo>
                  <a:pt x="67" y="4"/>
                </a:lnTo>
                <a:lnTo>
                  <a:pt x="63" y="0"/>
                </a:lnTo>
                <a:lnTo>
                  <a:pt x="67" y="0"/>
                </a:lnTo>
                <a:lnTo>
                  <a:pt x="73" y="6"/>
                </a:lnTo>
                <a:lnTo>
                  <a:pt x="77" y="12"/>
                </a:lnTo>
                <a:lnTo>
                  <a:pt x="79" y="18"/>
                </a:lnTo>
                <a:lnTo>
                  <a:pt x="79" y="22"/>
                </a:lnTo>
                <a:lnTo>
                  <a:pt x="77" y="24"/>
                </a:lnTo>
                <a:lnTo>
                  <a:pt x="73" y="26"/>
                </a:lnTo>
                <a:lnTo>
                  <a:pt x="65" y="26"/>
                </a:lnTo>
                <a:close/>
                <a:moveTo>
                  <a:pt x="61" y="26"/>
                </a:moveTo>
                <a:lnTo>
                  <a:pt x="33" y="26"/>
                </a:lnTo>
                <a:lnTo>
                  <a:pt x="35" y="34"/>
                </a:lnTo>
                <a:lnTo>
                  <a:pt x="37" y="41"/>
                </a:lnTo>
                <a:lnTo>
                  <a:pt x="39" y="45"/>
                </a:lnTo>
                <a:lnTo>
                  <a:pt x="43" y="49"/>
                </a:lnTo>
                <a:lnTo>
                  <a:pt x="47" y="53"/>
                </a:lnTo>
                <a:lnTo>
                  <a:pt x="51" y="55"/>
                </a:lnTo>
                <a:lnTo>
                  <a:pt x="55" y="57"/>
                </a:lnTo>
                <a:lnTo>
                  <a:pt x="61" y="55"/>
                </a:lnTo>
                <a:lnTo>
                  <a:pt x="65" y="53"/>
                </a:lnTo>
                <a:lnTo>
                  <a:pt x="67" y="49"/>
                </a:lnTo>
                <a:lnTo>
                  <a:pt x="69" y="45"/>
                </a:lnTo>
                <a:lnTo>
                  <a:pt x="67" y="38"/>
                </a:lnTo>
                <a:lnTo>
                  <a:pt x="65" y="34"/>
                </a:lnTo>
                <a:lnTo>
                  <a:pt x="61" y="26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94" name="Freeform 82"/>
          <p:cNvSpPr>
            <a:spLocks/>
          </p:cNvSpPr>
          <p:nvPr/>
        </p:nvSpPr>
        <p:spPr bwMode="auto">
          <a:xfrm>
            <a:off x="2470150" y="2679700"/>
            <a:ext cx="163513" cy="77788"/>
          </a:xfrm>
          <a:custGeom>
            <a:avLst/>
            <a:gdLst>
              <a:gd name="T0" fmla="*/ 0 w 103"/>
              <a:gd name="T1" fmla="*/ 21 h 49"/>
              <a:gd name="T2" fmla="*/ 26 w 103"/>
              <a:gd name="T3" fmla="*/ 21 h 49"/>
              <a:gd name="T4" fmla="*/ 26 w 103"/>
              <a:gd name="T5" fmla="*/ 2 h 49"/>
              <a:gd name="T6" fmla="*/ 30 w 103"/>
              <a:gd name="T7" fmla="*/ 2 h 49"/>
              <a:gd name="T8" fmla="*/ 30 w 103"/>
              <a:gd name="T9" fmla="*/ 21 h 49"/>
              <a:gd name="T10" fmla="*/ 79 w 103"/>
              <a:gd name="T11" fmla="*/ 21 h 49"/>
              <a:gd name="T12" fmla="*/ 87 w 103"/>
              <a:gd name="T13" fmla="*/ 21 h 49"/>
              <a:gd name="T14" fmla="*/ 89 w 103"/>
              <a:gd name="T15" fmla="*/ 18 h 49"/>
              <a:gd name="T16" fmla="*/ 91 w 103"/>
              <a:gd name="T17" fmla="*/ 16 h 49"/>
              <a:gd name="T18" fmla="*/ 93 w 103"/>
              <a:gd name="T19" fmla="*/ 12 h 49"/>
              <a:gd name="T20" fmla="*/ 93 w 103"/>
              <a:gd name="T21" fmla="*/ 10 h 49"/>
              <a:gd name="T22" fmla="*/ 91 w 103"/>
              <a:gd name="T23" fmla="*/ 8 h 49"/>
              <a:gd name="T24" fmla="*/ 89 w 103"/>
              <a:gd name="T25" fmla="*/ 4 h 49"/>
              <a:gd name="T26" fmla="*/ 87 w 103"/>
              <a:gd name="T27" fmla="*/ 2 h 49"/>
              <a:gd name="T28" fmla="*/ 87 w 103"/>
              <a:gd name="T29" fmla="*/ 0 h 49"/>
              <a:gd name="T30" fmla="*/ 95 w 103"/>
              <a:gd name="T31" fmla="*/ 4 h 49"/>
              <a:gd name="T32" fmla="*/ 99 w 103"/>
              <a:gd name="T33" fmla="*/ 8 h 49"/>
              <a:gd name="T34" fmla="*/ 103 w 103"/>
              <a:gd name="T35" fmla="*/ 14 h 49"/>
              <a:gd name="T36" fmla="*/ 103 w 103"/>
              <a:gd name="T37" fmla="*/ 21 h 49"/>
              <a:gd name="T38" fmla="*/ 103 w 103"/>
              <a:gd name="T39" fmla="*/ 25 h 49"/>
              <a:gd name="T40" fmla="*/ 101 w 103"/>
              <a:gd name="T41" fmla="*/ 29 h 49"/>
              <a:gd name="T42" fmla="*/ 99 w 103"/>
              <a:gd name="T43" fmla="*/ 33 h 49"/>
              <a:gd name="T44" fmla="*/ 95 w 103"/>
              <a:gd name="T45" fmla="*/ 35 h 49"/>
              <a:gd name="T46" fmla="*/ 89 w 103"/>
              <a:gd name="T47" fmla="*/ 35 h 49"/>
              <a:gd name="T48" fmla="*/ 83 w 103"/>
              <a:gd name="T49" fmla="*/ 37 h 49"/>
              <a:gd name="T50" fmla="*/ 30 w 103"/>
              <a:gd name="T51" fmla="*/ 37 h 49"/>
              <a:gd name="T52" fmla="*/ 30 w 103"/>
              <a:gd name="T53" fmla="*/ 49 h 49"/>
              <a:gd name="T54" fmla="*/ 28 w 103"/>
              <a:gd name="T55" fmla="*/ 49 h 49"/>
              <a:gd name="T56" fmla="*/ 26 w 103"/>
              <a:gd name="T57" fmla="*/ 45 h 49"/>
              <a:gd name="T58" fmla="*/ 22 w 103"/>
              <a:gd name="T59" fmla="*/ 39 h 49"/>
              <a:gd name="T60" fmla="*/ 18 w 103"/>
              <a:gd name="T61" fmla="*/ 35 h 49"/>
              <a:gd name="T62" fmla="*/ 12 w 103"/>
              <a:gd name="T63" fmla="*/ 29 h 49"/>
              <a:gd name="T64" fmla="*/ 8 w 103"/>
              <a:gd name="T65" fmla="*/ 27 h 49"/>
              <a:gd name="T66" fmla="*/ 0 w 103"/>
              <a:gd name="T67" fmla="*/ 23 h 49"/>
              <a:gd name="T68" fmla="*/ 0 w 103"/>
              <a:gd name="T69" fmla="*/ 21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3" h="49">
                <a:moveTo>
                  <a:pt x="0" y="21"/>
                </a:moveTo>
                <a:lnTo>
                  <a:pt x="26" y="21"/>
                </a:lnTo>
                <a:lnTo>
                  <a:pt x="26" y="2"/>
                </a:lnTo>
                <a:lnTo>
                  <a:pt x="30" y="2"/>
                </a:lnTo>
                <a:lnTo>
                  <a:pt x="30" y="21"/>
                </a:lnTo>
                <a:lnTo>
                  <a:pt x="79" y="21"/>
                </a:lnTo>
                <a:lnTo>
                  <a:pt x="87" y="21"/>
                </a:lnTo>
                <a:lnTo>
                  <a:pt x="89" y="18"/>
                </a:lnTo>
                <a:lnTo>
                  <a:pt x="91" y="16"/>
                </a:lnTo>
                <a:lnTo>
                  <a:pt x="93" y="12"/>
                </a:lnTo>
                <a:lnTo>
                  <a:pt x="93" y="10"/>
                </a:lnTo>
                <a:lnTo>
                  <a:pt x="91" y="8"/>
                </a:lnTo>
                <a:lnTo>
                  <a:pt x="89" y="4"/>
                </a:lnTo>
                <a:lnTo>
                  <a:pt x="87" y="2"/>
                </a:lnTo>
                <a:lnTo>
                  <a:pt x="87" y="0"/>
                </a:lnTo>
                <a:lnTo>
                  <a:pt x="95" y="4"/>
                </a:lnTo>
                <a:lnTo>
                  <a:pt x="99" y="8"/>
                </a:lnTo>
                <a:lnTo>
                  <a:pt x="103" y="14"/>
                </a:lnTo>
                <a:lnTo>
                  <a:pt x="103" y="21"/>
                </a:lnTo>
                <a:lnTo>
                  <a:pt x="103" y="25"/>
                </a:lnTo>
                <a:lnTo>
                  <a:pt x="101" y="29"/>
                </a:lnTo>
                <a:lnTo>
                  <a:pt x="99" y="33"/>
                </a:lnTo>
                <a:lnTo>
                  <a:pt x="95" y="35"/>
                </a:lnTo>
                <a:lnTo>
                  <a:pt x="89" y="35"/>
                </a:lnTo>
                <a:lnTo>
                  <a:pt x="83" y="37"/>
                </a:lnTo>
                <a:lnTo>
                  <a:pt x="30" y="37"/>
                </a:lnTo>
                <a:lnTo>
                  <a:pt x="30" y="49"/>
                </a:lnTo>
                <a:lnTo>
                  <a:pt x="28" y="49"/>
                </a:lnTo>
                <a:lnTo>
                  <a:pt x="26" y="45"/>
                </a:lnTo>
                <a:lnTo>
                  <a:pt x="22" y="39"/>
                </a:lnTo>
                <a:lnTo>
                  <a:pt x="18" y="35"/>
                </a:lnTo>
                <a:lnTo>
                  <a:pt x="12" y="29"/>
                </a:lnTo>
                <a:lnTo>
                  <a:pt x="8" y="27"/>
                </a:lnTo>
                <a:lnTo>
                  <a:pt x="0" y="23"/>
                </a:lnTo>
                <a:lnTo>
                  <a:pt x="0" y="21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95" name="Freeform 83"/>
          <p:cNvSpPr>
            <a:spLocks noEditPoints="1"/>
          </p:cNvSpPr>
          <p:nvPr/>
        </p:nvSpPr>
        <p:spPr bwMode="auto">
          <a:xfrm>
            <a:off x="2508250" y="2566988"/>
            <a:ext cx="125413" cy="103187"/>
          </a:xfrm>
          <a:custGeom>
            <a:avLst/>
            <a:gdLst>
              <a:gd name="T0" fmla="*/ 29 w 79"/>
              <a:gd name="T1" fmla="*/ 53 h 65"/>
              <a:gd name="T2" fmla="*/ 39 w 79"/>
              <a:gd name="T3" fmla="*/ 51 h 65"/>
              <a:gd name="T4" fmla="*/ 49 w 79"/>
              <a:gd name="T5" fmla="*/ 49 h 65"/>
              <a:gd name="T6" fmla="*/ 55 w 79"/>
              <a:gd name="T7" fmla="*/ 45 h 65"/>
              <a:gd name="T8" fmla="*/ 61 w 79"/>
              <a:gd name="T9" fmla="*/ 39 h 65"/>
              <a:gd name="T10" fmla="*/ 63 w 79"/>
              <a:gd name="T11" fmla="*/ 31 h 65"/>
              <a:gd name="T12" fmla="*/ 65 w 79"/>
              <a:gd name="T13" fmla="*/ 25 h 65"/>
              <a:gd name="T14" fmla="*/ 65 w 79"/>
              <a:gd name="T15" fmla="*/ 16 h 65"/>
              <a:gd name="T16" fmla="*/ 61 w 79"/>
              <a:gd name="T17" fmla="*/ 10 h 65"/>
              <a:gd name="T18" fmla="*/ 59 w 79"/>
              <a:gd name="T19" fmla="*/ 6 h 65"/>
              <a:gd name="T20" fmla="*/ 53 w 79"/>
              <a:gd name="T21" fmla="*/ 4 h 65"/>
              <a:gd name="T22" fmla="*/ 47 w 79"/>
              <a:gd name="T23" fmla="*/ 0 h 65"/>
              <a:gd name="T24" fmla="*/ 49 w 79"/>
              <a:gd name="T25" fmla="*/ 0 h 65"/>
              <a:gd name="T26" fmla="*/ 57 w 79"/>
              <a:gd name="T27" fmla="*/ 2 h 65"/>
              <a:gd name="T28" fmla="*/ 63 w 79"/>
              <a:gd name="T29" fmla="*/ 4 h 65"/>
              <a:gd name="T30" fmla="*/ 71 w 79"/>
              <a:gd name="T31" fmla="*/ 10 h 65"/>
              <a:gd name="T32" fmla="*/ 75 w 79"/>
              <a:gd name="T33" fmla="*/ 16 h 65"/>
              <a:gd name="T34" fmla="*/ 79 w 79"/>
              <a:gd name="T35" fmla="*/ 23 h 65"/>
              <a:gd name="T36" fmla="*/ 79 w 79"/>
              <a:gd name="T37" fmla="*/ 31 h 65"/>
              <a:gd name="T38" fmla="*/ 79 w 79"/>
              <a:gd name="T39" fmla="*/ 41 h 65"/>
              <a:gd name="T40" fmla="*/ 75 w 79"/>
              <a:gd name="T41" fmla="*/ 49 h 65"/>
              <a:gd name="T42" fmla="*/ 69 w 79"/>
              <a:gd name="T43" fmla="*/ 55 h 65"/>
              <a:gd name="T44" fmla="*/ 61 w 79"/>
              <a:gd name="T45" fmla="*/ 61 h 65"/>
              <a:gd name="T46" fmla="*/ 51 w 79"/>
              <a:gd name="T47" fmla="*/ 63 h 65"/>
              <a:gd name="T48" fmla="*/ 39 w 79"/>
              <a:gd name="T49" fmla="*/ 65 h 65"/>
              <a:gd name="T50" fmla="*/ 31 w 79"/>
              <a:gd name="T51" fmla="*/ 65 h 65"/>
              <a:gd name="T52" fmla="*/ 23 w 79"/>
              <a:gd name="T53" fmla="*/ 63 h 65"/>
              <a:gd name="T54" fmla="*/ 15 w 79"/>
              <a:gd name="T55" fmla="*/ 59 h 65"/>
              <a:gd name="T56" fmla="*/ 9 w 79"/>
              <a:gd name="T57" fmla="*/ 55 h 65"/>
              <a:gd name="T58" fmla="*/ 4 w 79"/>
              <a:gd name="T59" fmla="*/ 47 h 65"/>
              <a:gd name="T60" fmla="*/ 0 w 79"/>
              <a:gd name="T61" fmla="*/ 39 h 65"/>
              <a:gd name="T62" fmla="*/ 0 w 79"/>
              <a:gd name="T63" fmla="*/ 29 h 65"/>
              <a:gd name="T64" fmla="*/ 0 w 79"/>
              <a:gd name="T65" fmla="*/ 21 h 65"/>
              <a:gd name="T66" fmla="*/ 4 w 79"/>
              <a:gd name="T67" fmla="*/ 14 h 65"/>
              <a:gd name="T68" fmla="*/ 7 w 79"/>
              <a:gd name="T69" fmla="*/ 8 h 65"/>
              <a:gd name="T70" fmla="*/ 13 w 79"/>
              <a:gd name="T71" fmla="*/ 2 h 65"/>
              <a:gd name="T72" fmla="*/ 21 w 79"/>
              <a:gd name="T73" fmla="*/ 0 h 65"/>
              <a:gd name="T74" fmla="*/ 29 w 79"/>
              <a:gd name="T75" fmla="*/ 0 h 65"/>
              <a:gd name="T76" fmla="*/ 29 w 79"/>
              <a:gd name="T77" fmla="*/ 53 h 65"/>
              <a:gd name="T78" fmla="*/ 23 w 79"/>
              <a:gd name="T79" fmla="*/ 53 h 65"/>
              <a:gd name="T80" fmla="*/ 23 w 79"/>
              <a:gd name="T81" fmla="*/ 18 h 65"/>
              <a:gd name="T82" fmla="*/ 17 w 79"/>
              <a:gd name="T83" fmla="*/ 18 h 65"/>
              <a:gd name="T84" fmla="*/ 13 w 79"/>
              <a:gd name="T85" fmla="*/ 18 h 65"/>
              <a:gd name="T86" fmla="*/ 9 w 79"/>
              <a:gd name="T87" fmla="*/ 23 h 65"/>
              <a:gd name="T88" fmla="*/ 7 w 79"/>
              <a:gd name="T89" fmla="*/ 25 h 65"/>
              <a:gd name="T90" fmla="*/ 6 w 79"/>
              <a:gd name="T91" fmla="*/ 29 h 65"/>
              <a:gd name="T92" fmla="*/ 4 w 79"/>
              <a:gd name="T93" fmla="*/ 35 h 65"/>
              <a:gd name="T94" fmla="*/ 6 w 79"/>
              <a:gd name="T95" fmla="*/ 41 h 65"/>
              <a:gd name="T96" fmla="*/ 9 w 79"/>
              <a:gd name="T97" fmla="*/ 47 h 65"/>
              <a:gd name="T98" fmla="*/ 13 w 79"/>
              <a:gd name="T99" fmla="*/ 49 h 65"/>
              <a:gd name="T100" fmla="*/ 17 w 79"/>
              <a:gd name="T101" fmla="*/ 51 h 65"/>
              <a:gd name="T102" fmla="*/ 23 w 79"/>
              <a:gd name="T103" fmla="*/ 5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9" h="65">
                <a:moveTo>
                  <a:pt x="29" y="53"/>
                </a:moveTo>
                <a:lnTo>
                  <a:pt x="39" y="51"/>
                </a:lnTo>
                <a:lnTo>
                  <a:pt x="49" y="49"/>
                </a:lnTo>
                <a:lnTo>
                  <a:pt x="55" y="45"/>
                </a:lnTo>
                <a:lnTo>
                  <a:pt x="61" y="39"/>
                </a:lnTo>
                <a:lnTo>
                  <a:pt x="63" y="31"/>
                </a:lnTo>
                <a:lnTo>
                  <a:pt x="65" y="25"/>
                </a:lnTo>
                <a:lnTo>
                  <a:pt x="65" y="16"/>
                </a:lnTo>
                <a:lnTo>
                  <a:pt x="61" y="10"/>
                </a:lnTo>
                <a:lnTo>
                  <a:pt x="59" y="6"/>
                </a:lnTo>
                <a:lnTo>
                  <a:pt x="53" y="4"/>
                </a:lnTo>
                <a:lnTo>
                  <a:pt x="47" y="0"/>
                </a:lnTo>
                <a:lnTo>
                  <a:pt x="49" y="0"/>
                </a:lnTo>
                <a:lnTo>
                  <a:pt x="57" y="2"/>
                </a:lnTo>
                <a:lnTo>
                  <a:pt x="63" y="4"/>
                </a:lnTo>
                <a:lnTo>
                  <a:pt x="71" y="10"/>
                </a:lnTo>
                <a:lnTo>
                  <a:pt x="75" y="16"/>
                </a:lnTo>
                <a:lnTo>
                  <a:pt x="79" y="23"/>
                </a:lnTo>
                <a:lnTo>
                  <a:pt x="79" y="31"/>
                </a:lnTo>
                <a:lnTo>
                  <a:pt x="79" y="41"/>
                </a:lnTo>
                <a:lnTo>
                  <a:pt x="75" y="49"/>
                </a:lnTo>
                <a:lnTo>
                  <a:pt x="69" y="55"/>
                </a:lnTo>
                <a:lnTo>
                  <a:pt x="61" y="61"/>
                </a:lnTo>
                <a:lnTo>
                  <a:pt x="51" y="63"/>
                </a:lnTo>
                <a:lnTo>
                  <a:pt x="39" y="65"/>
                </a:lnTo>
                <a:lnTo>
                  <a:pt x="31" y="65"/>
                </a:lnTo>
                <a:lnTo>
                  <a:pt x="23" y="63"/>
                </a:lnTo>
                <a:lnTo>
                  <a:pt x="15" y="59"/>
                </a:lnTo>
                <a:lnTo>
                  <a:pt x="9" y="55"/>
                </a:lnTo>
                <a:lnTo>
                  <a:pt x="4" y="47"/>
                </a:lnTo>
                <a:lnTo>
                  <a:pt x="0" y="39"/>
                </a:lnTo>
                <a:lnTo>
                  <a:pt x="0" y="29"/>
                </a:lnTo>
                <a:lnTo>
                  <a:pt x="0" y="21"/>
                </a:lnTo>
                <a:lnTo>
                  <a:pt x="4" y="14"/>
                </a:lnTo>
                <a:lnTo>
                  <a:pt x="7" y="8"/>
                </a:lnTo>
                <a:lnTo>
                  <a:pt x="13" y="2"/>
                </a:lnTo>
                <a:lnTo>
                  <a:pt x="21" y="0"/>
                </a:lnTo>
                <a:lnTo>
                  <a:pt x="29" y="0"/>
                </a:lnTo>
                <a:lnTo>
                  <a:pt x="29" y="53"/>
                </a:lnTo>
                <a:close/>
                <a:moveTo>
                  <a:pt x="23" y="53"/>
                </a:moveTo>
                <a:lnTo>
                  <a:pt x="23" y="18"/>
                </a:lnTo>
                <a:lnTo>
                  <a:pt x="17" y="18"/>
                </a:lnTo>
                <a:lnTo>
                  <a:pt x="13" y="18"/>
                </a:lnTo>
                <a:lnTo>
                  <a:pt x="9" y="23"/>
                </a:lnTo>
                <a:lnTo>
                  <a:pt x="7" y="25"/>
                </a:lnTo>
                <a:lnTo>
                  <a:pt x="6" y="29"/>
                </a:lnTo>
                <a:lnTo>
                  <a:pt x="4" y="35"/>
                </a:lnTo>
                <a:lnTo>
                  <a:pt x="6" y="41"/>
                </a:lnTo>
                <a:lnTo>
                  <a:pt x="9" y="47"/>
                </a:lnTo>
                <a:lnTo>
                  <a:pt x="13" y="49"/>
                </a:lnTo>
                <a:lnTo>
                  <a:pt x="17" y="51"/>
                </a:lnTo>
                <a:lnTo>
                  <a:pt x="23" y="5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596" name="Text Box 84"/>
          <p:cNvSpPr txBox="1">
            <a:spLocks noChangeArrowheads="1"/>
          </p:cNvSpPr>
          <p:nvPr/>
        </p:nvSpPr>
        <p:spPr bwMode="auto">
          <a:xfrm>
            <a:off x="2879725" y="5922963"/>
            <a:ext cx="4683125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pt-BR" sz="1600" dirty="0">
                <a:solidFill>
                  <a:srgbClr val="000000"/>
                </a:solidFill>
                <a:latin typeface="Tahoma" charset="0"/>
                <a:cs typeface="+mn-cs"/>
              </a:rPr>
              <a:t> 0.0        0.2         0.4         0.6         0.8        1.0</a:t>
            </a:r>
          </a:p>
        </p:txBody>
      </p:sp>
      <p:sp>
        <p:nvSpPr>
          <p:cNvPr id="1856597" name="Text Box 85"/>
          <p:cNvSpPr txBox="1">
            <a:spLocks noChangeArrowheads="1"/>
          </p:cNvSpPr>
          <p:nvPr/>
        </p:nvSpPr>
        <p:spPr bwMode="auto">
          <a:xfrm>
            <a:off x="2514600" y="1905000"/>
            <a:ext cx="468313" cy="4003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pt-BR" sz="1600">
                <a:solidFill>
                  <a:srgbClr val="000000"/>
                </a:solidFill>
                <a:latin typeface="Tahoma" charset="0"/>
                <a:cs typeface="+mn-cs"/>
              </a:rPr>
              <a:t>1.0</a:t>
            </a:r>
          </a:p>
          <a:p>
            <a:pPr algn="l">
              <a:defRPr/>
            </a:pPr>
            <a:endParaRPr lang="pt-BR" sz="160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endParaRPr lang="pt-BR" sz="160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r>
              <a:rPr lang="pt-BR" sz="1600">
                <a:solidFill>
                  <a:srgbClr val="000000"/>
                </a:solidFill>
                <a:latin typeface="Tahoma" charset="0"/>
                <a:cs typeface="+mn-cs"/>
              </a:rPr>
              <a:t>0.8</a:t>
            </a:r>
          </a:p>
          <a:p>
            <a:pPr algn="l">
              <a:defRPr/>
            </a:pPr>
            <a:endParaRPr lang="pt-BR" sz="160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endParaRPr lang="pt-BR" sz="160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r>
              <a:rPr lang="pt-BR" sz="1600">
                <a:solidFill>
                  <a:srgbClr val="000000"/>
                </a:solidFill>
                <a:latin typeface="Tahoma" charset="0"/>
                <a:cs typeface="+mn-cs"/>
              </a:rPr>
              <a:t>0.6</a:t>
            </a:r>
          </a:p>
          <a:p>
            <a:pPr algn="l">
              <a:defRPr/>
            </a:pPr>
            <a:endParaRPr lang="pt-BR" sz="160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endParaRPr lang="pt-BR" sz="160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r>
              <a:rPr lang="pt-BR" sz="1600">
                <a:solidFill>
                  <a:srgbClr val="000000"/>
                </a:solidFill>
                <a:latin typeface="Tahoma" charset="0"/>
                <a:cs typeface="+mn-cs"/>
              </a:rPr>
              <a:t>0.4</a:t>
            </a:r>
          </a:p>
          <a:p>
            <a:pPr algn="l">
              <a:defRPr/>
            </a:pPr>
            <a:endParaRPr lang="pt-BR" sz="160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endParaRPr lang="pt-BR" sz="160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r>
              <a:rPr lang="pt-BR" sz="1600">
                <a:solidFill>
                  <a:srgbClr val="000000"/>
                </a:solidFill>
                <a:latin typeface="Tahoma" charset="0"/>
                <a:cs typeface="+mn-cs"/>
              </a:rPr>
              <a:t>0.2</a:t>
            </a:r>
          </a:p>
          <a:p>
            <a:pPr algn="l">
              <a:defRPr/>
            </a:pPr>
            <a:endParaRPr lang="pt-BR" sz="160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endParaRPr lang="pt-BR" sz="160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r>
              <a:rPr lang="pt-BR" sz="1600">
                <a:solidFill>
                  <a:srgbClr val="000000"/>
                </a:solidFill>
                <a:latin typeface="Tahoma" charset="0"/>
                <a:cs typeface="+mn-cs"/>
              </a:rPr>
              <a:t>0.0</a:t>
            </a:r>
          </a:p>
        </p:txBody>
      </p:sp>
      <p:sp>
        <p:nvSpPr>
          <p:cNvPr id="1856598" name="Text Box 86"/>
          <p:cNvSpPr txBox="1">
            <a:spLocks noChangeArrowheads="1"/>
          </p:cNvSpPr>
          <p:nvPr/>
        </p:nvSpPr>
        <p:spPr bwMode="auto">
          <a:xfrm>
            <a:off x="4267200" y="6172200"/>
            <a:ext cx="26670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r>
              <a:rPr lang="pt-BR" sz="2000">
                <a:solidFill>
                  <a:srgbClr val="000000"/>
                </a:solidFill>
                <a:latin typeface="Tahoma" charset="0"/>
                <a:cs typeface="+mn-cs"/>
              </a:rPr>
              <a:t>Taxa de FP</a:t>
            </a:r>
          </a:p>
        </p:txBody>
      </p:sp>
      <p:sp>
        <p:nvSpPr>
          <p:cNvPr id="1856600" name="Freeform 88"/>
          <p:cNvSpPr>
            <a:spLocks/>
          </p:cNvSpPr>
          <p:nvPr/>
        </p:nvSpPr>
        <p:spPr bwMode="auto">
          <a:xfrm>
            <a:off x="3124200" y="2057400"/>
            <a:ext cx="4236530" cy="3733800"/>
          </a:xfrm>
          <a:custGeom>
            <a:avLst/>
            <a:gdLst>
              <a:gd name="T0" fmla="*/ 0 w 2688"/>
              <a:gd name="T1" fmla="*/ 2352 h 2352"/>
              <a:gd name="T2" fmla="*/ 2688 w 2688"/>
              <a:gd name="T3" fmla="*/ 0 h 2352"/>
              <a:gd name="T4" fmla="*/ 2688 w 2688"/>
              <a:gd name="T5" fmla="*/ 2352 h 2352"/>
              <a:gd name="T6" fmla="*/ 0 w 2688"/>
              <a:gd name="T7" fmla="*/ 2352 h 2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88" h="2352">
                <a:moveTo>
                  <a:pt x="0" y="2352"/>
                </a:moveTo>
                <a:lnTo>
                  <a:pt x="2688" y="0"/>
                </a:lnTo>
                <a:lnTo>
                  <a:pt x="2688" y="2352"/>
                </a:lnTo>
                <a:lnTo>
                  <a:pt x="0" y="2352"/>
                </a:lnTo>
                <a:close/>
              </a:path>
            </a:pathLst>
          </a:custGeom>
          <a:solidFill>
            <a:srgbClr val="00CCCC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6601" name="Text Box 89"/>
          <p:cNvSpPr txBox="1">
            <a:spLocks noChangeArrowheads="1"/>
          </p:cNvSpPr>
          <p:nvPr/>
        </p:nvSpPr>
        <p:spPr bwMode="auto">
          <a:xfrm>
            <a:off x="5486400" y="4495800"/>
            <a:ext cx="1390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pt-BR" sz="2000">
                <a:solidFill>
                  <a:srgbClr val="000000"/>
                </a:solidFill>
                <a:latin typeface="Tahoma" charset="0"/>
                <a:cs typeface="+mn-cs"/>
              </a:rPr>
              <a:t>Área = 0.5</a:t>
            </a:r>
          </a:p>
        </p:txBody>
      </p:sp>
      <p:sp>
        <p:nvSpPr>
          <p:cNvPr id="1856602" name="Text Box 90"/>
          <p:cNvSpPr txBox="1">
            <a:spLocks noChangeArrowheads="1"/>
          </p:cNvSpPr>
          <p:nvPr/>
        </p:nvSpPr>
        <p:spPr bwMode="auto">
          <a:xfrm>
            <a:off x="307587" y="3250545"/>
            <a:ext cx="159210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Modelo In</a:t>
            </a:r>
            <a:r>
              <a:rPr lang="en-US" sz="200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útil</a:t>
            </a:r>
            <a:endParaRPr lang="en-US" sz="20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defRPr/>
            </a:pPr>
            <a:r>
              <a:rPr lang="en-US" sz="20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Aleatório</a:t>
            </a:r>
            <a:r>
              <a:rPr lang="en-US" sz="20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  <a:endParaRPr lang="pt-BR" sz="20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2" name="Text Box 87"/>
          <p:cNvSpPr txBox="1">
            <a:spLocks noChangeArrowheads="1"/>
          </p:cNvSpPr>
          <p:nvPr/>
        </p:nvSpPr>
        <p:spPr bwMode="auto">
          <a:xfrm rot="-5385960">
            <a:off x="1075998" y="3646586"/>
            <a:ext cx="2544553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rgbClr val="000000"/>
                </a:solidFill>
                <a:latin typeface="Tahoma" charset="0"/>
                <a:cs typeface="+mn-cs"/>
              </a:rPr>
              <a:t>TVP</a:t>
            </a:r>
          </a:p>
        </p:txBody>
      </p:sp>
      <p:sp>
        <p:nvSpPr>
          <p:cNvPr id="94" name="Text Box 86"/>
          <p:cNvSpPr txBox="1">
            <a:spLocks noChangeArrowheads="1"/>
          </p:cNvSpPr>
          <p:nvPr/>
        </p:nvSpPr>
        <p:spPr bwMode="auto">
          <a:xfrm>
            <a:off x="3657600" y="6214954"/>
            <a:ext cx="32766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000">
                <a:solidFill>
                  <a:srgbClr val="000000"/>
                </a:solidFill>
                <a:latin typeface="Tahoma" charset="0"/>
                <a:cs typeface="+mn-cs"/>
              </a:rPr>
              <a:t>TFP</a:t>
            </a:r>
          </a:p>
        </p:txBody>
      </p:sp>
      <p:sp>
        <p:nvSpPr>
          <p:cNvPr id="95" name="Line 45"/>
          <p:cNvSpPr>
            <a:spLocks noChangeShapeType="1"/>
          </p:cNvSpPr>
          <p:nvPr/>
        </p:nvSpPr>
        <p:spPr bwMode="auto">
          <a:xfrm>
            <a:off x="3975068" y="5789975"/>
            <a:ext cx="1587" cy="904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dirty="0"/>
              <a:t>Área sob a Curva ROC (AUC)</a:t>
            </a:r>
            <a:endParaRPr lang="pt-BR" dirty="0">
              <a:cs typeface="+mj-cs"/>
            </a:endParaRPr>
          </a:p>
        </p:txBody>
      </p:sp>
      <p:sp>
        <p:nvSpPr>
          <p:cNvPr id="9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5DB896-F725-0643-89BA-AE1DB8F1B720}" type="slidenum">
              <a:rPr lang="pt-BR"/>
              <a:pPr>
                <a:defRPr/>
              </a:pPr>
              <a:t>61</a:t>
            </a:fld>
            <a:endParaRPr lang="pt-BR" dirty="0"/>
          </a:p>
        </p:txBody>
      </p:sp>
      <p:sp>
        <p:nvSpPr>
          <p:cNvPr id="1857540" name="Freeform 4"/>
          <p:cNvSpPr>
            <a:spLocks/>
          </p:cNvSpPr>
          <p:nvPr/>
        </p:nvSpPr>
        <p:spPr bwMode="auto">
          <a:xfrm>
            <a:off x="7281863" y="6032500"/>
            <a:ext cx="34925" cy="100013"/>
          </a:xfrm>
          <a:custGeom>
            <a:avLst/>
            <a:gdLst>
              <a:gd name="T0" fmla="*/ 22 w 22"/>
              <a:gd name="T1" fmla="*/ 63 h 63"/>
              <a:gd name="T2" fmla="*/ 14 w 22"/>
              <a:gd name="T3" fmla="*/ 63 h 63"/>
              <a:gd name="T4" fmla="*/ 14 w 22"/>
              <a:gd name="T5" fmla="*/ 14 h 63"/>
              <a:gd name="T6" fmla="*/ 10 w 22"/>
              <a:gd name="T7" fmla="*/ 16 h 63"/>
              <a:gd name="T8" fmla="*/ 6 w 22"/>
              <a:gd name="T9" fmla="*/ 20 h 63"/>
              <a:gd name="T10" fmla="*/ 2 w 22"/>
              <a:gd name="T11" fmla="*/ 22 h 63"/>
              <a:gd name="T12" fmla="*/ 0 w 22"/>
              <a:gd name="T13" fmla="*/ 24 h 63"/>
              <a:gd name="T14" fmla="*/ 0 w 22"/>
              <a:gd name="T15" fmla="*/ 16 h 63"/>
              <a:gd name="T16" fmla="*/ 6 w 22"/>
              <a:gd name="T17" fmla="*/ 12 h 63"/>
              <a:gd name="T18" fmla="*/ 10 w 22"/>
              <a:gd name="T19" fmla="*/ 8 h 63"/>
              <a:gd name="T20" fmla="*/ 14 w 22"/>
              <a:gd name="T21" fmla="*/ 4 h 63"/>
              <a:gd name="T22" fmla="*/ 16 w 22"/>
              <a:gd name="T23" fmla="*/ 0 h 63"/>
              <a:gd name="T24" fmla="*/ 22 w 22"/>
              <a:gd name="T25" fmla="*/ 0 h 63"/>
              <a:gd name="T26" fmla="*/ 22 w 22"/>
              <a:gd name="T27" fmla="*/ 6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" h="63">
                <a:moveTo>
                  <a:pt x="22" y="63"/>
                </a:moveTo>
                <a:lnTo>
                  <a:pt x="14" y="63"/>
                </a:lnTo>
                <a:lnTo>
                  <a:pt x="14" y="14"/>
                </a:lnTo>
                <a:lnTo>
                  <a:pt x="10" y="16"/>
                </a:lnTo>
                <a:lnTo>
                  <a:pt x="6" y="20"/>
                </a:lnTo>
                <a:lnTo>
                  <a:pt x="2" y="22"/>
                </a:lnTo>
                <a:lnTo>
                  <a:pt x="0" y="24"/>
                </a:lnTo>
                <a:lnTo>
                  <a:pt x="0" y="16"/>
                </a:lnTo>
                <a:lnTo>
                  <a:pt x="6" y="12"/>
                </a:lnTo>
                <a:lnTo>
                  <a:pt x="10" y="8"/>
                </a:lnTo>
                <a:lnTo>
                  <a:pt x="14" y="4"/>
                </a:lnTo>
                <a:lnTo>
                  <a:pt x="16" y="0"/>
                </a:lnTo>
                <a:lnTo>
                  <a:pt x="22" y="0"/>
                </a:lnTo>
                <a:lnTo>
                  <a:pt x="22" y="6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41" name="Rectangle 5"/>
          <p:cNvSpPr>
            <a:spLocks noChangeArrowheads="1"/>
          </p:cNvSpPr>
          <p:nvPr/>
        </p:nvSpPr>
        <p:spPr bwMode="auto">
          <a:xfrm>
            <a:off x="7354888" y="6119813"/>
            <a:ext cx="12700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42" name="Freeform 6"/>
          <p:cNvSpPr>
            <a:spLocks noEditPoints="1"/>
          </p:cNvSpPr>
          <p:nvPr/>
        </p:nvSpPr>
        <p:spPr bwMode="auto">
          <a:xfrm>
            <a:off x="7386638" y="6032500"/>
            <a:ext cx="61912" cy="103188"/>
          </a:xfrm>
          <a:custGeom>
            <a:avLst/>
            <a:gdLst>
              <a:gd name="T0" fmla="*/ 0 w 39"/>
              <a:gd name="T1" fmla="*/ 33 h 65"/>
              <a:gd name="T2" fmla="*/ 0 w 39"/>
              <a:gd name="T3" fmla="*/ 22 h 65"/>
              <a:gd name="T4" fmla="*/ 2 w 39"/>
              <a:gd name="T5" fmla="*/ 14 h 65"/>
              <a:gd name="T6" fmla="*/ 3 w 39"/>
              <a:gd name="T7" fmla="*/ 8 h 65"/>
              <a:gd name="T8" fmla="*/ 7 w 39"/>
              <a:gd name="T9" fmla="*/ 4 h 65"/>
              <a:gd name="T10" fmla="*/ 13 w 39"/>
              <a:gd name="T11" fmla="*/ 2 h 65"/>
              <a:gd name="T12" fmla="*/ 19 w 39"/>
              <a:gd name="T13" fmla="*/ 0 h 65"/>
              <a:gd name="T14" fmla="*/ 23 w 39"/>
              <a:gd name="T15" fmla="*/ 0 h 65"/>
              <a:gd name="T16" fmla="*/ 29 w 39"/>
              <a:gd name="T17" fmla="*/ 2 h 65"/>
              <a:gd name="T18" fmla="*/ 31 w 39"/>
              <a:gd name="T19" fmla="*/ 4 h 65"/>
              <a:gd name="T20" fmla="*/ 35 w 39"/>
              <a:gd name="T21" fmla="*/ 8 h 65"/>
              <a:gd name="T22" fmla="*/ 37 w 39"/>
              <a:gd name="T23" fmla="*/ 12 h 65"/>
              <a:gd name="T24" fmla="*/ 39 w 39"/>
              <a:gd name="T25" fmla="*/ 18 h 65"/>
              <a:gd name="T26" fmla="*/ 39 w 39"/>
              <a:gd name="T27" fmla="*/ 24 h 65"/>
              <a:gd name="T28" fmla="*/ 39 w 39"/>
              <a:gd name="T29" fmla="*/ 33 h 65"/>
              <a:gd name="T30" fmla="*/ 39 w 39"/>
              <a:gd name="T31" fmla="*/ 43 h 65"/>
              <a:gd name="T32" fmla="*/ 37 w 39"/>
              <a:gd name="T33" fmla="*/ 51 h 65"/>
              <a:gd name="T34" fmla="*/ 35 w 39"/>
              <a:gd name="T35" fmla="*/ 57 h 65"/>
              <a:gd name="T36" fmla="*/ 31 w 39"/>
              <a:gd name="T37" fmla="*/ 61 h 65"/>
              <a:gd name="T38" fmla="*/ 25 w 39"/>
              <a:gd name="T39" fmla="*/ 63 h 65"/>
              <a:gd name="T40" fmla="*/ 19 w 39"/>
              <a:gd name="T41" fmla="*/ 65 h 65"/>
              <a:gd name="T42" fmla="*/ 13 w 39"/>
              <a:gd name="T43" fmla="*/ 63 h 65"/>
              <a:gd name="T44" fmla="*/ 9 w 39"/>
              <a:gd name="T45" fmla="*/ 61 h 65"/>
              <a:gd name="T46" fmla="*/ 5 w 39"/>
              <a:gd name="T47" fmla="*/ 59 h 65"/>
              <a:gd name="T48" fmla="*/ 2 w 39"/>
              <a:gd name="T49" fmla="*/ 53 h 65"/>
              <a:gd name="T50" fmla="*/ 0 w 39"/>
              <a:gd name="T51" fmla="*/ 43 h 65"/>
              <a:gd name="T52" fmla="*/ 0 w 39"/>
              <a:gd name="T53" fmla="*/ 33 h 65"/>
              <a:gd name="T54" fmla="*/ 7 w 39"/>
              <a:gd name="T55" fmla="*/ 33 h 65"/>
              <a:gd name="T56" fmla="*/ 7 w 39"/>
              <a:gd name="T57" fmla="*/ 41 h 65"/>
              <a:gd name="T58" fmla="*/ 9 w 39"/>
              <a:gd name="T59" fmla="*/ 49 h 65"/>
              <a:gd name="T60" fmla="*/ 11 w 39"/>
              <a:gd name="T61" fmla="*/ 53 h 65"/>
              <a:gd name="T62" fmla="*/ 15 w 39"/>
              <a:gd name="T63" fmla="*/ 57 h 65"/>
              <a:gd name="T64" fmla="*/ 19 w 39"/>
              <a:gd name="T65" fmla="*/ 57 h 65"/>
              <a:gd name="T66" fmla="*/ 23 w 39"/>
              <a:gd name="T67" fmla="*/ 57 h 65"/>
              <a:gd name="T68" fmla="*/ 27 w 39"/>
              <a:gd name="T69" fmla="*/ 53 h 65"/>
              <a:gd name="T70" fmla="*/ 29 w 39"/>
              <a:gd name="T71" fmla="*/ 49 h 65"/>
              <a:gd name="T72" fmla="*/ 31 w 39"/>
              <a:gd name="T73" fmla="*/ 41 h 65"/>
              <a:gd name="T74" fmla="*/ 31 w 39"/>
              <a:gd name="T75" fmla="*/ 33 h 65"/>
              <a:gd name="T76" fmla="*/ 31 w 39"/>
              <a:gd name="T77" fmla="*/ 24 h 65"/>
              <a:gd name="T78" fmla="*/ 29 w 39"/>
              <a:gd name="T79" fmla="*/ 16 h 65"/>
              <a:gd name="T80" fmla="*/ 27 w 39"/>
              <a:gd name="T81" fmla="*/ 12 h 65"/>
              <a:gd name="T82" fmla="*/ 25 w 39"/>
              <a:gd name="T83" fmla="*/ 8 h 65"/>
              <a:gd name="T84" fmla="*/ 19 w 39"/>
              <a:gd name="T85" fmla="*/ 8 h 65"/>
              <a:gd name="T86" fmla="*/ 15 w 39"/>
              <a:gd name="T87" fmla="*/ 8 h 65"/>
              <a:gd name="T88" fmla="*/ 11 w 39"/>
              <a:gd name="T89" fmla="*/ 12 h 65"/>
              <a:gd name="T90" fmla="*/ 9 w 39"/>
              <a:gd name="T91" fmla="*/ 16 h 65"/>
              <a:gd name="T92" fmla="*/ 7 w 39"/>
              <a:gd name="T93" fmla="*/ 24 h 65"/>
              <a:gd name="T94" fmla="*/ 7 w 39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9" h="65">
                <a:moveTo>
                  <a:pt x="0" y="33"/>
                </a:moveTo>
                <a:lnTo>
                  <a:pt x="0" y="22"/>
                </a:lnTo>
                <a:lnTo>
                  <a:pt x="2" y="14"/>
                </a:lnTo>
                <a:lnTo>
                  <a:pt x="3" y="8"/>
                </a:lnTo>
                <a:lnTo>
                  <a:pt x="7" y="4"/>
                </a:lnTo>
                <a:lnTo>
                  <a:pt x="13" y="2"/>
                </a:lnTo>
                <a:lnTo>
                  <a:pt x="19" y="0"/>
                </a:lnTo>
                <a:lnTo>
                  <a:pt x="23" y="0"/>
                </a:lnTo>
                <a:lnTo>
                  <a:pt x="29" y="2"/>
                </a:lnTo>
                <a:lnTo>
                  <a:pt x="31" y="4"/>
                </a:lnTo>
                <a:lnTo>
                  <a:pt x="35" y="8"/>
                </a:lnTo>
                <a:lnTo>
                  <a:pt x="37" y="12"/>
                </a:lnTo>
                <a:lnTo>
                  <a:pt x="39" y="18"/>
                </a:lnTo>
                <a:lnTo>
                  <a:pt x="39" y="24"/>
                </a:lnTo>
                <a:lnTo>
                  <a:pt x="39" y="33"/>
                </a:lnTo>
                <a:lnTo>
                  <a:pt x="39" y="43"/>
                </a:lnTo>
                <a:lnTo>
                  <a:pt x="37" y="51"/>
                </a:lnTo>
                <a:lnTo>
                  <a:pt x="35" y="57"/>
                </a:lnTo>
                <a:lnTo>
                  <a:pt x="31" y="61"/>
                </a:lnTo>
                <a:lnTo>
                  <a:pt x="25" y="63"/>
                </a:lnTo>
                <a:lnTo>
                  <a:pt x="19" y="65"/>
                </a:lnTo>
                <a:lnTo>
                  <a:pt x="13" y="63"/>
                </a:lnTo>
                <a:lnTo>
                  <a:pt x="9" y="61"/>
                </a:lnTo>
                <a:lnTo>
                  <a:pt x="5" y="59"/>
                </a:lnTo>
                <a:lnTo>
                  <a:pt x="2" y="53"/>
                </a:lnTo>
                <a:lnTo>
                  <a:pt x="0" y="43"/>
                </a:lnTo>
                <a:lnTo>
                  <a:pt x="0" y="33"/>
                </a:lnTo>
                <a:close/>
                <a:moveTo>
                  <a:pt x="7" y="33"/>
                </a:moveTo>
                <a:lnTo>
                  <a:pt x="7" y="41"/>
                </a:lnTo>
                <a:lnTo>
                  <a:pt x="9" y="49"/>
                </a:lnTo>
                <a:lnTo>
                  <a:pt x="11" y="53"/>
                </a:lnTo>
                <a:lnTo>
                  <a:pt x="15" y="57"/>
                </a:lnTo>
                <a:lnTo>
                  <a:pt x="19" y="57"/>
                </a:lnTo>
                <a:lnTo>
                  <a:pt x="23" y="57"/>
                </a:lnTo>
                <a:lnTo>
                  <a:pt x="27" y="53"/>
                </a:lnTo>
                <a:lnTo>
                  <a:pt x="29" y="49"/>
                </a:lnTo>
                <a:lnTo>
                  <a:pt x="31" y="41"/>
                </a:lnTo>
                <a:lnTo>
                  <a:pt x="31" y="33"/>
                </a:lnTo>
                <a:lnTo>
                  <a:pt x="31" y="24"/>
                </a:lnTo>
                <a:lnTo>
                  <a:pt x="29" y="16"/>
                </a:lnTo>
                <a:lnTo>
                  <a:pt x="27" y="12"/>
                </a:lnTo>
                <a:lnTo>
                  <a:pt x="25" y="8"/>
                </a:lnTo>
                <a:lnTo>
                  <a:pt x="19" y="8"/>
                </a:lnTo>
                <a:lnTo>
                  <a:pt x="15" y="8"/>
                </a:lnTo>
                <a:lnTo>
                  <a:pt x="11" y="12"/>
                </a:lnTo>
                <a:lnTo>
                  <a:pt x="9" y="16"/>
                </a:lnTo>
                <a:lnTo>
                  <a:pt x="7" y="24"/>
                </a:lnTo>
                <a:lnTo>
                  <a:pt x="7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43" name="Freeform 7"/>
          <p:cNvSpPr>
            <a:spLocks/>
          </p:cNvSpPr>
          <p:nvPr/>
        </p:nvSpPr>
        <p:spPr bwMode="auto">
          <a:xfrm>
            <a:off x="4481513" y="6289675"/>
            <a:ext cx="131762" cy="187325"/>
          </a:xfrm>
          <a:custGeom>
            <a:avLst/>
            <a:gdLst>
              <a:gd name="T0" fmla="*/ 32 w 83"/>
              <a:gd name="T1" fmla="*/ 6 h 118"/>
              <a:gd name="T2" fmla="*/ 32 w 83"/>
              <a:gd name="T3" fmla="*/ 55 h 118"/>
              <a:gd name="T4" fmla="*/ 50 w 83"/>
              <a:gd name="T5" fmla="*/ 55 h 118"/>
              <a:gd name="T6" fmla="*/ 55 w 83"/>
              <a:gd name="T7" fmla="*/ 55 h 118"/>
              <a:gd name="T8" fmla="*/ 59 w 83"/>
              <a:gd name="T9" fmla="*/ 53 h 118"/>
              <a:gd name="T10" fmla="*/ 61 w 83"/>
              <a:gd name="T11" fmla="*/ 51 h 118"/>
              <a:gd name="T12" fmla="*/ 63 w 83"/>
              <a:gd name="T13" fmla="*/ 49 h 118"/>
              <a:gd name="T14" fmla="*/ 65 w 83"/>
              <a:gd name="T15" fmla="*/ 45 h 118"/>
              <a:gd name="T16" fmla="*/ 67 w 83"/>
              <a:gd name="T17" fmla="*/ 39 h 118"/>
              <a:gd name="T18" fmla="*/ 69 w 83"/>
              <a:gd name="T19" fmla="*/ 39 h 118"/>
              <a:gd name="T20" fmla="*/ 69 w 83"/>
              <a:gd name="T21" fmla="*/ 77 h 118"/>
              <a:gd name="T22" fmla="*/ 67 w 83"/>
              <a:gd name="T23" fmla="*/ 77 h 118"/>
              <a:gd name="T24" fmla="*/ 67 w 83"/>
              <a:gd name="T25" fmla="*/ 71 h 118"/>
              <a:gd name="T26" fmla="*/ 65 w 83"/>
              <a:gd name="T27" fmla="*/ 67 h 118"/>
              <a:gd name="T28" fmla="*/ 63 w 83"/>
              <a:gd name="T29" fmla="*/ 65 h 118"/>
              <a:gd name="T30" fmla="*/ 59 w 83"/>
              <a:gd name="T31" fmla="*/ 63 h 118"/>
              <a:gd name="T32" fmla="*/ 55 w 83"/>
              <a:gd name="T33" fmla="*/ 61 h 118"/>
              <a:gd name="T34" fmla="*/ 50 w 83"/>
              <a:gd name="T35" fmla="*/ 61 h 118"/>
              <a:gd name="T36" fmla="*/ 32 w 83"/>
              <a:gd name="T37" fmla="*/ 61 h 118"/>
              <a:gd name="T38" fmla="*/ 32 w 83"/>
              <a:gd name="T39" fmla="*/ 98 h 118"/>
              <a:gd name="T40" fmla="*/ 32 w 83"/>
              <a:gd name="T41" fmla="*/ 106 h 118"/>
              <a:gd name="T42" fmla="*/ 32 w 83"/>
              <a:gd name="T43" fmla="*/ 110 h 118"/>
              <a:gd name="T44" fmla="*/ 34 w 83"/>
              <a:gd name="T45" fmla="*/ 112 h 118"/>
              <a:gd name="T46" fmla="*/ 36 w 83"/>
              <a:gd name="T47" fmla="*/ 114 h 118"/>
              <a:gd name="T48" fmla="*/ 40 w 83"/>
              <a:gd name="T49" fmla="*/ 116 h 118"/>
              <a:gd name="T50" fmla="*/ 44 w 83"/>
              <a:gd name="T51" fmla="*/ 116 h 118"/>
              <a:gd name="T52" fmla="*/ 48 w 83"/>
              <a:gd name="T53" fmla="*/ 116 h 118"/>
              <a:gd name="T54" fmla="*/ 48 w 83"/>
              <a:gd name="T55" fmla="*/ 118 h 118"/>
              <a:gd name="T56" fmla="*/ 0 w 83"/>
              <a:gd name="T57" fmla="*/ 118 h 118"/>
              <a:gd name="T58" fmla="*/ 0 w 83"/>
              <a:gd name="T59" fmla="*/ 116 h 118"/>
              <a:gd name="T60" fmla="*/ 4 w 83"/>
              <a:gd name="T61" fmla="*/ 116 h 118"/>
              <a:gd name="T62" fmla="*/ 8 w 83"/>
              <a:gd name="T63" fmla="*/ 116 h 118"/>
              <a:gd name="T64" fmla="*/ 12 w 83"/>
              <a:gd name="T65" fmla="*/ 114 h 118"/>
              <a:gd name="T66" fmla="*/ 14 w 83"/>
              <a:gd name="T67" fmla="*/ 112 h 118"/>
              <a:gd name="T68" fmla="*/ 14 w 83"/>
              <a:gd name="T69" fmla="*/ 108 h 118"/>
              <a:gd name="T70" fmla="*/ 16 w 83"/>
              <a:gd name="T71" fmla="*/ 104 h 118"/>
              <a:gd name="T72" fmla="*/ 16 w 83"/>
              <a:gd name="T73" fmla="*/ 98 h 118"/>
              <a:gd name="T74" fmla="*/ 16 w 83"/>
              <a:gd name="T75" fmla="*/ 21 h 118"/>
              <a:gd name="T76" fmla="*/ 16 w 83"/>
              <a:gd name="T77" fmla="*/ 13 h 118"/>
              <a:gd name="T78" fmla="*/ 14 w 83"/>
              <a:gd name="T79" fmla="*/ 8 h 118"/>
              <a:gd name="T80" fmla="*/ 14 w 83"/>
              <a:gd name="T81" fmla="*/ 6 h 118"/>
              <a:gd name="T82" fmla="*/ 12 w 83"/>
              <a:gd name="T83" fmla="*/ 4 h 118"/>
              <a:gd name="T84" fmla="*/ 8 w 83"/>
              <a:gd name="T85" fmla="*/ 2 h 118"/>
              <a:gd name="T86" fmla="*/ 4 w 83"/>
              <a:gd name="T87" fmla="*/ 2 h 118"/>
              <a:gd name="T88" fmla="*/ 0 w 83"/>
              <a:gd name="T89" fmla="*/ 2 h 118"/>
              <a:gd name="T90" fmla="*/ 0 w 83"/>
              <a:gd name="T91" fmla="*/ 0 h 118"/>
              <a:gd name="T92" fmla="*/ 81 w 83"/>
              <a:gd name="T93" fmla="*/ 0 h 118"/>
              <a:gd name="T94" fmla="*/ 83 w 83"/>
              <a:gd name="T95" fmla="*/ 27 h 118"/>
              <a:gd name="T96" fmla="*/ 79 w 83"/>
              <a:gd name="T97" fmla="*/ 27 h 118"/>
              <a:gd name="T98" fmla="*/ 77 w 83"/>
              <a:gd name="T99" fmla="*/ 19 h 118"/>
              <a:gd name="T100" fmla="*/ 75 w 83"/>
              <a:gd name="T101" fmla="*/ 15 h 118"/>
              <a:gd name="T102" fmla="*/ 73 w 83"/>
              <a:gd name="T103" fmla="*/ 10 h 118"/>
              <a:gd name="T104" fmla="*/ 69 w 83"/>
              <a:gd name="T105" fmla="*/ 8 h 118"/>
              <a:gd name="T106" fmla="*/ 63 w 83"/>
              <a:gd name="T107" fmla="*/ 6 h 118"/>
              <a:gd name="T108" fmla="*/ 57 w 83"/>
              <a:gd name="T109" fmla="*/ 6 h 118"/>
              <a:gd name="T110" fmla="*/ 32 w 83"/>
              <a:gd name="T111" fmla="*/ 6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3" h="118">
                <a:moveTo>
                  <a:pt x="32" y="6"/>
                </a:moveTo>
                <a:lnTo>
                  <a:pt x="32" y="55"/>
                </a:lnTo>
                <a:lnTo>
                  <a:pt x="50" y="55"/>
                </a:lnTo>
                <a:lnTo>
                  <a:pt x="55" y="55"/>
                </a:lnTo>
                <a:lnTo>
                  <a:pt x="59" y="53"/>
                </a:lnTo>
                <a:lnTo>
                  <a:pt x="61" y="51"/>
                </a:lnTo>
                <a:lnTo>
                  <a:pt x="63" y="49"/>
                </a:lnTo>
                <a:lnTo>
                  <a:pt x="65" y="45"/>
                </a:lnTo>
                <a:lnTo>
                  <a:pt x="67" y="39"/>
                </a:lnTo>
                <a:lnTo>
                  <a:pt x="69" y="39"/>
                </a:lnTo>
                <a:lnTo>
                  <a:pt x="69" y="77"/>
                </a:lnTo>
                <a:lnTo>
                  <a:pt x="67" y="77"/>
                </a:lnTo>
                <a:lnTo>
                  <a:pt x="67" y="71"/>
                </a:lnTo>
                <a:lnTo>
                  <a:pt x="65" y="67"/>
                </a:lnTo>
                <a:lnTo>
                  <a:pt x="63" y="65"/>
                </a:lnTo>
                <a:lnTo>
                  <a:pt x="59" y="63"/>
                </a:lnTo>
                <a:lnTo>
                  <a:pt x="55" y="61"/>
                </a:lnTo>
                <a:lnTo>
                  <a:pt x="50" y="61"/>
                </a:lnTo>
                <a:lnTo>
                  <a:pt x="32" y="61"/>
                </a:lnTo>
                <a:lnTo>
                  <a:pt x="32" y="98"/>
                </a:lnTo>
                <a:lnTo>
                  <a:pt x="32" y="106"/>
                </a:lnTo>
                <a:lnTo>
                  <a:pt x="32" y="110"/>
                </a:lnTo>
                <a:lnTo>
                  <a:pt x="34" y="112"/>
                </a:lnTo>
                <a:lnTo>
                  <a:pt x="36" y="114"/>
                </a:lnTo>
                <a:lnTo>
                  <a:pt x="40" y="116"/>
                </a:lnTo>
                <a:lnTo>
                  <a:pt x="44" y="116"/>
                </a:lnTo>
                <a:lnTo>
                  <a:pt x="48" y="116"/>
                </a:lnTo>
                <a:lnTo>
                  <a:pt x="48" y="118"/>
                </a:lnTo>
                <a:lnTo>
                  <a:pt x="0" y="118"/>
                </a:lnTo>
                <a:lnTo>
                  <a:pt x="0" y="116"/>
                </a:lnTo>
                <a:lnTo>
                  <a:pt x="4" y="116"/>
                </a:lnTo>
                <a:lnTo>
                  <a:pt x="8" y="116"/>
                </a:lnTo>
                <a:lnTo>
                  <a:pt x="12" y="114"/>
                </a:lnTo>
                <a:lnTo>
                  <a:pt x="14" y="112"/>
                </a:lnTo>
                <a:lnTo>
                  <a:pt x="14" y="108"/>
                </a:lnTo>
                <a:lnTo>
                  <a:pt x="16" y="104"/>
                </a:lnTo>
                <a:lnTo>
                  <a:pt x="16" y="98"/>
                </a:lnTo>
                <a:lnTo>
                  <a:pt x="16" y="21"/>
                </a:lnTo>
                <a:lnTo>
                  <a:pt x="16" y="13"/>
                </a:lnTo>
                <a:lnTo>
                  <a:pt x="14" y="8"/>
                </a:lnTo>
                <a:lnTo>
                  <a:pt x="14" y="6"/>
                </a:lnTo>
                <a:lnTo>
                  <a:pt x="12" y="4"/>
                </a:lnTo>
                <a:lnTo>
                  <a:pt x="8" y="2"/>
                </a:lnTo>
                <a:lnTo>
                  <a:pt x="4" y="2"/>
                </a:lnTo>
                <a:lnTo>
                  <a:pt x="0" y="2"/>
                </a:lnTo>
                <a:lnTo>
                  <a:pt x="0" y="0"/>
                </a:lnTo>
                <a:lnTo>
                  <a:pt x="81" y="0"/>
                </a:lnTo>
                <a:lnTo>
                  <a:pt x="83" y="27"/>
                </a:lnTo>
                <a:lnTo>
                  <a:pt x="79" y="27"/>
                </a:lnTo>
                <a:lnTo>
                  <a:pt x="77" y="19"/>
                </a:lnTo>
                <a:lnTo>
                  <a:pt x="75" y="15"/>
                </a:lnTo>
                <a:lnTo>
                  <a:pt x="73" y="10"/>
                </a:lnTo>
                <a:lnTo>
                  <a:pt x="69" y="8"/>
                </a:lnTo>
                <a:lnTo>
                  <a:pt x="63" y="6"/>
                </a:lnTo>
                <a:lnTo>
                  <a:pt x="57" y="6"/>
                </a:lnTo>
                <a:lnTo>
                  <a:pt x="32" y="6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44" name="Freeform 8"/>
          <p:cNvSpPr>
            <a:spLocks noEditPoints="1"/>
          </p:cNvSpPr>
          <p:nvPr/>
        </p:nvSpPr>
        <p:spPr bwMode="auto">
          <a:xfrm>
            <a:off x="4632325" y="6351588"/>
            <a:ext cx="109538" cy="125412"/>
          </a:xfrm>
          <a:custGeom>
            <a:avLst/>
            <a:gdLst>
              <a:gd name="T0" fmla="*/ 24 w 69"/>
              <a:gd name="T1" fmla="*/ 0 h 79"/>
              <a:gd name="T2" fmla="*/ 18 w 69"/>
              <a:gd name="T3" fmla="*/ 2 h 79"/>
              <a:gd name="T4" fmla="*/ 12 w 69"/>
              <a:gd name="T5" fmla="*/ 4 h 79"/>
              <a:gd name="T6" fmla="*/ 36 w 69"/>
              <a:gd name="T7" fmla="*/ 4 h 79"/>
              <a:gd name="T8" fmla="*/ 12 w 69"/>
              <a:gd name="T9" fmla="*/ 6 h 79"/>
              <a:gd name="T10" fmla="*/ 38 w 69"/>
              <a:gd name="T11" fmla="*/ 6 h 79"/>
              <a:gd name="T12" fmla="*/ 10 w 69"/>
              <a:gd name="T13" fmla="*/ 8 h 79"/>
              <a:gd name="T14" fmla="*/ 40 w 69"/>
              <a:gd name="T15" fmla="*/ 8 h 79"/>
              <a:gd name="T16" fmla="*/ 8 w 69"/>
              <a:gd name="T17" fmla="*/ 10 h 79"/>
              <a:gd name="T18" fmla="*/ 42 w 69"/>
              <a:gd name="T19" fmla="*/ 10 h 79"/>
              <a:gd name="T20" fmla="*/ 8 w 69"/>
              <a:gd name="T21" fmla="*/ 12 h 79"/>
              <a:gd name="T22" fmla="*/ 42 w 69"/>
              <a:gd name="T23" fmla="*/ 12 h 79"/>
              <a:gd name="T24" fmla="*/ 6 w 69"/>
              <a:gd name="T25" fmla="*/ 14 h 79"/>
              <a:gd name="T26" fmla="*/ 44 w 69"/>
              <a:gd name="T27" fmla="*/ 14 h 79"/>
              <a:gd name="T28" fmla="*/ 4 w 69"/>
              <a:gd name="T29" fmla="*/ 18 h 79"/>
              <a:gd name="T30" fmla="*/ 44 w 69"/>
              <a:gd name="T31" fmla="*/ 18 h 79"/>
              <a:gd name="T32" fmla="*/ 6 w 69"/>
              <a:gd name="T33" fmla="*/ 24 h 79"/>
              <a:gd name="T34" fmla="*/ 44 w 69"/>
              <a:gd name="T35" fmla="*/ 24 h 79"/>
              <a:gd name="T36" fmla="*/ 8 w 69"/>
              <a:gd name="T37" fmla="*/ 26 h 79"/>
              <a:gd name="T38" fmla="*/ 44 w 69"/>
              <a:gd name="T39" fmla="*/ 26 h 79"/>
              <a:gd name="T40" fmla="*/ 44 w 69"/>
              <a:gd name="T41" fmla="*/ 28 h 79"/>
              <a:gd name="T42" fmla="*/ 38 w 69"/>
              <a:gd name="T43" fmla="*/ 30 h 79"/>
              <a:gd name="T44" fmla="*/ 32 w 69"/>
              <a:gd name="T45" fmla="*/ 32 h 79"/>
              <a:gd name="T46" fmla="*/ 28 w 69"/>
              <a:gd name="T47" fmla="*/ 34 h 79"/>
              <a:gd name="T48" fmla="*/ 44 w 69"/>
              <a:gd name="T49" fmla="*/ 34 h 79"/>
              <a:gd name="T50" fmla="*/ 22 w 69"/>
              <a:gd name="T51" fmla="*/ 36 h 79"/>
              <a:gd name="T52" fmla="*/ 44 w 69"/>
              <a:gd name="T53" fmla="*/ 36 h 79"/>
              <a:gd name="T54" fmla="*/ 20 w 69"/>
              <a:gd name="T55" fmla="*/ 38 h 79"/>
              <a:gd name="T56" fmla="*/ 44 w 69"/>
              <a:gd name="T57" fmla="*/ 38 h 79"/>
              <a:gd name="T58" fmla="*/ 16 w 69"/>
              <a:gd name="T59" fmla="*/ 40 h 79"/>
              <a:gd name="T60" fmla="*/ 44 w 69"/>
              <a:gd name="T61" fmla="*/ 40 h 79"/>
              <a:gd name="T62" fmla="*/ 12 w 69"/>
              <a:gd name="T63" fmla="*/ 42 h 79"/>
              <a:gd name="T64" fmla="*/ 44 w 69"/>
              <a:gd name="T65" fmla="*/ 42 h 79"/>
              <a:gd name="T66" fmla="*/ 8 w 69"/>
              <a:gd name="T67" fmla="*/ 45 h 79"/>
              <a:gd name="T68" fmla="*/ 44 w 69"/>
              <a:gd name="T69" fmla="*/ 45 h 79"/>
              <a:gd name="T70" fmla="*/ 8 w 69"/>
              <a:gd name="T71" fmla="*/ 47 h 79"/>
              <a:gd name="T72" fmla="*/ 44 w 69"/>
              <a:gd name="T73" fmla="*/ 47 h 79"/>
              <a:gd name="T74" fmla="*/ 6 w 69"/>
              <a:gd name="T75" fmla="*/ 49 h 79"/>
              <a:gd name="T76" fmla="*/ 44 w 69"/>
              <a:gd name="T77" fmla="*/ 49 h 79"/>
              <a:gd name="T78" fmla="*/ 4 w 69"/>
              <a:gd name="T79" fmla="*/ 51 h 79"/>
              <a:gd name="T80" fmla="*/ 44 w 69"/>
              <a:gd name="T81" fmla="*/ 51 h 79"/>
              <a:gd name="T82" fmla="*/ 2 w 69"/>
              <a:gd name="T83" fmla="*/ 55 h 79"/>
              <a:gd name="T84" fmla="*/ 44 w 69"/>
              <a:gd name="T85" fmla="*/ 55 h 79"/>
              <a:gd name="T86" fmla="*/ 0 w 69"/>
              <a:gd name="T87" fmla="*/ 61 h 79"/>
              <a:gd name="T88" fmla="*/ 44 w 69"/>
              <a:gd name="T89" fmla="*/ 61 h 79"/>
              <a:gd name="T90" fmla="*/ 2 w 69"/>
              <a:gd name="T91" fmla="*/ 63 h 79"/>
              <a:gd name="T92" fmla="*/ 42 w 69"/>
              <a:gd name="T93" fmla="*/ 63 h 79"/>
              <a:gd name="T94" fmla="*/ 2 w 69"/>
              <a:gd name="T95" fmla="*/ 65 h 79"/>
              <a:gd name="T96" fmla="*/ 40 w 69"/>
              <a:gd name="T97" fmla="*/ 65 h 79"/>
              <a:gd name="T98" fmla="*/ 2 w 69"/>
              <a:gd name="T99" fmla="*/ 67 h 79"/>
              <a:gd name="T100" fmla="*/ 38 w 69"/>
              <a:gd name="T101" fmla="*/ 67 h 79"/>
              <a:gd name="T102" fmla="*/ 65 w 69"/>
              <a:gd name="T103" fmla="*/ 67 h 79"/>
              <a:gd name="T104" fmla="*/ 2 w 69"/>
              <a:gd name="T105" fmla="*/ 69 h 79"/>
              <a:gd name="T106" fmla="*/ 44 w 69"/>
              <a:gd name="T107" fmla="*/ 69 h 79"/>
              <a:gd name="T108" fmla="*/ 2 w 69"/>
              <a:gd name="T109" fmla="*/ 71 h 79"/>
              <a:gd name="T110" fmla="*/ 44 w 69"/>
              <a:gd name="T111" fmla="*/ 71 h 79"/>
              <a:gd name="T112" fmla="*/ 4 w 69"/>
              <a:gd name="T113" fmla="*/ 73 h 79"/>
              <a:gd name="T114" fmla="*/ 44 w 69"/>
              <a:gd name="T115" fmla="*/ 73 h 79"/>
              <a:gd name="T116" fmla="*/ 6 w 69"/>
              <a:gd name="T117" fmla="*/ 75 h 79"/>
              <a:gd name="T118" fmla="*/ 46 w 69"/>
              <a:gd name="T119" fmla="*/ 75 h 79"/>
              <a:gd name="T120" fmla="*/ 8 w 69"/>
              <a:gd name="T121" fmla="*/ 77 h 79"/>
              <a:gd name="T122" fmla="*/ 46 w 69"/>
              <a:gd name="T123" fmla="*/ 77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" h="79">
                <a:moveTo>
                  <a:pt x="24" y="0"/>
                </a:moveTo>
                <a:lnTo>
                  <a:pt x="42" y="0"/>
                </a:lnTo>
                <a:lnTo>
                  <a:pt x="42" y="2"/>
                </a:lnTo>
                <a:lnTo>
                  <a:pt x="24" y="2"/>
                </a:lnTo>
                <a:lnTo>
                  <a:pt x="24" y="0"/>
                </a:lnTo>
                <a:close/>
                <a:moveTo>
                  <a:pt x="18" y="2"/>
                </a:moveTo>
                <a:lnTo>
                  <a:pt x="50" y="2"/>
                </a:lnTo>
                <a:lnTo>
                  <a:pt x="50" y="4"/>
                </a:lnTo>
                <a:lnTo>
                  <a:pt x="18" y="4"/>
                </a:lnTo>
                <a:lnTo>
                  <a:pt x="18" y="2"/>
                </a:lnTo>
                <a:close/>
                <a:moveTo>
                  <a:pt x="12" y="4"/>
                </a:moveTo>
                <a:lnTo>
                  <a:pt x="26" y="4"/>
                </a:lnTo>
                <a:lnTo>
                  <a:pt x="26" y="6"/>
                </a:lnTo>
                <a:lnTo>
                  <a:pt x="12" y="6"/>
                </a:lnTo>
                <a:lnTo>
                  <a:pt x="12" y="4"/>
                </a:lnTo>
                <a:close/>
                <a:moveTo>
                  <a:pt x="36" y="4"/>
                </a:moveTo>
                <a:lnTo>
                  <a:pt x="52" y="4"/>
                </a:lnTo>
                <a:lnTo>
                  <a:pt x="52" y="6"/>
                </a:lnTo>
                <a:lnTo>
                  <a:pt x="36" y="6"/>
                </a:lnTo>
                <a:lnTo>
                  <a:pt x="36" y="4"/>
                </a:lnTo>
                <a:close/>
                <a:moveTo>
                  <a:pt x="12" y="6"/>
                </a:moveTo>
                <a:lnTo>
                  <a:pt x="22" y="6"/>
                </a:lnTo>
                <a:lnTo>
                  <a:pt x="22" y="8"/>
                </a:lnTo>
                <a:lnTo>
                  <a:pt x="12" y="8"/>
                </a:lnTo>
                <a:lnTo>
                  <a:pt x="12" y="6"/>
                </a:lnTo>
                <a:close/>
                <a:moveTo>
                  <a:pt x="38" y="6"/>
                </a:moveTo>
                <a:lnTo>
                  <a:pt x="54" y="6"/>
                </a:lnTo>
                <a:lnTo>
                  <a:pt x="54" y="8"/>
                </a:lnTo>
                <a:lnTo>
                  <a:pt x="38" y="8"/>
                </a:lnTo>
                <a:lnTo>
                  <a:pt x="38" y="6"/>
                </a:lnTo>
                <a:close/>
                <a:moveTo>
                  <a:pt x="10" y="8"/>
                </a:moveTo>
                <a:lnTo>
                  <a:pt x="22" y="8"/>
                </a:lnTo>
                <a:lnTo>
                  <a:pt x="22" y="10"/>
                </a:lnTo>
                <a:lnTo>
                  <a:pt x="10" y="10"/>
                </a:lnTo>
                <a:lnTo>
                  <a:pt x="10" y="8"/>
                </a:lnTo>
                <a:close/>
                <a:moveTo>
                  <a:pt x="40" y="8"/>
                </a:moveTo>
                <a:lnTo>
                  <a:pt x="55" y="8"/>
                </a:lnTo>
                <a:lnTo>
                  <a:pt x="55" y="10"/>
                </a:lnTo>
                <a:lnTo>
                  <a:pt x="40" y="10"/>
                </a:lnTo>
                <a:lnTo>
                  <a:pt x="40" y="8"/>
                </a:lnTo>
                <a:close/>
                <a:moveTo>
                  <a:pt x="8" y="10"/>
                </a:moveTo>
                <a:lnTo>
                  <a:pt x="20" y="10"/>
                </a:lnTo>
                <a:lnTo>
                  <a:pt x="20" y="12"/>
                </a:lnTo>
                <a:lnTo>
                  <a:pt x="8" y="12"/>
                </a:lnTo>
                <a:lnTo>
                  <a:pt x="8" y="10"/>
                </a:lnTo>
                <a:close/>
                <a:moveTo>
                  <a:pt x="42" y="10"/>
                </a:moveTo>
                <a:lnTo>
                  <a:pt x="55" y="10"/>
                </a:lnTo>
                <a:lnTo>
                  <a:pt x="55" y="12"/>
                </a:lnTo>
                <a:lnTo>
                  <a:pt x="42" y="12"/>
                </a:lnTo>
                <a:lnTo>
                  <a:pt x="42" y="10"/>
                </a:lnTo>
                <a:close/>
                <a:moveTo>
                  <a:pt x="8" y="12"/>
                </a:moveTo>
                <a:lnTo>
                  <a:pt x="20" y="12"/>
                </a:lnTo>
                <a:lnTo>
                  <a:pt x="20" y="14"/>
                </a:lnTo>
                <a:lnTo>
                  <a:pt x="8" y="14"/>
                </a:lnTo>
                <a:lnTo>
                  <a:pt x="8" y="12"/>
                </a:lnTo>
                <a:close/>
                <a:moveTo>
                  <a:pt x="42" y="12"/>
                </a:moveTo>
                <a:lnTo>
                  <a:pt x="57" y="12"/>
                </a:lnTo>
                <a:lnTo>
                  <a:pt x="57" y="14"/>
                </a:lnTo>
                <a:lnTo>
                  <a:pt x="42" y="14"/>
                </a:lnTo>
                <a:lnTo>
                  <a:pt x="42" y="12"/>
                </a:lnTo>
                <a:close/>
                <a:moveTo>
                  <a:pt x="6" y="14"/>
                </a:moveTo>
                <a:lnTo>
                  <a:pt x="18" y="14"/>
                </a:lnTo>
                <a:lnTo>
                  <a:pt x="18" y="18"/>
                </a:lnTo>
                <a:lnTo>
                  <a:pt x="6" y="18"/>
                </a:lnTo>
                <a:lnTo>
                  <a:pt x="6" y="14"/>
                </a:lnTo>
                <a:close/>
                <a:moveTo>
                  <a:pt x="44" y="14"/>
                </a:moveTo>
                <a:lnTo>
                  <a:pt x="57" y="14"/>
                </a:lnTo>
                <a:lnTo>
                  <a:pt x="57" y="18"/>
                </a:lnTo>
                <a:lnTo>
                  <a:pt x="44" y="18"/>
                </a:lnTo>
                <a:lnTo>
                  <a:pt x="44" y="14"/>
                </a:lnTo>
                <a:close/>
                <a:moveTo>
                  <a:pt x="4" y="18"/>
                </a:moveTo>
                <a:lnTo>
                  <a:pt x="18" y="18"/>
                </a:lnTo>
                <a:lnTo>
                  <a:pt x="18" y="24"/>
                </a:lnTo>
                <a:lnTo>
                  <a:pt x="4" y="24"/>
                </a:lnTo>
                <a:lnTo>
                  <a:pt x="4" y="18"/>
                </a:lnTo>
                <a:close/>
                <a:moveTo>
                  <a:pt x="44" y="18"/>
                </a:moveTo>
                <a:lnTo>
                  <a:pt x="57" y="18"/>
                </a:lnTo>
                <a:lnTo>
                  <a:pt x="57" y="24"/>
                </a:lnTo>
                <a:lnTo>
                  <a:pt x="44" y="24"/>
                </a:lnTo>
                <a:lnTo>
                  <a:pt x="44" y="18"/>
                </a:lnTo>
                <a:close/>
                <a:moveTo>
                  <a:pt x="6" y="24"/>
                </a:moveTo>
                <a:lnTo>
                  <a:pt x="18" y="24"/>
                </a:lnTo>
                <a:lnTo>
                  <a:pt x="18" y="26"/>
                </a:lnTo>
                <a:lnTo>
                  <a:pt x="6" y="26"/>
                </a:lnTo>
                <a:lnTo>
                  <a:pt x="6" y="24"/>
                </a:lnTo>
                <a:close/>
                <a:moveTo>
                  <a:pt x="44" y="24"/>
                </a:moveTo>
                <a:lnTo>
                  <a:pt x="57" y="24"/>
                </a:lnTo>
                <a:lnTo>
                  <a:pt x="57" y="26"/>
                </a:lnTo>
                <a:lnTo>
                  <a:pt x="44" y="26"/>
                </a:lnTo>
                <a:lnTo>
                  <a:pt x="44" y="24"/>
                </a:lnTo>
                <a:close/>
                <a:moveTo>
                  <a:pt x="8" y="26"/>
                </a:moveTo>
                <a:lnTo>
                  <a:pt x="14" y="26"/>
                </a:lnTo>
                <a:lnTo>
                  <a:pt x="14" y="28"/>
                </a:lnTo>
                <a:lnTo>
                  <a:pt x="8" y="28"/>
                </a:lnTo>
                <a:lnTo>
                  <a:pt x="8" y="26"/>
                </a:lnTo>
                <a:close/>
                <a:moveTo>
                  <a:pt x="44" y="26"/>
                </a:moveTo>
                <a:lnTo>
                  <a:pt x="57" y="26"/>
                </a:lnTo>
                <a:lnTo>
                  <a:pt x="57" y="28"/>
                </a:lnTo>
                <a:lnTo>
                  <a:pt x="44" y="28"/>
                </a:lnTo>
                <a:lnTo>
                  <a:pt x="44" y="26"/>
                </a:lnTo>
                <a:close/>
                <a:moveTo>
                  <a:pt x="44" y="28"/>
                </a:moveTo>
                <a:lnTo>
                  <a:pt x="57" y="28"/>
                </a:lnTo>
                <a:lnTo>
                  <a:pt x="57" y="30"/>
                </a:lnTo>
                <a:lnTo>
                  <a:pt x="44" y="30"/>
                </a:lnTo>
                <a:lnTo>
                  <a:pt x="44" y="28"/>
                </a:lnTo>
                <a:close/>
                <a:moveTo>
                  <a:pt x="38" y="30"/>
                </a:moveTo>
                <a:lnTo>
                  <a:pt x="57" y="30"/>
                </a:lnTo>
                <a:lnTo>
                  <a:pt x="57" y="32"/>
                </a:lnTo>
                <a:lnTo>
                  <a:pt x="38" y="32"/>
                </a:lnTo>
                <a:lnTo>
                  <a:pt x="38" y="30"/>
                </a:lnTo>
                <a:close/>
                <a:moveTo>
                  <a:pt x="32" y="32"/>
                </a:moveTo>
                <a:lnTo>
                  <a:pt x="57" y="32"/>
                </a:lnTo>
                <a:lnTo>
                  <a:pt x="57" y="34"/>
                </a:lnTo>
                <a:lnTo>
                  <a:pt x="32" y="34"/>
                </a:lnTo>
                <a:lnTo>
                  <a:pt x="32" y="32"/>
                </a:lnTo>
                <a:close/>
                <a:moveTo>
                  <a:pt x="28" y="34"/>
                </a:moveTo>
                <a:lnTo>
                  <a:pt x="40" y="34"/>
                </a:lnTo>
                <a:lnTo>
                  <a:pt x="40" y="36"/>
                </a:lnTo>
                <a:lnTo>
                  <a:pt x="28" y="36"/>
                </a:lnTo>
                <a:lnTo>
                  <a:pt x="28" y="34"/>
                </a:lnTo>
                <a:close/>
                <a:moveTo>
                  <a:pt x="44" y="34"/>
                </a:moveTo>
                <a:lnTo>
                  <a:pt x="57" y="34"/>
                </a:lnTo>
                <a:lnTo>
                  <a:pt x="57" y="36"/>
                </a:lnTo>
                <a:lnTo>
                  <a:pt x="44" y="36"/>
                </a:lnTo>
                <a:lnTo>
                  <a:pt x="44" y="34"/>
                </a:lnTo>
                <a:close/>
                <a:moveTo>
                  <a:pt x="22" y="36"/>
                </a:moveTo>
                <a:lnTo>
                  <a:pt x="36" y="36"/>
                </a:lnTo>
                <a:lnTo>
                  <a:pt x="36" y="38"/>
                </a:lnTo>
                <a:lnTo>
                  <a:pt x="22" y="38"/>
                </a:lnTo>
                <a:lnTo>
                  <a:pt x="22" y="36"/>
                </a:lnTo>
                <a:close/>
                <a:moveTo>
                  <a:pt x="44" y="36"/>
                </a:moveTo>
                <a:lnTo>
                  <a:pt x="57" y="36"/>
                </a:lnTo>
                <a:lnTo>
                  <a:pt x="57" y="38"/>
                </a:lnTo>
                <a:lnTo>
                  <a:pt x="44" y="38"/>
                </a:lnTo>
                <a:lnTo>
                  <a:pt x="44" y="36"/>
                </a:lnTo>
                <a:close/>
                <a:moveTo>
                  <a:pt x="20" y="38"/>
                </a:moveTo>
                <a:lnTo>
                  <a:pt x="30" y="38"/>
                </a:lnTo>
                <a:lnTo>
                  <a:pt x="30" y="40"/>
                </a:lnTo>
                <a:lnTo>
                  <a:pt x="20" y="40"/>
                </a:lnTo>
                <a:lnTo>
                  <a:pt x="20" y="38"/>
                </a:lnTo>
                <a:close/>
                <a:moveTo>
                  <a:pt x="44" y="38"/>
                </a:moveTo>
                <a:lnTo>
                  <a:pt x="57" y="38"/>
                </a:lnTo>
                <a:lnTo>
                  <a:pt x="57" y="40"/>
                </a:lnTo>
                <a:lnTo>
                  <a:pt x="44" y="40"/>
                </a:lnTo>
                <a:lnTo>
                  <a:pt x="44" y="38"/>
                </a:lnTo>
                <a:close/>
                <a:moveTo>
                  <a:pt x="16" y="40"/>
                </a:moveTo>
                <a:lnTo>
                  <a:pt x="28" y="40"/>
                </a:lnTo>
                <a:lnTo>
                  <a:pt x="28" y="42"/>
                </a:lnTo>
                <a:lnTo>
                  <a:pt x="16" y="42"/>
                </a:lnTo>
                <a:lnTo>
                  <a:pt x="16" y="40"/>
                </a:lnTo>
                <a:close/>
                <a:moveTo>
                  <a:pt x="44" y="40"/>
                </a:moveTo>
                <a:lnTo>
                  <a:pt x="57" y="40"/>
                </a:lnTo>
                <a:lnTo>
                  <a:pt x="57" y="42"/>
                </a:lnTo>
                <a:lnTo>
                  <a:pt x="44" y="42"/>
                </a:lnTo>
                <a:lnTo>
                  <a:pt x="44" y="40"/>
                </a:lnTo>
                <a:close/>
                <a:moveTo>
                  <a:pt x="12" y="42"/>
                </a:moveTo>
                <a:lnTo>
                  <a:pt x="26" y="42"/>
                </a:lnTo>
                <a:lnTo>
                  <a:pt x="26" y="45"/>
                </a:lnTo>
                <a:lnTo>
                  <a:pt x="12" y="45"/>
                </a:lnTo>
                <a:lnTo>
                  <a:pt x="12" y="42"/>
                </a:lnTo>
                <a:close/>
                <a:moveTo>
                  <a:pt x="44" y="42"/>
                </a:moveTo>
                <a:lnTo>
                  <a:pt x="57" y="42"/>
                </a:lnTo>
                <a:lnTo>
                  <a:pt x="57" y="45"/>
                </a:lnTo>
                <a:lnTo>
                  <a:pt x="44" y="45"/>
                </a:lnTo>
                <a:lnTo>
                  <a:pt x="44" y="42"/>
                </a:lnTo>
                <a:close/>
                <a:moveTo>
                  <a:pt x="8" y="45"/>
                </a:moveTo>
                <a:lnTo>
                  <a:pt x="22" y="45"/>
                </a:lnTo>
                <a:lnTo>
                  <a:pt x="22" y="47"/>
                </a:lnTo>
                <a:lnTo>
                  <a:pt x="8" y="47"/>
                </a:lnTo>
                <a:lnTo>
                  <a:pt x="8" y="45"/>
                </a:lnTo>
                <a:close/>
                <a:moveTo>
                  <a:pt x="44" y="45"/>
                </a:moveTo>
                <a:lnTo>
                  <a:pt x="57" y="45"/>
                </a:lnTo>
                <a:lnTo>
                  <a:pt x="57" y="47"/>
                </a:lnTo>
                <a:lnTo>
                  <a:pt x="44" y="47"/>
                </a:lnTo>
                <a:lnTo>
                  <a:pt x="44" y="45"/>
                </a:lnTo>
                <a:close/>
                <a:moveTo>
                  <a:pt x="8" y="47"/>
                </a:moveTo>
                <a:lnTo>
                  <a:pt x="18" y="47"/>
                </a:lnTo>
                <a:lnTo>
                  <a:pt x="18" y="49"/>
                </a:lnTo>
                <a:lnTo>
                  <a:pt x="8" y="49"/>
                </a:lnTo>
                <a:lnTo>
                  <a:pt x="8" y="47"/>
                </a:lnTo>
                <a:close/>
                <a:moveTo>
                  <a:pt x="44" y="47"/>
                </a:moveTo>
                <a:lnTo>
                  <a:pt x="57" y="47"/>
                </a:lnTo>
                <a:lnTo>
                  <a:pt x="57" y="49"/>
                </a:lnTo>
                <a:lnTo>
                  <a:pt x="44" y="49"/>
                </a:lnTo>
                <a:lnTo>
                  <a:pt x="44" y="47"/>
                </a:lnTo>
                <a:close/>
                <a:moveTo>
                  <a:pt x="6" y="49"/>
                </a:moveTo>
                <a:lnTo>
                  <a:pt x="18" y="49"/>
                </a:lnTo>
                <a:lnTo>
                  <a:pt x="18" y="51"/>
                </a:lnTo>
                <a:lnTo>
                  <a:pt x="6" y="51"/>
                </a:lnTo>
                <a:lnTo>
                  <a:pt x="6" y="49"/>
                </a:lnTo>
                <a:close/>
                <a:moveTo>
                  <a:pt x="44" y="49"/>
                </a:moveTo>
                <a:lnTo>
                  <a:pt x="57" y="49"/>
                </a:lnTo>
                <a:lnTo>
                  <a:pt x="57" y="51"/>
                </a:lnTo>
                <a:lnTo>
                  <a:pt x="44" y="51"/>
                </a:lnTo>
                <a:lnTo>
                  <a:pt x="44" y="49"/>
                </a:lnTo>
                <a:close/>
                <a:moveTo>
                  <a:pt x="4" y="51"/>
                </a:moveTo>
                <a:lnTo>
                  <a:pt x="16" y="51"/>
                </a:lnTo>
                <a:lnTo>
                  <a:pt x="16" y="55"/>
                </a:lnTo>
                <a:lnTo>
                  <a:pt x="4" y="55"/>
                </a:lnTo>
                <a:lnTo>
                  <a:pt x="4" y="51"/>
                </a:lnTo>
                <a:close/>
                <a:moveTo>
                  <a:pt x="44" y="51"/>
                </a:moveTo>
                <a:lnTo>
                  <a:pt x="57" y="51"/>
                </a:lnTo>
                <a:lnTo>
                  <a:pt x="57" y="55"/>
                </a:lnTo>
                <a:lnTo>
                  <a:pt x="44" y="55"/>
                </a:lnTo>
                <a:lnTo>
                  <a:pt x="44" y="51"/>
                </a:lnTo>
                <a:close/>
                <a:moveTo>
                  <a:pt x="2" y="55"/>
                </a:moveTo>
                <a:lnTo>
                  <a:pt x="16" y="55"/>
                </a:lnTo>
                <a:lnTo>
                  <a:pt x="16" y="61"/>
                </a:lnTo>
                <a:lnTo>
                  <a:pt x="2" y="61"/>
                </a:lnTo>
                <a:lnTo>
                  <a:pt x="2" y="55"/>
                </a:lnTo>
                <a:close/>
                <a:moveTo>
                  <a:pt x="44" y="55"/>
                </a:moveTo>
                <a:lnTo>
                  <a:pt x="57" y="55"/>
                </a:lnTo>
                <a:lnTo>
                  <a:pt x="57" y="61"/>
                </a:lnTo>
                <a:lnTo>
                  <a:pt x="44" y="61"/>
                </a:lnTo>
                <a:lnTo>
                  <a:pt x="44" y="55"/>
                </a:lnTo>
                <a:close/>
                <a:moveTo>
                  <a:pt x="0" y="61"/>
                </a:moveTo>
                <a:lnTo>
                  <a:pt x="16" y="61"/>
                </a:lnTo>
                <a:lnTo>
                  <a:pt x="16" y="63"/>
                </a:lnTo>
                <a:lnTo>
                  <a:pt x="0" y="63"/>
                </a:lnTo>
                <a:lnTo>
                  <a:pt x="0" y="61"/>
                </a:lnTo>
                <a:close/>
                <a:moveTo>
                  <a:pt x="44" y="61"/>
                </a:moveTo>
                <a:lnTo>
                  <a:pt x="57" y="61"/>
                </a:lnTo>
                <a:lnTo>
                  <a:pt x="57" y="63"/>
                </a:lnTo>
                <a:lnTo>
                  <a:pt x="44" y="63"/>
                </a:lnTo>
                <a:lnTo>
                  <a:pt x="44" y="61"/>
                </a:lnTo>
                <a:close/>
                <a:moveTo>
                  <a:pt x="2" y="63"/>
                </a:moveTo>
                <a:lnTo>
                  <a:pt x="18" y="63"/>
                </a:lnTo>
                <a:lnTo>
                  <a:pt x="18" y="65"/>
                </a:lnTo>
                <a:lnTo>
                  <a:pt x="2" y="65"/>
                </a:lnTo>
                <a:lnTo>
                  <a:pt x="2" y="63"/>
                </a:lnTo>
                <a:close/>
                <a:moveTo>
                  <a:pt x="42" y="63"/>
                </a:moveTo>
                <a:lnTo>
                  <a:pt x="57" y="63"/>
                </a:lnTo>
                <a:lnTo>
                  <a:pt x="57" y="65"/>
                </a:lnTo>
                <a:lnTo>
                  <a:pt x="42" y="65"/>
                </a:lnTo>
                <a:lnTo>
                  <a:pt x="42" y="63"/>
                </a:lnTo>
                <a:close/>
                <a:moveTo>
                  <a:pt x="2" y="65"/>
                </a:moveTo>
                <a:lnTo>
                  <a:pt x="18" y="65"/>
                </a:lnTo>
                <a:lnTo>
                  <a:pt x="18" y="67"/>
                </a:lnTo>
                <a:lnTo>
                  <a:pt x="2" y="67"/>
                </a:lnTo>
                <a:lnTo>
                  <a:pt x="2" y="65"/>
                </a:lnTo>
                <a:close/>
                <a:moveTo>
                  <a:pt x="40" y="65"/>
                </a:moveTo>
                <a:lnTo>
                  <a:pt x="57" y="65"/>
                </a:lnTo>
                <a:lnTo>
                  <a:pt x="57" y="67"/>
                </a:lnTo>
                <a:lnTo>
                  <a:pt x="40" y="67"/>
                </a:lnTo>
                <a:lnTo>
                  <a:pt x="40" y="65"/>
                </a:lnTo>
                <a:close/>
                <a:moveTo>
                  <a:pt x="2" y="67"/>
                </a:moveTo>
                <a:lnTo>
                  <a:pt x="20" y="67"/>
                </a:lnTo>
                <a:lnTo>
                  <a:pt x="20" y="69"/>
                </a:lnTo>
                <a:lnTo>
                  <a:pt x="2" y="69"/>
                </a:lnTo>
                <a:lnTo>
                  <a:pt x="2" y="67"/>
                </a:lnTo>
                <a:close/>
                <a:moveTo>
                  <a:pt x="38" y="67"/>
                </a:moveTo>
                <a:lnTo>
                  <a:pt x="59" y="67"/>
                </a:lnTo>
                <a:lnTo>
                  <a:pt x="59" y="69"/>
                </a:lnTo>
                <a:lnTo>
                  <a:pt x="38" y="69"/>
                </a:lnTo>
                <a:lnTo>
                  <a:pt x="38" y="67"/>
                </a:lnTo>
                <a:close/>
                <a:moveTo>
                  <a:pt x="65" y="67"/>
                </a:moveTo>
                <a:lnTo>
                  <a:pt x="69" y="67"/>
                </a:lnTo>
                <a:lnTo>
                  <a:pt x="69" y="69"/>
                </a:lnTo>
                <a:lnTo>
                  <a:pt x="65" y="69"/>
                </a:lnTo>
                <a:lnTo>
                  <a:pt x="65" y="67"/>
                </a:lnTo>
                <a:close/>
                <a:moveTo>
                  <a:pt x="2" y="69"/>
                </a:moveTo>
                <a:lnTo>
                  <a:pt x="42" y="69"/>
                </a:lnTo>
                <a:lnTo>
                  <a:pt x="42" y="71"/>
                </a:lnTo>
                <a:lnTo>
                  <a:pt x="2" y="71"/>
                </a:lnTo>
                <a:lnTo>
                  <a:pt x="2" y="69"/>
                </a:lnTo>
                <a:close/>
                <a:moveTo>
                  <a:pt x="44" y="69"/>
                </a:moveTo>
                <a:lnTo>
                  <a:pt x="69" y="69"/>
                </a:lnTo>
                <a:lnTo>
                  <a:pt x="69" y="71"/>
                </a:lnTo>
                <a:lnTo>
                  <a:pt x="44" y="71"/>
                </a:lnTo>
                <a:lnTo>
                  <a:pt x="44" y="69"/>
                </a:lnTo>
                <a:close/>
                <a:moveTo>
                  <a:pt x="2" y="71"/>
                </a:moveTo>
                <a:lnTo>
                  <a:pt x="40" y="71"/>
                </a:lnTo>
                <a:lnTo>
                  <a:pt x="40" y="73"/>
                </a:lnTo>
                <a:lnTo>
                  <a:pt x="2" y="73"/>
                </a:lnTo>
                <a:lnTo>
                  <a:pt x="2" y="71"/>
                </a:lnTo>
                <a:close/>
                <a:moveTo>
                  <a:pt x="44" y="71"/>
                </a:moveTo>
                <a:lnTo>
                  <a:pt x="67" y="71"/>
                </a:lnTo>
                <a:lnTo>
                  <a:pt x="67" y="73"/>
                </a:lnTo>
                <a:lnTo>
                  <a:pt x="44" y="73"/>
                </a:lnTo>
                <a:lnTo>
                  <a:pt x="44" y="71"/>
                </a:lnTo>
                <a:close/>
                <a:moveTo>
                  <a:pt x="4" y="73"/>
                </a:moveTo>
                <a:lnTo>
                  <a:pt x="36" y="73"/>
                </a:lnTo>
                <a:lnTo>
                  <a:pt x="36" y="75"/>
                </a:lnTo>
                <a:lnTo>
                  <a:pt x="4" y="75"/>
                </a:lnTo>
                <a:lnTo>
                  <a:pt x="4" y="73"/>
                </a:lnTo>
                <a:close/>
                <a:moveTo>
                  <a:pt x="44" y="73"/>
                </a:moveTo>
                <a:lnTo>
                  <a:pt x="65" y="73"/>
                </a:lnTo>
                <a:lnTo>
                  <a:pt x="65" y="75"/>
                </a:lnTo>
                <a:lnTo>
                  <a:pt x="44" y="75"/>
                </a:lnTo>
                <a:lnTo>
                  <a:pt x="44" y="73"/>
                </a:lnTo>
                <a:close/>
                <a:moveTo>
                  <a:pt x="6" y="75"/>
                </a:moveTo>
                <a:lnTo>
                  <a:pt x="34" y="75"/>
                </a:lnTo>
                <a:lnTo>
                  <a:pt x="34" y="77"/>
                </a:lnTo>
                <a:lnTo>
                  <a:pt x="6" y="77"/>
                </a:lnTo>
                <a:lnTo>
                  <a:pt x="6" y="75"/>
                </a:lnTo>
                <a:close/>
                <a:moveTo>
                  <a:pt x="46" y="75"/>
                </a:moveTo>
                <a:lnTo>
                  <a:pt x="63" y="75"/>
                </a:lnTo>
                <a:lnTo>
                  <a:pt x="63" y="77"/>
                </a:lnTo>
                <a:lnTo>
                  <a:pt x="46" y="77"/>
                </a:lnTo>
                <a:lnTo>
                  <a:pt x="46" y="75"/>
                </a:lnTo>
                <a:close/>
                <a:moveTo>
                  <a:pt x="8" y="77"/>
                </a:moveTo>
                <a:lnTo>
                  <a:pt x="32" y="77"/>
                </a:lnTo>
                <a:lnTo>
                  <a:pt x="32" y="79"/>
                </a:lnTo>
                <a:lnTo>
                  <a:pt x="8" y="79"/>
                </a:lnTo>
                <a:lnTo>
                  <a:pt x="8" y="77"/>
                </a:lnTo>
                <a:close/>
                <a:moveTo>
                  <a:pt x="46" y="77"/>
                </a:moveTo>
                <a:lnTo>
                  <a:pt x="61" y="77"/>
                </a:lnTo>
                <a:lnTo>
                  <a:pt x="61" y="79"/>
                </a:lnTo>
                <a:lnTo>
                  <a:pt x="46" y="79"/>
                </a:lnTo>
                <a:lnTo>
                  <a:pt x="46" y="7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45" name="Freeform 9"/>
          <p:cNvSpPr>
            <a:spLocks/>
          </p:cNvSpPr>
          <p:nvPr/>
        </p:nvSpPr>
        <p:spPr bwMode="auto">
          <a:xfrm>
            <a:off x="4757738" y="6283325"/>
            <a:ext cx="57150" cy="193675"/>
          </a:xfrm>
          <a:custGeom>
            <a:avLst/>
            <a:gdLst>
              <a:gd name="T0" fmla="*/ 26 w 36"/>
              <a:gd name="T1" fmla="*/ 0 h 122"/>
              <a:gd name="T2" fmla="*/ 26 w 36"/>
              <a:gd name="T3" fmla="*/ 104 h 122"/>
              <a:gd name="T4" fmla="*/ 26 w 36"/>
              <a:gd name="T5" fmla="*/ 110 h 122"/>
              <a:gd name="T6" fmla="*/ 26 w 36"/>
              <a:gd name="T7" fmla="*/ 114 h 122"/>
              <a:gd name="T8" fmla="*/ 28 w 36"/>
              <a:gd name="T9" fmla="*/ 116 h 122"/>
              <a:gd name="T10" fmla="*/ 28 w 36"/>
              <a:gd name="T11" fmla="*/ 118 h 122"/>
              <a:gd name="T12" fmla="*/ 32 w 36"/>
              <a:gd name="T13" fmla="*/ 120 h 122"/>
              <a:gd name="T14" fmla="*/ 36 w 36"/>
              <a:gd name="T15" fmla="*/ 120 h 122"/>
              <a:gd name="T16" fmla="*/ 36 w 36"/>
              <a:gd name="T17" fmla="*/ 122 h 122"/>
              <a:gd name="T18" fmla="*/ 0 w 36"/>
              <a:gd name="T19" fmla="*/ 122 h 122"/>
              <a:gd name="T20" fmla="*/ 0 w 36"/>
              <a:gd name="T21" fmla="*/ 120 h 122"/>
              <a:gd name="T22" fmla="*/ 4 w 36"/>
              <a:gd name="T23" fmla="*/ 120 h 122"/>
              <a:gd name="T24" fmla="*/ 6 w 36"/>
              <a:gd name="T25" fmla="*/ 118 h 122"/>
              <a:gd name="T26" fmla="*/ 8 w 36"/>
              <a:gd name="T27" fmla="*/ 118 h 122"/>
              <a:gd name="T28" fmla="*/ 10 w 36"/>
              <a:gd name="T29" fmla="*/ 114 h 122"/>
              <a:gd name="T30" fmla="*/ 10 w 36"/>
              <a:gd name="T31" fmla="*/ 110 h 122"/>
              <a:gd name="T32" fmla="*/ 10 w 36"/>
              <a:gd name="T33" fmla="*/ 104 h 122"/>
              <a:gd name="T34" fmla="*/ 10 w 36"/>
              <a:gd name="T35" fmla="*/ 33 h 122"/>
              <a:gd name="T36" fmla="*/ 10 w 36"/>
              <a:gd name="T37" fmla="*/ 25 h 122"/>
              <a:gd name="T38" fmla="*/ 10 w 36"/>
              <a:gd name="T39" fmla="*/ 19 h 122"/>
              <a:gd name="T40" fmla="*/ 10 w 36"/>
              <a:gd name="T41" fmla="*/ 14 h 122"/>
              <a:gd name="T42" fmla="*/ 10 w 36"/>
              <a:gd name="T43" fmla="*/ 12 h 122"/>
              <a:gd name="T44" fmla="*/ 8 w 36"/>
              <a:gd name="T45" fmla="*/ 10 h 122"/>
              <a:gd name="T46" fmla="*/ 8 w 36"/>
              <a:gd name="T47" fmla="*/ 8 h 122"/>
              <a:gd name="T48" fmla="*/ 6 w 36"/>
              <a:gd name="T49" fmla="*/ 8 h 122"/>
              <a:gd name="T50" fmla="*/ 4 w 36"/>
              <a:gd name="T51" fmla="*/ 8 h 122"/>
              <a:gd name="T52" fmla="*/ 2 w 36"/>
              <a:gd name="T53" fmla="*/ 10 h 122"/>
              <a:gd name="T54" fmla="*/ 0 w 36"/>
              <a:gd name="T55" fmla="*/ 8 h 122"/>
              <a:gd name="T56" fmla="*/ 22 w 36"/>
              <a:gd name="T57" fmla="*/ 0 h 122"/>
              <a:gd name="T58" fmla="*/ 26 w 36"/>
              <a:gd name="T59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" h="122">
                <a:moveTo>
                  <a:pt x="26" y="0"/>
                </a:moveTo>
                <a:lnTo>
                  <a:pt x="26" y="104"/>
                </a:lnTo>
                <a:lnTo>
                  <a:pt x="26" y="110"/>
                </a:lnTo>
                <a:lnTo>
                  <a:pt x="26" y="114"/>
                </a:lnTo>
                <a:lnTo>
                  <a:pt x="28" y="116"/>
                </a:lnTo>
                <a:lnTo>
                  <a:pt x="28" y="118"/>
                </a:lnTo>
                <a:lnTo>
                  <a:pt x="32" y="120"/>
                </a:lnTo>
                <a:lnTo>
                  <a:pt x="36" y="120"/>
                </a:lnTo>
                <a:lnTo>
                  <a:pt x="36" y="122"/>
                </a:lnTo>
                <a:lnTo>
                  <a:pt x="0" y="122"/>
                </a:lnTo>
                <a:lnTo>
                  <a:pt x="0" y="120"/>
                </a:lnTo>
                <a:lnTo>
                  <a:pt x="4" y="120"/>
                </a:lnTo>
                <a:lnTo>
                  <a:pt x="6" y="118"/>
                </a:lnTo>
                <a:lnTo>
                  <a:pt x="8" y="118"/>
                </a:lnTo>
                <a:lnTo>
                  <a:pt x="10" y="114"/>
                </a:lnTo>
                <a:lnTo>
                  <a:pt x="10" y="110"/>
                </a:lnTo>
                <a:lnTo>
                  <a:pt x="10" y="104"/>
                </a:lnTo>
                <a:lnTo>
                  <a:pt x="10" y="33"/>
                </a:lnTo>
                <a:lnTo>
                  <a:pt x="10" y="25"/>
                </a:lnTo>
                <a:lnTo>
                  <a:pt x="10" y="19"/>
                </a:lnTo>
                <a:lnTo>
                  <a:pt x="10" y="14"/>
                </a:lnTo>
                <a:lnTo>
                  <a:pt x="10" y="12"/>
                </a:lnTo>
                <a:lnTo>
                  <a:pt x="8" y="10"/>
                </a:lnTo>
                <a:lnTo>
                  <a:pt x="8" y="8"/>
                </a:lnTo>
                <a:lnTo>
                  <a:pt x="6" y="8"/>
                </a:lnTo>
                <a:lnTo>
                  <a:pt x="4" y="8"/>
                </a:lnTo>
                <a:lnTo>
                  <a:pt x="2" y="10"/>
                </a:lnTo>
                <a:lnTo>
                  <a:pt x="0" y="8"/>
                </a:lnTo>
                <a:lnTo>
                  <a:pt x="22" y="0"/>
                </a:lnTo>
                <a:lnTo>
                  <a:pt x="26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46" name="Freeform 10"/>
          <p:cNvSpPr>
            <a:spLocks/>
          </p:cNvSpPr>
          <p:nvPr/>
        </p:nvSpPr>
        <p:spPr bwMode="auto">
          <a:xfrm>
            <a:off x="4837113" y="6348413"/>
            <a:ext cx="80962" cy="128587"/>
          </a:xfrm>
          <a:custGeom>
            <a:avLst/>
            <a:gdLst>
              <a:gd name="T0" fmla="*/ 47 w 51"/>
              <a:gd name="T1" fmla="*/ 28 h 81"/>
              <a:gd name="T2" fmla="*/ 41 w 51"/>
              <a:gd name="T3" fmla="*/ 20 h 81"/>
              <a:gd name="T4" fmla="*/ 35 w 51"/>
              <a:gd name="T5" fmla="*/ 10 h 81"/>
              <a:gd name="T6" fmla="*/ 24 w 51"/>
              <a:gd name="T7" fmla="*/ 6 h 81"/>
              <a:gd name="T8" fmla="*/ 14 w 51"/>
              <a:gd name="T9" fmla="*/ 8 h 81"/>
              <a:gd name="T10" fmla="*/ 12 w 51"/>
              <a:gd name="T11" fmla="*/ 16 h 81"/>
              <a:gd name="T12" fmla="*/ 14 w 51"/>
              <a:gd name="T13" fmla="*/ 24 h 81"/>
              <a:gd name="T14" fmla="*/ 24 w 51"/>
              <a:gd name="T15" fmla="*/ 30 h 81"/>
              <a:gd name="T16" fmla="*/ 41 w 51"/>
              <a:gd name="T17" fmla="*/ 42 h 81"/>
              <a:gd name="T18" fmla="*/ 51 w 51"/>
              <a:gd name="T19" fmla="*/ 53 h 81"/>
              <a:gd name="T20" fmla="*/ 51 w 51"/>
              <a:gd name="T21" fmla="*/ 65 h 81"/>
              <a:gd name="T22" fmla="*/ 43 w 51"/>
              <a:gd name="T23" fmla="*/ 77 h 81"/>
              <a:gd name="T24" fmla="*/ 33 w 51"/>
              <a:gd name="T25" fmla="*/ 81 h 81"/>
              <a:gd name="T26" fmla="*/ 10 w 51"/>
              <a:gd name="T27" fmla="*/ 79 h 81"/>
              <a:gd name="T28" fmla="*/ 6 w 51"/>
              <a:gd name="T29" fmla="*/ 79 h 81"/>
              <a:gd name="T30" fmla="*/ 2 w 51"/>
              <a:gd name="T31" fmla="*/ 81 h 81"/>
              <a:gd name="T32" fmla="*/ 0 w 51"/>
              <a:gd name="T33" fmla="*/ 55 h 81"/>
              <a:gd name="T34" fmla="*/ 4 w 51"/>
              <a:gd name="T35" fmla="*/ 63 h 81"/>
              <a:gd name="T36" fmla="*/ 12 w 51"/>
              <a:gd name="T37" fmla="*/ 71 h 81"/>
              <a:gd name="T38" fmla="*/ 25 w 51"/>
              <a:gd name="T39" fmla="*/ 77 h 81"/>
              <a:gd name="T40" fmla="*/ 35 w 51"/>
              <a:gd name="T41" fmla="*/ 73 h 81"/>
              <a:gd name="T42" fmla="*/ 39 w 51"/>
              <a:gd name="T43" fmla="*/ 65 h 81"/>
              <a:gd name="T44" fmla="*/ 35 w 51"/>
              <a:gd name="T45" fmla="*/ 55 h 81"/>
              <a:gd name="T46" fmla="*/ 27 w 51"/>
              <a:gd name="T47" fmla="*/ 49 h 81"/>
              <a:gd name="T48" fmla="*/ 12 w 51"/>
              <a:gd name="T49" fmla="*/ 42 h 81"/>
              <a:gd name="T50" fmla="*/ 4 w 51"/>
              <a:gd name="T51" fmla="*/ 34 h 81"/>
              <a:gd name="T52" fmla="*/ 0 w 51"/>
              <a:gd name="T53" fmla="*/ 22 h 81"/>
              <a:gd name="T54" fmla="*/ 4 w 51"/>
              <a:gd name="T55" fmla="*/ 12 h 81"/>
              <a:gd name="T56" fmla="*/ 12 w 51"/>
              <a:gd name="T57" fmla="*/ 4 h 81"/>
              <a:gd name="T58" fmla="*/ 24 w 51"/>
              <a:gd name="T59" fmla="*/ 0 h 81"/>
              <a:gd name="T60" fmla="*/ 35 w 51"/>
              <a:gd name="T61" fmla="*/ 2 h 81"/>
              <a:gd name="T62" fmla="*/ 41 w 51"/>
              <a:gd name="T63" fmla="*/ 4 h 81"/>
              <a:gd name="T64" fmla="*/ 43 w 51"/>
              <a:gd name="T65" fmla="*/ 4 h 81"/>
              <a:gd name="T66" fmla="*/ 45 w 51"/>
              <a:gd name="T67" fmla="*/ 0 h 81"/>
              <a:gd name="T68" fmla="*/ 47 w 51"/>
              <a:gd name="T69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1" h="81">
                <a:moveTo>
                  <a:pt x="47" y="0"/>
                </a:moveTo>
                <a:lnTo>
                  <a:pt x="47" y="28"/>
                </a:lnTo>
                <a:lnTo>
                  <a:pt x="45" y="28"/>
                </a:lnTo>
                <a:lnTo>
                  <a:pt x="41" y="20"/>
                </a:lnTo>
                <a:lnTo>
                  <a:pt x="39" y="14"/>
                </a:lnTo>
                <a:lnTo>
                  <a:pt x="35" y="10"/>
                </a:lnTo>
                <a:lnTo>
                  <a:pt x="31" y="8"/>
                </a:lnTo>
                <a:lnTo>
                  <a:pt x="24" y="6"/>
                </a:lnTo>
                <a:lnTo>
                  <a:pt x="18" y="6"/>
                </a:lnTo>
                <a:lnTo>
                  <a:pt x="14" y="8"/>
                </a:lnTo>
                <a:lnTo>
                  <a:pt x="12" y="12"/>
                </a:lnTo>
                <a:lnTo>
                  <a:pt x="12" y="16"/>
                </a:lnTo>
                <a:lnTo>
                  <a:pt x="12" y="20"/>
                </a:lnTo>
                <a:lnTo>
                  <a:pt x="14" y="24"/>
                </a:lnTo>
                <a:lnTo>
                  <a:pt x="16" y="28"/>
                </a:lnTo>
                <a:lnTo>
                  <a:pt x="24" y="30"/>
                </a:lnTo>
                <a:lnTo>
                  <a:pt x="35" y="36"/>
                </a:lnTo>
                <a:lnTo>
                  <a:pt x="41" y="42"/>
                </a:lnTo>
                <a:lnTo>
                  <a:pt x="47" y="47"/>
                </a:lnTo>
                <a:lnTo>
                  <a:pt x="51" y="53"/>
                </a:lnTo>
                <a:lnTo>
                  <a:pt x="51" y="59"/>
                </a:lnTo>
                <a:lnTo>
                  <a:pt x="51" y="65"/>
                </a:lnTo>
                <a:lnTo>
                  <a:pt x="47" y="71"/>
                </a:lnTo>
                <a:lnTo>
                  <a:pt x="43" y="77"/>
                </a:lnTo>
                <a:lnTo>
                  <a:pt x="37" y="79"/>
                </a:lnTo>
                <a:lnTo>
                  <a:pt x="33" y="81"/>
                </a:lnTo>
                <a:lnTo>
                  <a:pt x="14" y="81"/>
                </a:lnTo>
                <a:lnTo>
                  <a:pt x="10" y="79"/>
                </a:lnTo>
                <a:lnTo>
                  <a:pt x="8" y="79"/>
                </a:lnTo>
                <a:lnTo>
                  <a:pt x="6" y="79"/>
                </a:lnTo>
                <a:lnTo>
                  <a:pt x="4" y="79"/>
                </a:lnTo>
                <a:lnTo>
                  <a:pt x="2" y="81"/>
                </a:lnTo>
                <a:lnTo>
                  <a:pt x="0" y="81"/>
                </a:lnTo>
                <a:lnTo>
                  <a:pt x="0" y="55"/>
                </a:lnTo>
                <a:lnTo>
                  <a:pt x="2" y="55"/>
                </a:lnTo>
                <a:lnTo>
                  <a:pt x="4" y="63"/>
                </a:lnTo>
                <a:lnTo>
                  <a:pt x="8" y="67"/>
                </a:lnTo>
                <a:lnTo>
                  <a:pt x="12" y="71"/>
                </a:lnTo>
                <a:lnTo>
                  <a:pt x="18" y="75"/>
                </a:lnTo>
                <a:lnTo>
                  <a:pt x="25" y="77"/>
                </a:lnTo>
                <a:lnTo>
                  <a:pt x="31" y="77"/>
                </a:lnTo>
                <a:lnTo>
                  <a:pt x="35" y="73"/>
                </a:lnTo>
                <a:lnTo>
                  <a:pt x="37" y="69"/>
                </a:lnTo>
                <a:lnTo>
                  <a:pt x="39" y="65"/>
                </a:lnTo>
                <a:lnTo>
                  <a:pt x="37" y="61"/>
                </a:lnTo>
                <a:lnTo>
                  <a:pt x="35" y="55"/>
                </a:lnTo>
                <a:lnTo>
                  <a:pt x="31" y="53"/>
                </a:lnTo>
                <a:lnTo>
                  <a:pt x="27" y="49"/>
                </a:lnTo>
                <a:lnTo>
                  <a:pt x="20" y="44"/>
                </a:lnTo>
                <a:lnTo>
                  <a:pt x="12" y="42"/>
                </a:lnTo>
                <a:lnTo>
                  <a:pt x="8" y="38"/>
                </a:lnTo>
                <a:lnTo>
                  <a:pt x="4" y="34"/>
                </a:lnTo>
                <a:lnTo>
                  <a:pt x="2" y="28"/>
                </a:lnTo>
                <a:lnTo>
                  <a:pt x="0" y="22"/>
                </a:lnTo>
                <a:lnTo>
                  <a:pt x="0" y="16"/>
                </a:lnTo>
                <a:lnTo>
                  <a:pt x="4" y="12"/>
                </a:lnTo>
                <a:lnTo>
                  <a:pt x="6" y="6"/>
                </a:lnTo>
                <a:lnTo>
                  <a:pt x="12" y="4"/>
                </a:lnTo>
                <a:lnTo>
                  <a:pt x="18" y="2"/>
                </a:lnTo>
                <a:lnTo>
                  <a:pt x="24" y="0"/>
                </a:lnTo>
                <a:lnTo>
                  <a:pt x="29" y="2"/>
                </a:lnTo>
                <a:lnTo>
                  <a:pt x="35" y="2"/>
                </a:lnTo>
                <a:lnTo>
                  <a:pt x="39" y="4"/>
                </a:lnTo>
                <a:lnTo>
                  <a:pt x="41" y="4"/>
                </a:lnTo>
                <a:lnTo>
                  <a:pt x="41" y="4"/>
                </a:lnTo>
                <a:lnTo>
                  <a:pt x="43" y="4"/>
                </a:lnTo>
                <a:lnTo>
                  <a:pt x="43" y="2"/>
                </a:lnTo>
                <a:lnTo>
                  <a:pt x="45" y="0"/>
                </a:lnTo>
                <a:lnTo>
                  <a:pt x="47" y="0"/>
                </a:lnTo>
                <a:lnTo>
                  <a:pt x="4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47" name="Freeform 11"/>
          <p:cNvSpPr>
            <a:spLocks noEditPoints="1"/>
          </p:cNvSpPr>
          <p:nvPr/>
        </p:nvSpPr>
        <p:spPr bwMode="auto">
          <a:xfrm>
            <a:off x="4937125" y="6351588"/>
            <a:ext cx="100013" cy="125412"/>
          </a:xfrm>
          <a:custGeom>
            <a:avLst/>
            <a:gdLst>
              <a:gd name="T0" fmla="*/ 24 w 63"/>
              <a:gd name="T1" fmla="*/ 2 h 79"/>
              <a:gd name="T2" fmla="*/ 50 w 63"/>
              <a:gd name="T3" fmla="*/ 4 h 79"/>
              <a:gd name="T4" fmla="*/ 30 w 63"/>
              <a:gd name="T5" fmla="*/ 4 h 79"/>
              <a:gd name="T6" fmla="*/ 34 w 63"/>
              <a:gd name="T7" fmla="*/ 4 h 79"/>
              <a:gd name="T8" fmla="*/ 34 w 63"/>
              <a:gd name="T9" fmla="*/ 4 h 79"/>
              <a:gd name="T10" fmla="*/ 14 w 63"/>
              <a:gd name="T11" fmla="*/ 8 h 79"/>
              <a:gd name="T12" fmla="*/ 56 w 63"/>
              <a:gd name="T13" fmla="*/ 8 h 79"/>
              <a:gd name="T14" fmla="*/ 22 w 63"/>
              <a:gd name="T15" fmla="*/ 8 h 79"/>
              <a:gd name="T16" fmla="*/ 40 w 63"/>
              <a:gd name="T17" fmla="*/ 8 h 79"/>
              <a:gd name="T18" fmla="*/ 40 w 63"/>
              <a:gd name="T19" fmla="*/ 8 h 79"/>
              <a:gd name="T20" fmla="*/ 10 w 63"/>
              <a:gd name="T21" fmla="*/ 12 h 79"/>
              <a:gd name="T22" fmla="*/ 60 w 63"/>
              <a:gd name="T23" fmla="*/ 12 h 79"/>
              <a:gd name="T24" fmla="*/ 16 w 63"/>
              <a:gd name="T25" fmla="*/ 12 h 79"/>
              <a:gd name="T26" fmla="*/ 44 w 63"/>
              <a:gd name="T27" fmla="*/ 12 h 79"/>
              <a:gd name="T28" fmla="*/ 44 w 63"/>
              <a:gd name="T29" fmla="*/ 12 h 79"/>
              <a:gd name="T30" fmla="*/ 6 w 63"/>
              <a:gd name="T31" fmla="*/ 16 h 79"/>
              <a:gd name="T32" fmla="*/ 61 w 63"/>
              <a:gd name="T33" fmla="*/ 16 h 79"/>
              <a:gd name="T34" fmla="*/ 14 w 63"/>
              <a:gd name="T35" fmla="*/ 16 h 79"/>
              <a:gd name="T36" fmla="*/ 46 w 63"/>
              <a:gd name="T37" fmla="*/ 16 h 79"/>
              <a:gd name="T38" fmla="*/ 46 w 63"/>
              <a:gd name="T39" fmla="*/ 16 h 79"/>
              <a:gd name="T40" fmla="*/ 4 w 63"/>
              <a:gd name="T41" fmla="*/ 22 h 79"/>
              <a:gd name="T42" fmla="*/ 63 w 63"/>
              <a:gd name="T43" fmla="*/ 22 h 79"/>
              <a:gd name="T44" fmla="*/ 12 w 63"/>
              <a:gd name="T45" fmla="*/ 22 h 79"/>
              <a:gd name="T46" fmla="*/ 46 w 63"/>
              <a:gd name="T47" fmla="*/ 22 h 79"/>
              <a:gd name="T48" fmla="*/ 46 w 63"/>
              <a:gd name="T49" fmla="*/ 22 h 79"/>
              <a:gd name="T50" fmla="*/ 2 w 63"/>
              <a:gd name="T51" fmla="*/ 30 h 79"/>
              <a:gd name="T52" fmla="*/ 12 w 63"/>
              <a:gd name="T53" fmla="*/ 42 h 79"/>
              <a:gd name="T54" fmla="*/ 14 w 63"/>
              <a:gd name="T55" fmla="*/ 42 h 79"/>
              <a:gd name="T56" fmla="*/ 0 w 63"/>
              <a:gd name="T57" fmla="*/ 47 h 79"/>
              <a:gd name="T58" fmla="*/ 0 w 63"/>
              <a:gd name="T59" fmla="*/ 47 h 79"/>
              <a:gd name="T60" fmla="*/ 0 w 63"/>
              <a:gd name="T61" fmla="*/ 51 h 79"/>
              <a:gd name="T62" fmla="*/ 63 w 63"/>
              <a:gd name="T63" fmla="*/ 51 h 79"/>
              <a:gd name="T64" fmla="*/ 18 w 63"/>
              <a:gd name="T65" fmla="*/ 51 h 79"/>
              <a:gd name="T66" fmla="*/ 61 w 63"/>
              <a:gd name="T67" fmla="*/ 51 h 79"/>
              <a:gd name="T68" fmla="*/ 61 w 63"/>
              <a:gd name="T69" fmla="*/ 51 h 79"/>
              <a:gd name="T70" fmla="*/ 2 w 63"/>
              <a:gd name="T71" fmla="*/ 57 h 79"/>
              <a:gd name="T72" fmla="*/ 63 w 63"/>
              <a:gd name="T73" fmla="*/ 57 h 79"/>
              <a:gd name="T74" fmla="*/ 20 w 63"/>
              <a:gd name="T75" fmla="*/ 57 h 79"/>
              <a:gd name="T76" fmla="*/ 58 w 63"/>
              <a:gd name="T77" fmla="*/ 57 h 79"/>
              <a:gd name="T78" fmla="*/ 58 w 63"/>
              <a:gd name="T79" fmla="*/ 57 h 79"/>
              <a:gd name="T80" fmla="*/ 4 w 63"/>
              <a:gd name="T81" fmla="*/ 61 h 79"/>
              <a:gd name="T82" fmla="*/ 61 w 63"/>
              <a:gd name="T83" fmla="*/ 61 h 79"/>
              <a:gd name="T84" fmla="*/ 26 w 63"/>
              <a:gd name="T85" fmla="*/ 61 h 79"/>
              <a:gd name="T86" fmla="*/ 54 w 63"/>
              <a:gd name="T87" fmla="*/ 61 h 79"/>
              <a:gd name="T88" fmla="*/ 54 w 63"/>
              <a:gd name="T89" fmla="*/ 61 h 79"/>
              <a:gd name="T90" fmla="*/ 6 w 63"/>
              <a:gd name="T91" fmla="*/ 65 h 79"/>
              <a:gd name="T92" fmla="*/ 60 w 63"/>
              <a:gd name="T93" fmla="*/ 65 h 79"/>
              <a:gd name="T94" fmla="*/ 32 w 63"/>
              <a:gd name="T95" fmla="*/ 65 h 79"/>
              <a:gd name="T96" fmla="*/ 46 w 63"/>
              <a:gd name="T97" fmla="*/ 65 h 79"/>
              <a:gd name="T98" fmla="*/ 46 w 63"/>
              <a:gd name="T99" fmla="*/ 65 h 79"/>
              <a:gd name="T100" fmla="*/ 10 w 63"/>
              <a:gd name="T101" fmla="*/ 69 h 79"/>
              <a:gd name="T102" fmla="*/ 56 w 63"/>
              <a:gd name="T103" fmla="*/ 71 h 79"/>
              <a:gd name="T104" fmla="*/ 54 w 63"/>
              <a:gd name="T105" fmla="*/ 71 h 79"/>
              <a:gd name="T106" fmla="*/ 14 w 63"/>
              <a:gd name="T107" fmla="*/ 73 h 79"/>
              <a:gd name="T108" fmla="*/ 14 w 63"/>
              <a:gd name="T109" fmla="*/ 73 h 79"/>
              <a:gd name="T110" fmla="*/ 16 w 63"/>
              <a:gd name="T111" fmla="*/ 77 h 79"/>
              <a:gd name="T112" fmla="*/ 48 w 63"/>
              <a:gd name="T113" fmla="*/ 7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3" h="79">
                <a:moveTo>
                  <a:pt x="24" y="0"/>
                </a:moveTo>
                <a:lnTo>
                  <a:pt x="42" y="0"/>
                </a:lnTo>
                <a:lnTo>
                  <a:pt x="42" y="2"/>
                </a:lnTo>
                <a:lnTo>
                  <a:pt x="24" y="2"/>
                </a:lnTo>
                <a:lnTo>
                  <a:pt x="24" y="0"/>
                </a:lnTo>
                <a:close/>
                <a:moveTo>
                  <a:pt x="20" y="2"/>
                </a:moveTo>
                <a:lnTo>
                  <a:pt x="50" y="2"/>
                </a:lnTo>
                <a:lnTo>
                  <a:pt x="50" y="4"/>
                </a:lnTo>
                <a:lnTo>
                  <a:pt x="20" y="4"/>
                </a:lnTo>
                <a:lnTo>
                  <a:pt x="20" y="2"/>
                </a:lnTo>
                <a:close/>
                <a:moveTo>
                  <a:pt x="16" y="4"/>
                </a:moveTo>
                <a:lnTo>
                  <a:pt x="30" y="4"/>
                </a:lnTo>
                <a:lnTo>
                  <a:pt x="30" y="6"/>
                </a:lnTo>
                <a:lnTo>
                  <a:pt x="16" y="6"/>
                </a:lnTo>
                <a:lnTo>
                  <a:pt x="16" y="4"/>
                </a:lnTo>
                <a:close/>
                <a:moveTo>
                  <a:pt x="34" y="4"/>
                </a:moveTo>
                <a:lnTo>
                  <a:pt x="54" y="4"/>
                </a:lnTo>
                <a:lnTo>
                  <a:pt x="54" y="6"/>
                </a:lnTo>
                <a:lnTo>
                  <a:pt x="34" y="6"/>
                </a:lnTo>
                <a:lnTo>
                  <a:pt x="34" y="4"/>
                </a:lnTo>
                <a:close/>
                <a:moveTo>
                  <a:pt x="14" y="6"/>
                </a:moveTo>
                <a:lnTo>
                  <a:pt x="24" y="6"/>
                </a:lnTo>
                <a:lnTo>
                  <a:pt x="24" y="8"/>
                </a:lnTo>
                <a:lnTo>
                  <a:pt x="14" y="8"/>
                </a:lnTo>
                <a:lnTo>
                  <a:pt x="14" y="6"/>
                </a:lnTo>
                <a:close/>
                <a:moveTo>
                  <a:pt x="38" y="6"/>
                </a:moveTo>
                <a:lnTo>
                  <a:pt x="56" y="6"/>
                </a:lnTo>
                <a:lnTo>
                  <a:pt x="56" y="8"/>
                </a:lnTo>
                <a:lnTo>
                  <a:pt x="38" y="8"/>
                </a:lnTo>
                <a:lnTo>
                  <a:pt x="38" y="6"/>
                </a:lnTo>
                <a:close/>
                <a:moveTo>
                  <a:pt x="12" y="8"/>
                </a:moveTo>
                <a:lnTo>
                  <a:pt x="22" y="8"/>
                </a:lnTo>
                <a:lnTo>
                  <a:pt x="22" y="10"/>
                </a:lnTo>
                <a:lnTo>
                  <a:pt x="12" y="10"/>
                </a:lnTo>
                <a:lnTo>
                  <a:pt x="12" y="8"/>
                </a:lnTo>
                <a:close/>
                <a:moveTo>
                  <a:pt x="40" y="8"/>
                </a:moveTo>
                <a:lnTo>
                  <a:pt x="58" y="8"/>
                </a:lnTo>
                <a:lnTo>
                  <a:pt x="58" y="10"/>
                </a:lnTo>
                <a:lnTo>
                  <a:pt x="40" y="10"/>
                </a:lnTo>
                <a:lnTo>
                  <a:pt x="40" y="8"/>
                </a:lnTo>
                <a:close/>
                <a:moveTo>
                  <a:pt x="10" y="10"/>
                </a:moveTo>
                <a:lnTo>
                  <a:pt x="18" y="10"/>
                </a:lnTo>
                <a:lnTo>
                  <a:pt x="18" y="12"/>
                </a:lnTo>
                <a:lnTo>
                  <a:pt x="10" y="12"/>
                </a:lnTo>
                <a:lnTo>
                  <a:pt x="10" y="10"/>
                </a:lnTo>
                <a:close/>
                <a:moveTo>
                  <a:pt x="42" y="10"/>
                </a:moveTo>
                <a:lnTo>
                  <a:pt x="60" y="10"/>
                </a:lnTo>
                <a:lnTo>
                  <a:pt x="60" y="12"/>
                </a:lnTo>
                <a:lnTo>
                  <a:pt x="42" y="12"/>
                </a:lnTo>
                <a:lnTo>
                  <a:pt x="42" y="10"/>
                </a:lnTo>
                <a:close/>
                <a:moveTo>
                  <a:pt x="8" y="12"/>
                </a:moveTo>
                <a:lnTo>
                  <a:pt x="16" y="12"/>
                </a:lnTo>
                <a:lnTo>
                  <a:pt x="16" y="14"/>
                </a:lnTo>
                <a:lnTo>
                  <a:pt x="8" y="14"/>
                </a:lnTo>
                <a:lnTo>
                  <a:pt x="8" y="12"/>
                </a:lnTo>
                <a:close/>
                <a:moveTo>
                  <a:pt x="44" y="12"/>
                </a:moveTo>
                <a:lnTo>
                  <a:pt x="60" y="12"/>
                </a:lnTo>
                <a:lnTo>
                  <a:pt x="60" y="14"/>
                </a:lnTo>
                <a:lnTo>
                  <a:pt x="44" y="14"/>
                </a:lnTo>
                <a:lnTo>
                  <a:pt x="44" y="12"/>
                </a:lnTo>
                <a:close/>
                <a:moveTo>
                  <a:pt x="6" y="14"/>
                </a:moveTo>
                <a:lnTo>
                  <a:pt x="14" y="14"/>
                </a:lnTo>
                <a:lnTo>
                  <a:pt x="14" y="16"/>
                </a:lnTo>
                <a:lnTo>
                  <a:pt x="6" y="16"/>
                </a:lnTo>
                <a:lnTo>
                  <a:pt x="6" y="14"/>
                </a:lnTo>
                <a:close/>
                <a:moveTo>
                  <a:pt x="44" y="14"/>
                </a:moveTo>
                <a:lnTo>
                  <a:pt x="61" y="14"/>
                </a:lnTo>
                <a:lnTo>
                  <a:pt x="61" y="16"/>
                </a:lnTo>
                <a:lnTo>
                  <a:pt x="44" y="16"/>
                </a:lnTo>
                <a:lnTo>
                  <a:pt x="44" y="14"/>
                </a:lnTo>
                <a:close/>
                <a:moveTo>
                  <a:pt x="4" y="16"/>
                </a:moveTo>
                <a:lnTo>
                  <a:pt x="14" y="16"/>
                </a:lnTo>
                <a:lnTo>
                  <a:pt x="14" y="18"/>
                </a:lnTo>
                <a:lnTo>
                  <a:pt x="4" y="18"/>
                </a:lnTo>
                <a:lnTo>
                  <a:pt x="4" y="16"/>
                </a:lnTo>
                <a:close/>
                <a:moveTo>
                  <a:pt x="46" y="16"/>
                </a:moveTo>
                <a:lnTo>
                  <a:pt x="61" y="16"/>
                </a:lnTo>
                <a:lnTo>
                  <a:pt x="61" y="18"/>
                </a:lnTo>
                <a:lnTo>
                  <a:pt x="46" y="18"/>
                </a:lnTo>
                <a:lnTo>
                  <a:pt x="46" y="16"/>
                </a:lnTo>
                <a:close/>
                <a:moveTo>
                  <a:pt x="4" y="18"/>
                </a:moveTo>
                <a:lnTo>
                  <a:pt x="12" y="18"/>
                </a:lnTo>
                <a:lnTo>
                  <a:pt x="12" y="22"/>
                </a:lnTo>
                <a:lnTo>
                  <a:pt x="4" y="22"/>
                </a:lnTo>
                <a:lnTo>
                  <a:pt x="4" y="18"/>
                </a:lnTo>
                <a:close/>
                <a:moveTo>
                  <a:pt x="46" y="18"/>
                </a:moveTo>
                <a:lnTo>
                  <a:pt x="63" y="18"/>
                </a:lnTo>
                <a:lnTo>
                  <a:pt x="63" y="22"/>
                </a:lnTo>
                <a:lnTo>
                  <a:pt x="46" y="22"/>
                </a:lnTo>
                <a:lnTo>
                  <a:pt x="46" y="18"/>
                </a:lnTo>
                <a:close/>
                <a:moveTo>
                  <a:pt x="2" y="22"/>
                </a:moveTo>
                <a:lnTo>
                  <a:pt x="12" y="22"/>
                </a:lnTo>
                <a:lnTo>
                  <a:pt x="12" y="24"/>
                </a:lnTo>
                <a:lnTo>
                  <a:pt x="2" y="24"/>
                </a:lnTo>
                <a:lnTo>
                  <a:pt x="2" y="22"/>
                </a:lnTo>
                <a:close/>
                <a:moveTo>
                  <a:pt x="46" y="22"/>
                </a:moveTo>
                <a:lnTo>
                  <a:pt x="63" y="22"/>
                </a:lnTo>
                <a:lnTo>
                  <a:pt x="63" y="24"/>
                </a:lnTo>
                <a:lnTo>
                  <a:pt x="46" y="24"/>
                </a:lnTo>
                <a:lnTo>
                  <a:pt x="46" y="22"/>
                </a:lnTo>
                <a:close/>
                <a:moveTo>
                  <a:pt x="2" y="24"/>
                </a:moveTo>
                <a:lnTo>
                  <a:pt x="63" y="24"/>
                </a:lnTo>
                <a:lnTo>
                  <a:pt x="63" y="30"/>
                </a:lnTo>
                <a:lnTo>
                  <a:pt x="2" y="30"/>
                </a:lnTo>
                <a:lnTo>
                  <a:pt x="2" y="24"/>
                </a:lnTo>
                <a:close/>
                <a:moveTo>
                  <a:pt x="0" y="30"/>
                </a:moveTo>
                <a:lnTo>
                  <a:pt x="12" y="30"/>
                </a:lnTo>
                <a:lnTo>
                  <a:pt x="12" y="42"/>
                </a:lnTo>
                <a:lnTo>
                  <a:pt x="0" y="42"/>
                </a:lnTo>
                <a:lnTo>
                  <a:pt x="0" y="30"/>
                </a:lnTo>
                <a:close/>
                <a:moveTo>
                  <a:pt x="0" y="42"/>
                </a:moveTo>
                <a:lnTo>
                  <a:pt x="14" y="42"/>
                </a:lnTo>
                <a:lnTo>
                  <a:pt x="14" y="47"/>
                </a:lnTo>
                <a:lnTo>
                  <a:pt x="0" y="47"/>
                </a:lnTo>
                <a:lnTo>
                  <a:pt x="0" y="42"/>
                </a:lnTo>
                <a:close/>
                <a:moveTo>
                  <a:pt x="0" y="47"/>
                </a:moveTo>
                <a:lnTo>
                  <a:pt x="16" y="47"/>
                </a:lnTo>
                <a:lnTo>
                  <a:pt x="16" y="49"/>
                </a:lnTo>
                <a:lnTo>
                  <a:pt x="0" y="49"/>
                </a:lnTo>
                <a:lnTo>
                  <a:pt x="0" y="47"/>
                </a:lnTo>
                <a:close/>
                <a:moveTo>
                  <a:pt x="0" y="49"/>
                </a:moveTo>
                <a:lnTo>
                  <a:pt x="16" y="49"/>
                </a:lnTo>
                <a:lnTo>
                  <a:pt x="16" y="51"/>
                </a:lnTo>
                <a:lnTo>
                  <a:pt x="0" y="51"/>
                </a:lnTo>
                <a:lnTo>
                  <a:pt x="0" y="49"/>
                </a:lnTo>
                <a:close/>
                <a:moveTo>
                  <a:pt x="61" y="49"/>
                </a:moveTo>
                <a:lnTo>
                  <a:pt x="63" y="49"/>
                </a:lnTo>
                <a:lnTo>
                  <a:pt x="63" y="51"/>
                </a:lnTo>
                <a:lnTo>
                  <a:pt x="61" y="51"/>
                </a:lnTo>
                <a:lnTo>
                  <a:pt x="61" y="49"/>
                </a:lnTo>
                <a:close/>
                <a:moveTo>
                  <a:pt x="0" y="51"/>
                </a:moveTo>
                <a:lnTo>
                  <a:pt x="18" y="51"/>
                </a:lnTo>
                <a:lnTo>
                  <a:pt x="18" y="55"/>
                </a:lnTo>
                <a:lnTo>
                  <a:pt x="0" y="55"/>
                </a:lnTo>
                <a:lnTo>
                  <a:pt x="0" y="51"/>
                </a:lnTo>
                <a:close/>
                <a:moveTo>
                  <a:pt x="61" y="51"/>
                </a:moveTo>
                <a:lnTo>
                  <a:pt x="63" y="51"/>
                </a:lnTo>
                <a:lnTo>
                  <a:pt x="63" y="55"/>
                </a:lnTo>
                <a:lnTo>
                  <a:pt x="61" y="55"/>
                </a:lnTo>
                <a:lnTo>
                  <a:pt x="61" y="51"/>
                </a:lnTo>
                <a:close/>
                <a:moveTo>
                  <a:pt x="2" y="55"/>
                </a:moveTo>
                <a:lnTo>
                  <a:pt x="20" y="55"/>
                </a:lnTo>
                <a:lnTo>
                  <a:pt x="20" y="57"/>
                </a:lnTo>
                <a:lnTo>
                  <a:pt x="2" y="57"/>
                </a:lnTo>
                <a:lnTo>
                  <a:pt x="2" y="55"/>
                </a:lnTo>
                <a:close/>
                <a:moveTo>
                  <a:pt x="60" y="55"/>
                </a:moveTo>
                <a:lnTo>
                  <a:pt x="63" y="55"/>
                </a:lnTo>
                <a:lnTo>
                  <a:pt x="63" y="57"/>
                </a:lnTo>
                <a:lnTo>
                  <a:pt x="60" y="57"/>
                </a:lnTo>
                <a:lnTo>
                  <a:pt x="60" y="55"/>
                </a:lnTo>
                <a:close/>
                <a:moveTo>
                  <a:pt x="2" y="57"/>
                </a:moveTo>
                <a:lnTo>
                  <a:pt x="20" y="57"/>
                </a:lnTo>
                <a:lnTo>
                  <a:pt x="20" y="59"/>
                </a:lnTo>
                <a:lnTo>
                  <a:pt x="2" y="59"/>
                </a:lnTo>
                <a:lnTo>
                  <a:pt x="2" y="57"/>
                </a:lnTo>
                <a:close/>
                <a:moveTo>
                  <a:pt x="58" y="57"/>
                </a:moveTo>
                <a:lnTo>
                  <a:pt x="61" y="57"/>
                </a:lnTo>
                <a:lnTo>
                  <a:pt x="61" y="59"/>
                </a:lnTo>
                <a:lnTo>
                  <a:pt x="58" y="59"/>
                </a:lnTo>
                <a:lnTo>
                  <a:pt x="58" y="57"/>
                </a:lnTo>
                <a:close/>
                <a:moveTo>
                  <a:pt x="4" y="59"/>
                </a:moveTo>
                <a:lnTo>
                  <a:pt x="24" y="59"/>
                </a:lnTo>
                <a:lnTo>
                  <a:pt x="24" y="61"/>
                </a:lnTo>
                <a:lnTo>
                  <a:pt x="4" y="61"/>
                </a:lnTo>
                <a:lnTo>
                  <a:pt x="4" y="59"/>
                </a:lnTo>
                <a:close/>
                <a:moveTo>
                  <a:pt x="56" y="59"/>
                </a:moveTo>
                <a:lnTo>
                  <a:pt x="61" y="59"/>
                </a:lnTo>
                <a:lnTo>
                  <a:pt x="61" y="61"/>
                </a:lnTo>
                <a:lnTo>
                  <a:pt x="56" y="61"/>
                </a:lnTo>
                <a:lnTo>
                  <a:pt x="56" y="59"/>
                </a:lnTo>
                <a:close/>
                <a:moveTo>
                  <a:pt x="4" y="61"/>
                </a:moveTo>
                <a:lnTo>
                  <a:pt x="26" y="61"/>
                </a:lnTo>
                <a:lnTo>
                  <a:pt x="26" y="63"/>
                </a:lnTo>
                <a:lnTo>
                  <a:pt x="4" y="63"/>
                </a:lnTo>
                <a:lnTo>
                  <a:pt x="4" y="61"/>
                </a:lnTo>
                <a:close/>
                <a:moveTo>
                  <a:pt x="54" y="61"/>
                </a:moveTo>
                <a:lnTo>
                  <a:pt x="60" y="61"/>
                </a:lnTo>
                <a:lnTo>
                  <a:pt x="60" y="63"/>
                </a:lnTo>
                <a:lnTo>
                  <a:pt x="54" y="63"/>
                </a:lnTo>
                <a:lnTo>
                  <a:pt x="54" y="61"/>
                </a:lnTo>
                <a:close/>
                <a:moveTo>
                  <a:pt x="6" y="63"/>
                </a:moveTo>
                <a:lnTo>
                  <a:pt x="30" y="63"/>
                </a:lnTo>
                <a:lnTo>
                  <a:pt x="30" y="65"/>
                </a:lnTo>
                <a:lnTo>
                  <a:pt x="6" y="65"/>
                </a:lnTo>
                <a:lnTo>
                  <a:pt x="6" y="63"/>
                </a:lnTo>
                <a:close/>
                <a:moveTo>
                  <a:pt x="52" y="63"/>
                </a:moveTo>
                <a:lnTo>
                  <a:pt x="60" y="63"/>
                </a:lnTo>
                <a:lnTo>
                  <a:pt x="60" y="65"/>
                </a:lnTo>
                <a:lnTo>
                  <a:pt x="52" y="65"/>
                </a:lnTo>
                <a:lnTo>
                  <a:pt x="52" y="63"/>
                </a:lnTo>
                <a:close/>
                <a:moveTo>
                  <a:pt x="8" y="65"/>
                </a:moveTo>
                <a:lnTo>
                  <a:pt x="32" y="65"/>
                </a:lnTo>
                <a:lnTo>
                  <a:pt x="32" y="67"/>
                </a:lnTo>
                <a:lnTo>
                  <a:pt x="8" y="67"/>
                </a:lnTo>
                <a:lnTo>
                  <a:pt x="8" y="65"/>
                </a:lnTo>
                <a:close/>
                <a:moveTo>
                  <a:pt x="46" y="65"/>
                </a:moveTo>
                <a:lnTo>
                  <a:pt x="58" y="65"/>
                </a:lnTo>
                <a:lnTo>
                  <a:pt x="58" y="67"/>
                </a:lnTo>
                <a:lnTo>
                  <a:pt x="46" y="67"/>
                </a:lnTo>
                <a:lnTo>
                  <a:pt x="46" y="65"/>
                </a:lnTo>
                <a:close/>
                <a:moveTo>
                  <a:pt x="10" y="67"/>
                </a:moveTo>
                <a:lnTo>
                  <a:pt x="58" y="67"/>
                </a:lnTo>
                <a:lnTo>
                  <a:pt x="58" y="69"/>
                </a:lnTo>
                <a:lnTo>
                  <a:pt x="10" y="69"/>
                </a:lnTo>
                <a:lnTo>
                  <a:pt x="10" y="67"/>
                </a:lnTo>
                <a:close/>
                <a:moveTo>
                  <a:pt x="10" y="69"/>
                </a:moveTo>
                <a:lnTo>
                  <a:pt x="56" y="69"/>
                </a:lnTo>
                <a:lnTo>
                  <a:pt x="56" y="71"/>
                </a:lnTo>
                <a:lnTo>
                  <a:pt x="10" y="71"/>
                </a:lnTo>
                <a:lnTo>
                  <a:pt x="10" y="69"/>
                </a:lnTo>
                <a:close/>
                <a:moveTo>
                  <a:pt x="12" y="71"/>
                </a:moveTo>
                <a:lnTo>
                  <a:pt x="54" y="71"/>
                </a:lnTo>
                <a:lnTo>
                  <a:pt x="54" y="73"/>
                </a:lnTo>
                <a:lnTo>
                  <a:pt x="12" y="73"/>
                </a:lnTo>
                <a:lnTo>
                  <a:pt x="12" y="71"/>
                </a:lnTo>
                <a:close/>
                <a:moveTo>
                  <a:pt x="14" y="73"/>
                </a:moveTo>
                <a:lnTo>
                  <a:pt x="52" y="73"/>
                </a:lnTo>
                <a:lnTo>
                  <a:pt x="52" y="75"/>
                </a:lnTo>
                <a:lnTo>
                  <a:pt x="14" y="75"/>
                </a:lnTo>
                <a:lnTo>
                  <a:pt x="14" y="73"/>
                </a:lnTo>
                <a:close/>
                <a:moveTo>
                  <a:pt x="16" y="75"/>
                </a:moveTo>
                <a:lnTo>
                  <a:pt x="50" y="75"/>
                </a:lnTo>
                <a:lnTo>
                  <a:pt x="50" y="77"/>
                </a:lnTo>
                <a:lnTo>
                  <a:pt x="16" y="77"/>
                </a:lnTo>
                <a:lnTo>
                  <a:pt x="16" y="75"/>
                </a:lnTo>
                <a:close/>
                <a:moveTo>
                  <a:pt x="20" y="77"/>
                </a:moveTo>
                <a:lnTo>
                  <a:pt x="48" y="77"/>
                </a:lnTo>
                <a:lnTo>
                  <a:pt x="48" y="79"/>
                </a:lnTo>
                <a:lnTo>
                  <a:pt x="20" y="79"/>
                </a:lnTo>
                <a:lnTo>
                  <a:pt x="20" y="7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48" name="Freeform 12"/>
          <p:cNvSpPr>
            <a:spLocks noEditPoints="1"/>
          </p:cNvSpPr>
          <p:nvPr/>
        </p:nvSpPr>
        <p:spPr bwMode="auto">
          <a:xfrm>
            <a:off x="5119688" y="6289675"/>
            <a:ext cx="138112" cy="187325"/>
          </a:xfrm>
          <a:custGeom>
            <a:avLst/>
            <a:gdLst>
              <a:gd name="T0" fmla="*/ 32 w 87"/>
              <a:gd name="T1" fmla="*/ 98 h 118"/>
              <a:gd name="T2" fmla="*/ 34 w 87"/>
              <a:gd name="T3" fmla="*/ 110 h 118"/>
              <a:gd name="T4" fmla="*/ 38 w 87"/>
              <a:gd name="T5" fmla="*/ 114 h 118"/>
              <a:gd name="T6" fmla="*/ 47 w 87"/>
              <a:gd name="T7" fmla="*/ 116 h 118"/>
              <a:gd name="T8" fmla="*/ 0 w 87"/>
              <a:gd name="T9" fmla="*/ 118 h 118"/>
              <a:gd name="T10" fmla="*/ 4 w 87"/>
              <a:gd name="T11" fmla="*/ 116 h 118"/>
              <a:gd name="T12" fmla="*/ 12 w 87"/>
              <a:gd name="T13" fmla="*/ 114 h 118"/>
              <a:gd name="T14" fmla="*/ 16 w 87"/>
              <a:gd name="T15" fmla="*/ 108 h 118"/>
              <a:gd name="T16" fmla="*/ 16 w 87"/>
              <a:gd name="T17" fmla="*/ 98 h 118"/>
              <a:gd name="T18" fmla="*/ 16 w 87"/>
              <a:gd name="T19" fmla="*/ 15 h 118"/>
              <a:gd name="T20" fmla="*/ 14 w 87"/>
              <a:gd name="T21" fmla="*/ 6 h 118"/>
              <a:gd name="T22" fmla="*/ 4 w 87"/>
              <a:gd name="T23" fmla="*/ 2 h 118"/>
              <a:gd name="T24" fmla="*/ 0 w 87"/>
              <a:gd name="T25" fmla="*/ 0 h 118"/>
              <a:gd name="T26" fmla="*/ 51 w 87"/>
              <a:gd name="T27" fmla="*/ 0 h 118"/>
              <a:gd name="T28" fmla="*/ 67 w 87"/>
              <a:gd name="T29" fmla="*/ 4 h 118"/>
              <a:gd name="T30" fmla="*/ 81 w 87"/>
              <a:gd name="T31" fmla="*/ 15 h 118"/>
              <a:gd name="T32" fmla="*/ 87 w 87"/>
              <a:gd name="T33" fmla="*/ 27 h 118"/>
              <a:gd name="T34" fmla="*/ 87 w 87"/>
              <a:gd name="T35" fmla="*/ 41 h 118"/>
              <a:gd name="T36" fmla="*/ 77 w 87"/>
              <a:gd name="T37" fmla="*/ 55 h 118"/>
              <a:gd name="T38" fmla="*/ 61 w 87"/>
              <a:gd name="T39" fmla="*/ 63 h 118"/>
              <a:gd name="T40" fmla="*/ 47 w 87"/>
              <a:gd name="T41" fmla="*/ 65 h 118"/>
              <a:gd name="T42" fmla="*/ 38 w 87"/>
              <a:gd name="T43" fmla="*/ 63 h 118"/>
              <a:gd name="T44" fmla="*/ 32 w 87"/>
              <a:gd name="T45" fmla="*/ 57 h 118"/>
              <a:gd name="T46" fmla="*/ 40 w 87"/>
              <a:gd name="T47" fmla="*/ 59 h 118"/>
              <a:gd name="T48" fmla="*/ 45 w 87"/>
              <a:gd name="T49" fmla="*/ 59 h 118"/>
              <a:gd name="T50" fmla="*/ 57 w 87"/>
              <a:gd name="T51" fmla="*/ 55 h 118"/>
              <a:gd name="T52" fmla="*/ 65 w 87"/>
              <a:gd name="T53" fmla="*/ 47 h 118"/>
              <a:gd name="T54" fmla="*/ 67 w 87"/>
              <a:gd name="T55" fmla="*/ 35 h 118"/>
              <a:gd name="T56" fmla="*/ 65 w 87"/>
              <a:gd name="T57" fmla="*/ 19 h 118"/>
              <a:gd name="T58" fmla="*/ 55 w 87"/>
              <a:gd name="T59" fmla="*/ 10 h 118"/>
              <a:gd name="T60" fmla="*/ 44 w 87"/>
              <a:gd name="T61" fmla="*/ 6 h 118"/>
              <a:gd name="T62" fmla="*/ 32 w 87"/>
              <a:gd name="T63" fmla="*/ 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7" h="118">
                <a:moveTo>
                  <a:pt x="32" y="63"/>
                </a:moveTo>
                <a:lnTo>
                  <a:pt x="32" y="98"/>
                </a:lnTo>
                <a:lnTo>
                  <a:pt x="32" y="104"/>
                </a:lnTo>
                <a:lnTo>
                  <a:pt x="34" y="110"/>
                </a:lnTo>
                <a:lnTo>
                  <a:pt x="34" y="112"/>
                </a:lnTo>
                <a:lnTo>
                  <a:pt x="38" y="114"/>
                </a:lnTo>
                <a:lnTo>
                  <a:pt x="44" y="116"/>
                </a:lnTo>
                <a:lnTo>
                  <a:pt x="47" y="116"/>
                </a:lnTo>
                <a:lnTo>
                  <a:pt x="47" y="118"/>
                </a:lnTo>
                <a:lnTo>
                  <a:pt x="0" y="118"/>
                </a:lnTo>
                <a:lnTo>
                  <a:pt x="0" y="116"/>
                </a:lnTo>
                <a:lnTo>
                  <a:pt x="4" y="116"/>
                </a:lnTo>
                <a:lnTo>
                  <a:pt x="8" y="116"/>
                </a:lnTo>
                <a:lnTo>
                  <a:pt x="12" y="114"/>
                </a:lnTo>
                <a:lnTo>
                  <a:pt x="14" y="110"/>
                </a:lnTo>
                <a:lnTo>
                  <a:pt x="16" y="108"/>
                </a:lnTo>
                <a:lnTo>
                  <a:pt x="16" y="104"/>
                </a:lnTo>
                <a:lnTo>
                  <a:pt x="16" y="98"/>
                </a:lnTo>
                <a:lnTo>
                  <a:pt x="16" y="21"/>
                </a:lnTo>
                <a:lnTo>
                  <a:pt x="16" y="15"/>
                </a:lnTo>
                <a:lnTo>
                  <a:pt x="16" y="8"/>
                </a:lnTo>
                <a:lnTo>
                  <a:pt x="14" y="6"/>
                </a:lnTo>
                <a:lnTo>
                  <a:pt x="10" y="4"/>
                </a:lnTo>
                <a:lnTo>
                  <a:pt x="4" y="2"/>
                </a:lnTo>
                <a:lnTo>
                  <a:pt x="0" y="2"/>
                </a:lnTo>
                <a:lnTo>
                  <a:pt x="0" y="0"/>
                </a:lnTo>
                <a:lnTo>
                  <a:pt x="42" y="0"/>
                </a:lnTo>
                <a:lnTo>
                  <a:pt x="51" y="0"/>
                </a:lnTo>
                <a:lnTo>
                  <a:pt x="59" y="2"/>
                </a:lnTo>
                <a:lnTo>
                  <a:pt x="67" y="4"/>
                </a:lnTo>
                <a:lnTo>
                  <a:pt x="75" y="8"/>
                </a:lnTo>
                <a:lnTo>
                  <a:pt x="81" y="15"/>
                </a:lnTo>
                <a:lnTo>
                  <a:pt x="85" y="21"/>
                </a:lnTo>
                <a:lnTo>
                  <a:pt x="87" y="27"/>
                </a:lnTo>
                <a:lnTo>
                  <a:pt x="87" y="33"/>
                </a:lnTo>
                <a:lnTo>
                  <a:pt x="87" y="41"/>
                </a:lnTo>
                <a:lnTo>
                  <a:pt x="83" y="49"/>
                </a:lnTo>
                <a:lnTo>
                  <a:pt x="77" y="55"/>
                </a:lnTo>
                <a:lnTo>
                  <a:pt x="71" y="61"/>
                </a:lnTo>
                <a:lnTo>
                  <a:pt x="61" y="63"/>
                </a:lnTo>
                <a:lnTo>
                  <a:pt x="51" y="65"/>
                </a:lnTo>
                <a:lnTo>
                  <a:pt x="47" y="65"/>
                </a:lnTo>
                <a:lnTo>
                  <a:pt x="44" y="63"/>
                </a:lnTo>
                <a:lnTo>
                  <a:pt x="38" y="63"/>
                </a:lnTo>
                <a:lnTo>
                  <a:pt x="32" y="63"/>
                </a:lnTo>
                <a:close/>
                <a:moveTo>
                  <a:pt x="32" y="57"/>
                </a:moveTo>
                <a:lnTo>
                  <a:pt x="36" y="59"/>
                </a:lnTo>
                <a:lnTo>
                  <a:pt x="40" y="59"/>
                </a:lnTo>
                <a:lnTo>
                  <a:pt x="44" y="59"/>
                </a:lnTo>
                <a:lnTo>
                  <a:pt x="45" y="59"/>
                </a:lnTo>
                <a:lnTo>
                  <a:pt x="51" y="59"/>
                </a:lnTo>
                <a:lnTo>
                  <a:pt x="57" y="55"/>
                </a:lnTo>
                <a:lnTo>
                  <a:pt x="61" y="53"/>
                </a:lnTo>
                <a:lnTo>
                  <a:pt x="65" y="47"/>
                </a:lnTo>
                <a:lnTo>
                  <a:pt x="67" y="41"/>
                </a:lnTo>
                <a:lnTo>
                  <a:pt x="67" y="35"/>
                </a:lnTo>
                <a:lnTo>
                  <a:pt x="67" y="27"/>
                </a:lnTo>
                <a:lnTo>
                  <a:pt x="65" y="19"/>
                </a:lnTo>
                <a:lnTo>
                  <a:pt x="61" y="15"/>
                </a:lnTo>
                <a:lnTo>
                  <a:pt x="55" y="10"/>
                </a:lnTo>
                <a:lnTo>
                  <a:pt x="49" y="6"/>
                </a:lnTo>
                <a:lnTo>
                  <a:pt x="44" y="6"/>
                </a:lnTo>
                <a:lnTo>
                  <a:pt x="38" y="6"/>
                </a:lnTo>
                <a:lnTo>
                  <a:pt x="32" y="8"/>
                </a:lnTo>
                <a:lnTo>
                  <a:pt x="32" y="5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49" name="Freeform 13"/>
          <p:cNvSpPr>
            <a:spLocks noEditPoints="1"/>
          </p:cNvSpPr>
          <p:nvPr/>
        </p:nvSpPr>
        <p:spPr bwMode="auto">
          <a:xfrm>
            <a:off x="5276850" y="6351588"/>
            <a:ext cx="115888" cy="125412"/>
          </a:xfrm>
          <a:custGeom>
            <a:avLst/>
            <a:gdLst>
              <a:gd name="T0" fmla="*/ 26 w 73"/>
              <a:gd name="T1" fmla="*/ 0 h 79"/>
              <a:gd name="T2" fmla="*/ 22 w 73"/>
              <a:gd name="T3" fmla="*/ 2 h 79"/>
              <a:gd name="T4" fmla="*/ 18 w 73"/>
              <a:gd name="T5" fmla="*/ 4 h 79"/>
              <a:gd name="T6" fmla="*/ 40 w 73"/>
              <a:gd name="T7" fmla="*/ 4 h 79"/>
              <a:gd name="T8" fmla="*/ 16 w 73"/>
              <a:gd name="T9" fmla="*/ 6 h 79"/>
              <a:gd name="T10" fmla="*/ 42 w 73"/>
              <a:gd name="T11" fmla="*/ 6 h 79"/>
              <a:gd name="T12" fmla="*/ 12 w 73"/>
              <a:gd name="T13" fmla="*/ 8 h 79"/>
              <a:gd name="T14" fmla="*/ 44 w 73"/>
              <a:gd name="T15" fmla="*/ 8 h 79"/>
              <a:gd name="T16" fmla="*/ 10 w 73"/>
              <a:gd name="T17" fmla="*/ 10 h 79"/>
              <a:gd name="T18" fmla="*/ 47 w 73"/>
              <a:gd name="T19" fmla="*/ 10 h 79"/>
              <a:gd name="T20" fmla="*/ 8 w 73"/>
              <a:gd name="T21" fmla="*/ 12 h 79"/>
              <a:gd name="T22" fmla="*/ 49 w 73"/>
              <a:gd name="T23" fmla="*/ 12 h 79"/>
              <a:gd name="T24" fmla="*/ 8 w 73"/>
              <a:gd name="T25" fmla="*/ 14 h 79"/>
              <a:gd name="T26" fmla="*/ 51 w 73"/>
              <a:gd name="T27" fmla="*/ 14 h 79"/>
              <a:gd name="T28" fmla="*/ 6 w 73"/>
              <a:gd name="T29" fmla="*/ 16 h 79"/>
              <a:gd name="T30" fmla="*/ 51 w 73"/>
              <a:gd name="T31" fmla="*/ 16 h 79"/>
              <a:gd name="T32" fmla="*/ 4 w 73"/>
              <a:gd name="T33" fmla="*/ 18 h 79"/>
              <a:gd name="T34" fmla="*/ 53 w 73"/>
              <a:gd name="T35" fmla="*/ 18 h 79"/>
              <a:gd name="T36" fmla="*/ 4 w 73"/>
              <a:gd name="T37" fmla="*/ 22 h 79"/>
              <a:gd name="T38" fmla="*/ 55 w 73"/>
              <a:gd name="T39" fmla="*/ 22 h 79"/>
              <a:gd name="T40" fmla="*/ 2 w 73"/>
              <a:gd name="T41" fmla="*/ 24 h 79"/>
              <a:gd name="T42" fmla="*/ 55 w 73"/>
              <a:gd name="T43" fmla="*/ 24 h 79"/>
              <a:gd name="T44" fmla="*/ 2 w 73"/>
              <a:gd name="T45" fmla="*/ 28 h 79"/>
              <a:gd name="T46" fmla="*/ 57 w 73"/>
              <a:gd name="T47" fmla="*/ 28 h 79"/>
              <a:gd name="T48" fmla="*/ 0 w 73"/>
              <a:gd name="T49" fmla="*/ 30 h 79"/>
              <a:gd name="T50" fmla="*/ 57 w 73"/>
              <a:gd name="T51" fmla="*/ 30 h 79"/>
              <a:gd name="T52" fmla="*/ 0 w 73"/>
              <a:gd name="T53" fmla="*/ 47 h 79"/>
              <a:gd name="T54" fmla="*/ 57 w 73"/>
              <a:gd name="T55" fmla="*/ 47 h 79"/>
              <a:gd name="T56" fmla="*/ 0 w 73"/>
              <a:gd name="T57" fmla="*/ 49 h 79"/>
              <a:gd name="T58" fmla="*/ 57 w 73"/>
              <a:gd name="T59" fmla="*/ 49 h 79"/>
              <a:gd name="T60" fmla="*/ 2 w 73"/>
              <a:gd name="T61" fmla="*/ 51 h 79"/>
              <a:gd name="T62" fmla="*/ 57 w 73"/>
              <a:gd name="T63" fmla="*/ 51 h 79"/>
              <a:gd name="T64" fmla="*/ 4 w 73"/>
              <a:gd name="T65" fmla="*/ 55 h 79"/>
              <a:gd name="T66" fmla="*/ 57 w 73"/>
              <a:gd name="T67" fmla="*/ 55 h 79"/>
              <a:gd name="T68" fmla="*/ 4 w 73"/>
              <a:gd name="T69" fmla="*/ 57 h 79"/>
              <a:gd name="T70" fmla="*/ 57 w 73"/>
              <a:gd name="T71" fmla="*/ 57 h 79"/>
              <a:gd name="T72" fmla="*/ 4 w 73"/>
              <a:gd name="T73" fmla="*/ 59 h 79"/>
              <a:gd name="T74" fmla="*/ 57 w 73"/>
              <a:gd name="T75" fmla="*/ 59 h 79"/>
              <a:gd name="T76" fmla="*/ 6 w 73"/>
              <a:gd name="T77" fmla="*/ 61 h 79"/>
              <a:gd name="T78" fmla="*/ 57 w 73"/>
              <a:gd name="T79" fmla="*/ 61 h 79"/>
              <a:gd name="T80" fmla="*/ 6 w 73"/>
              <a:gd name="T81" fmla="*/ 63 h 79"/>
              <a:gd name="T82" fmla="*/ 55 w 73"/>
              <a:gd name="T83" fmla="*/ 63 h 79"/>
              <a:gd name="T84" fmla="*/ 8 w 73"/>
              <a:gd name="T85" fmla="*/ 65 h 79"/>
              <a:gd name="T86" fmla="*/ 55 w 73"/>
              <a:gd name="T87" fmla="*/ 65 h 79"/>
              <a:gd name="T88" fmla="*/ 8 w 73"/>
              <a:gd name="T89" fmla="*/ 67 h 79"/>
              <a:gd name="T90" fmla="*/ 55 w 73"/>
              <a:gd name="T91" fmla="*/ 67 h 79"/>
              <a:gd name="T92" fmla="*/ 10 w 73"/>
              <a:gd name="T93" fmla="*/ 69 h 79"/>
              <a:gd name="T94" fmla="*/ 53 w 73"/>
              <a:gd name="T95" fmla="*/ 69 h 79"/>
              <a:gd name="T96" fmla="*/ 12 w 73"/>
              <a:gd name="T97" fmla="*/ 71 h 79"/>
              <a:gd name="T98" fmla="*/ 51 w 73"/>
              <a:gd name="T99" fmla="*/ 71 h 79"/>
              <a:gd name="T100" fmla="*/ 14 w 73"/>
              <a:gd name="T101" fmla="*/ 73 h 79"/>
              <a:gd name="T102" fmla="*/ 49 w 73"/>
              <a:gd name="T103" fmla="*/ 73 h 79"/>
              <a:gd name="T104" fmla="*/ 18 w 73"/>
              <a:gd name="T105" fmla="*/ 75 h 79"/>
              <a:gd name="T106" fmla="*/ 20 w 73"/>
              <a:gd name="T107" fmla="*/ 77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3" h="79">
                <a:moveTo>
                  <a:pt x="26" y="0"/>
                </a:moveTo>
                <a:lnTo>
                  <a:pt x="44" y="0"/>
                </a:lnTo>
                <a:lnTo>
                  <a:pt x="44" y="2"/>
                </a:lnTo>
                <a:lnTo>
                  <a:pt x="26" y="2"/>
                </a:lnTo>
                <a:lnTo>
                  <a:pt x="26" y="0"/>
                </a:lnTo>
                <a:close/>
                <a:moveTo>
                  <a:pt x="22" y="2"/>
                </a:moveTo>
                <a:lnTo>
                  <a:pt x="51" y="2"/>
                </a:lnTo>
                <a:lnTo>
                  <a:pt x="51" y="4"/>
                </a:lnTo>
                <a:lnTo>
                  <a:pt x="22" y="4"/>
                </a:lnTo>
                <a:lnTo>
                  <a:pt x="22" y="2"/>
                </a:lnTo>
                <a:close/>
                <a:moveTo>
                  <a:pt x="18" y="4"/>
                </a:moveTo>
                <a:lnTo>
                  <a:pt x="28" y="4"/>
                </a:lnTo>
                <a:lnTo>
                  <a:pt x="28" y="6"/>
                </a:lnTo>
                <a:lnTo>
                  <a:pt x="18" y="6"/>
                </a:lnTo>
                <a:lnTo>
                  <a:pt x="18" y="4"/>
                </a:lnTo>
                <a:close/>
                <a:moveTo>
                  <a:pt x="40" y="4"/>
                </a:moveTo>
                <a:lnTo>
                  <a:pt x="55" y="4"/>
                </a:lnTo>
                <a:lnTo>
                  <a:pt x="55" y="6"/>
                </a:lnTo>
                <a:lnTo>
                  <a:pt x="40" y="6"/>
                </a:lnTo>
                <a:lnTo>
                  <a:pt x="40" y="4"/>
                </a:lnTo>
                <a:close/>
                <a:moveTo>
                  <a:pt x="16" y="6"/>
                </a:moveTo>
                <a:lnTo>
                  <a:pt x="24" y="6"/>
                </a:lnTo>
                <a:lnTo>
                  <a:pt x="24" y="8"/>
                </a:lnTo>
                <a:lnTo>
                  <a:pt x="16" y="8"/>
                </a:lnTo>
                <a:lnTo>
                  <a:pt x="16" y="6"/>
                </a:lnTo>
                <a:close/>
                <a:moveTo>
                  <a:pt x="42" y="6"/>
                </a:moveTo>
                <a:lnTo>
                  <a:pt x="57" y="6"/>
                </a:lnTo>
                <a:lnTo>
                  <a:pt x="57" y="8"/>
                </a:lnTo>
                <a:lnTo>
                  <a:pt x="42" y="8"/>
                </a:lnTo>
                <a:lnTo>
                  <a:pt x="42" y="6"/>
                </a:lnTo>
                <a:close/>
                <a:moveTo>
                  <a:pt x="12" y="8"/>
                </a:moveTo>
                <a:lnTo>
                  <a:pt x="22" y="8"/>
                </a:lnTo>
                <a:lnTo>
                  <a:pt x="22" y="10"/>
                </a:lnTo>
                <a:lnTo>
                  <a:pt x="12" y="10"/>
                </a:lnTo>
                <a:lnTo>
                  <a:pt x="12" y="8"/>
                </a:lnTo>
                <a:close/>
                <a:moveTo>
                  <a:pt x="44" y="8"/>
                </a:moveTo>
                <a:lnTo>
                  <a:pt x="59" y="8"/>
                </a:lnTo>
                <a:lnTo>
                  <a:pt x="59" y="10"/>
                </a:lnTo>
                <a:lnTo>
                  <a:pt x="44" y="10"/>
                </a:lnTo>
                <a:lnTo>
                  <a:pt x="44" y="8"/>
                </a:lnTo>
                <a:close/>
                <a:moveTo>
                  <a:pt x="10" y="10"/>
                </a:moveTo>
                <a:lnTo>
                  <a:pt x="20" y="10"/>
                </a:lnTo>
                <a:lnTo>
                  <a:pt x="20" y="12"/>
                </a:lnTo>
                <a:lnTo>
                  <a:pt x="10" y="12"/>
                </a:lnTo>
                <a:lnTo>
                  <a:pt x="10" y="10"/>
                </a:lnTo>
                <a:close/>
                <a:moveTo>
                  <a:pt x="47" y="10"/>
                </a:moveTo>
                <a:lnTo>
                  <a:pt x="61" y="10"/>
                </a:lnTo>
                <a:lnTo>
                  <a:pt x="61" y="12"/>
                </a:lnTo>
                <a:lnTo>
                  <a:pt x="47" y="12"/>
                </a:lnTo>
                <a:lnTo>
                  <a:pt x="47" y="10"/>
                </a:lnTo>
                <a:close/>
                <a:moveTo>
                  <a:pt x="8" y="12"/>
                </a:moveTo>
                <a:lnTo>
                  <a:pt x="20" y="12"/>
                </a:lnTo>
                <a:lnTo>
                  <a:pt x="20" y="14"/>
                </a:lnTo>
                <a:lnTo>
                  <a:pt x="8" y="14"/>
                </a:lnTo>
                <a:lnTo>
                  <a:pt x="8" y="12"/>
                </a:lnTo>
                <a:close/>
                <a:moveTo>
                  <a:pt x="49" y="12"/>
                </a:moveTo>
                <a:lnTo>
                  <a:pt x="63" y="12"/>
                </a:lnTo>
                <a:lnTo>
                  <a:pt x="63" y="14"/>
                </a:lnTo>
                <a:lnTo>
                  <a:pt x="49" y="14"/>
                </a:lnTo>
                <a:lnTo>
                  <a:pt x="49" y="12"/>
                </a:lnTo>
                <a:close/>
                <a:moveTo>
                  <a:pt x="8" y="14"/>
                </a:moveTo>
                <a:lnTo>
                  <a:pt x="18" y="14"/>
                </a:lnTo>
                <a:lnTo>
                  <a:pt x="18" y="16"/>
                </a:lnTo>
                <a:lnTo>
                  <a:pt x="8" y="16"/>
                </a:lnTo>
                <a:lnTo>
                  <a:pt x="8" y="14"/>
                </a:lnTo>
                <a:close/>
                <a:moveTo>
                  <a:pt x="51" y="14"/>
                </a:moveTo>
                <a:lnTo>
                  <a:pt x="65" y="14"/>
                </a:lnTo>
                <a:lnTo>
                  <a:pt x="65" y="16"/>
                </a:lnTo>
                <a:lnTo>
                  <a:pt x="51" y="16"/>
                </a:lnTo>
                <a:lnTo>
                  <a:pt x="51" y="14"/>
                </a:lnTo>
                <a:close/>
                <a:moveTo>
                  <a:pt x="6" y="16"/>
                </a:moveTo>
                <a:lnTo>
                  <a:pt x="16" y="16"/>
                </a:lnTo>
                <a:lnTo>
                  <a:pt x="16" y="18"/>
                </a:lnTo>
                <a:lnTo>
                  <a:pt x="6" y="18"/>
                </a:lnTo>
                <a:lnTo>
                  <a:pt x="6" y="16"/>
                </a:lnTo>
                <a:close/>
                <a:moveTo>
                  <a:pt x="51" y="16"/>
                </a:moveTo>
                <a:lnTo>
                  <a:pt x="67" y="16"/>
                </a:lnTo>
                <a:lnTo>
                  <a:pt x="67" y="18"/>
                </a:lnTo>
                <a:lnTo>
                  <a:pt x="51" y="18"/>
                </a:lnTo>
                <a:lnTo>
                  <a:pt x="51" y="16"/>
                </a:lnTo>
                <a:close/>
                <a:moveTo>
                  <a:pt x="4" y="18"/>
                </a:moveTo>
                <a:lnTo>
                  <a:pt x="16" y="18"/>
                </a:lnTo>
                <a:lnTo>
                  <a:pt x="16" y="22"/>
                </a:lnTo>
                <a:lnTo>
                  <a:pt x="4" y="22"/>
                </a:lnTo>
                <a:lnTo>
                  <a:pt x="4" y="18"/>
                </a:lnTo>
                <a:close/>
                <a:moveTo>
                  <a:pt x="53" y="18"/>
                </a:moveTo>
                <a:lnTo>
                  <a:pt x="69" y="18"/>
                </a:lnTo>
                <a:lnTo>
                  <a:pt x="69" y="22"/>
                </a:lnTo>
                <a:lnTo>
                  <a:pt x="53" y="22"/>
                </a:lnTo>
                <a:lnTo>
                  <a:pt x="53" y="18"/>
                </a:lnTo>
                <a:close/>
                <a:moveTo>
                  <a:pt x="4" y="22"/>
                </a:moveTo>
                <a:lnTo>
                  <a:pt x="16" y="22"/>
                </a:lnTo>
                <a:lnTo>
                  <a:pt x="16" y="24"/>
                </a:lnTo>
                <a:lnTo>
                  <a:pt x="4" y="24"/>
                </a:lnTo>
                <a:lnTo>
                  <a:pt x="4" y="22"/>
                </a:lnTo>
                <a:close/>
                <a:moveTo>
                  <a:pt x="55" y="22"/>
                </a:moveTo>
                <a:lnTo>
                  <a:pt x="71" y="22"/>
                </a:lnTo>
                <a:lnTo>
                  <a:pt x="71" y="24"/>
                </a:lnTo>
                <a:lnTo>
                  <a:pt x="55" y="24"/>
                </a:lnTo>
                <a:lnTo>
                  <a:pt x="55" y="22"/>
                </a:lnTo>
                <a:close/>
                <a:moveTo>
                  <a:pt x="2" y="24"/>
                </a:moveTo>
                <a:lnTo>
                  <a:pt x="14" y="24"/>
                </a:lnTo>
                <a:lnTo>
                  <a:pt x="14" y="28"/>
                </a:lnTo>
                <a:lnTo>
                  <a:pt x="2" y="28"/>
                </a:lnTo>
                <a:lnTo>
                  <a:pt x="2" y="24"/>
                </a:lnTo>
                <a:close/>
                <a:moveTo>
                  <a:pt x="55" y="24"/>
                </a:moveTo>
                <a:lnTo>
                  <a:pt x="71" y="24"/>
                </a:lnTo>
                <a:lnTo>
                  <a:pt x="71" y="28"/>
                </a:lnTo>
                <a:lnTo>
                  <a:pt x="55" y="28"/>
                </a:lnTo>
                <a:lnTo>
                  <a:pt x="55" y="24"/>
                </a:lnTo>
                <a:close/>
                <a:moveTo>
                  <a:pt x="2" y="28"/>
                </a:moveTo>
                <a:lnTo>
                  <a:pt x="14" y="28"/>
                </a:lnTo>
                <a:lnTo>
                  <a:pt x="14" y="30"/>
                </a:lnTo>
                <a:lnTo>
                  <a:pt x="2" y="30"/>
                </a:lnTo>
                <a:lnTo>
                  <a:pt x="2" y="28"/>
                </a:lnTo>
                <a:close/>
                <a:moveTo>
                  <a:pt x="57" y="28"/>
                </a:moveTo>
                <a:lnTo>
                  <a:pt x="71" y="28"/>
                </a:lnTo>
                <a:lnTo>
                  <a:pt x="71" y="30"/>
                </a:lnTo>
                <a:lnTo>
                  <a:pt x="57" y="30"/>
                </a:lnTo>
                <a:lnTo>
                  <a:pt x="57" y="28"/>
                </a:lnTo>
                <a:close/>
                <a:moveTo>
                  <a:pt x="0" y="30"/>
                </a:moveTo>
                <a:lnTo>
                  <a:pt x="14" y="30"/>
                </a:lnTo>
                <a:lnTo>
                  <a:pt x="14" y="47"/>
                </a:lnTo>
                <a:lnTo>
                  <a:pt x="0" y="47"/>
                </a:lnTo>
                <a:lnTo>
                  <a:pt x="0" y="30"/>
                </a:lnTo>
                <a:close/>
                <a:moveTo>
                  <a:pt x="57" y="30"/>
                </a:moveTo>
                <a:lnTo>
                  <a:pt x="73" y="30"/>
                </a:lnTo>
                <a:lnTo>
                  <a:pt x="73" y="47"/>
                </a:lnTo>
                <a:lnTo>
                  <a:pt x="57" y="47"/>
                </a:lnTo>
                <a:lnTo>
                  <a:pt x="57" y="30"/>
                </a:lnTo>
                <a:close/>
                <a:moveTo>
                  <a:pt x="0" y="47"/>
                </a:moveTo>
                <a:lnTo>
                  <a:pt x="16" y="47"/>
                </a:lnTo>
                <a:lnTo>
                  <a:pt x="16" y="49"/>
                </a:lnTo>
                <a:lnTo>
                  <a:pt x="0" y="49"/>
                </a:lnTo>
                <a:lnTo>
                  <a:pt x="0" y="47"/>
                </a:lnTo>
                <a:close/>
                <a:moveTo>
                  <a:pt x="57" y="47"/>
                </a:moveTo>
                <a:lnTo>
                  <a:pt x="73" y="47"/>
                </a:lnTo>
                <a:lnTo>
                  <a:pt x="73" y="49"/>
                </a:lnTo>
                <a:lnTo>
                  <a:pt x="57" y="49"/>
                </a:lnTo>
                <a:lnTo>
                  <a:pt x="57" y="47"/>
                </a:lnTo>
                <a:close/>
                <a:moveTo>
                  <a:pt x="0" y="49"/>
                </a:moveTo>
                <a:lnTo>
                  <a:pt x="16" y="49"/>
                </a:lnTo>
                <a:lnTo>
                  <a:pt x="16" y="51"/>
                </a:lnTo>
                <a:lnTo>
                  <a:pt x="0" y="51"/>
                </a:lnTo>
                <a:lnTo>
                  <a:pt x="0" y="49"/>
                </a:lnTo>
                <a:close/>
                <a:moveTo>
                  <a:pt x="57" y="49"/>
                </a:moveTo>
                <a:lnTo>
                  <a:pt x="71" y="49"/>
                </a:lnTo>
                <a:lnTo>
                  <a:pt x="71" y="51"/>
                </a:lnTo>
                <a:lnTo>
                  <a:pt x="57" y="51"/>
                </a:lnTo>
                <a:lnTo>
                  <a:pt x="57" y="49"/>
                </a:lnTo>
                <a:close/>
                <a:moveTo>
                  <a:pt x="2" y="51"/>
                </a:moveTo>
                <a:lnTo>
                  <a:pt x="16" y="51"/>
                </a:lnTo>
                <a:lnTo>
                  <a:pt x="16" y="55"/>
                </a:lnTo>
                <a:lnTo>
                  <a:pt x="2" y="55"/>
                </a:lnTo>
                <a:lnTo>
                  <a:pt x="2" y="51"/>
                </a:lnTo>
                <a:close/>
                <a:moveTo>
                  <a:pt x="57" y="51"/>
                </a:moveTo>
                <a:lnTo>
                  <a:pt x="71" y="51"/>
                </a:lnTo>
                <a:lnTo>
                  <a:pt x="71" y="55"/>
                </a:lnTo>
                <a:lnTo>
                  <a:pt x="57" y="55"/>
                </a:lnTo>
                <a:lnTo>
                  <a:pt x="57" y="51"/>
                </a:lnTo>
                <a:close/>
                <a:moveTo>
                  <a:pt x="4" y="55"/>
                </a:moveTo>
                <a:lnTo>
                  <a:pt x="16" y="55"/>
                </a:lnTo>
                <a:lnTo>
                  <a:pt x="16" y="57"/>
                </a:lnTo>
                <a:lnTo>
                  <a:pt x="4" y="57"/>
                </a:lnTo>
                <a:lnTo>
                  <a:pt x="4" y="55"/>
                </a:lnTo>
                <a:close/>
                <a:moveTo>
                  <a:pt x="57" y="55"/>
                </a:moveTo>
                <a:lnTo>
                  <a:pt x="69" y="55"/>
                </a:lnTo>
                <a:lnTo>
                  <a:pt x="69" y="57"/>
                </a:lnTo>
                <a:lnTo>
                  <a:pt x="57" y="57"/>
                </a:lnTo>
                <a:lnTo>
                  <a:pt x="57" y="55"/>
                </a:lnTo>
                <a:close/>
                <a:moveTo>
                  <a:pt x="4" y="57"/>
                </a:moveTo>
                <a:lnTo>
                  <a:pt x="18" y="57"/>
                </a:lnTo>
                <a:lnTo>
                  <a:pt x="18" y="59"/>
                </a:lnTo>
                <a:lnTo>
                  <a:pt x="4" y="59"/>
                </a:lnTo>
                <a:lnTo>
                  <a:pt x="4" y="57"/>
                </a:lnTo>
                <a:close/>
                <a:moveTo>
                  <a:pt x="57" y="57"/>
                </a:moveTo>
                <a:lnTo>
                  <a:pt x="69" y="57"/>
                </a:lnTo>
                <a:lnTo>
                  <a:pt x="69" y="59"/>
                </a:lnTo>
                <a:lnTo>
                  <a:pt x="57" y="59"/>
                </a:lnTo>
                <a:lnTo>
                  <a:pt x="57" y="57"/>
                </a:lnTo>
                <a:close/>
                <a:moveTo>
                  <a:pt x="4" y="59"/>
                </a:moveTo>
                <a:lnTo>
                  <a:pt x="18" y="59"/>
                </a:lnTo>
                <a:lnTo>
                  <a:pt x="18" y="61"/>
                </a:lnTo>
                <a:lnTo>
                  <a:pt x="4" y="61"/>
                </a:lnTo>
                <a:lnTo>
                  <a:pt x="4" y="59"/>
                </a:lnTo>
                <a:close/>
                <a:moveTo>
                  <a:pt x="57" y="59"/>
                </a:moveTo>
                <a:lnTo>
                  <a:pt x="67" y="59"/>
                </a:lnTo>
                <a:lnTo>
                  <a:pt x="67" y="61"/>
                </a:lnTo>
                <a:lnTo>
                  <a:pt x="57" y="61"/>
                </a:lnTo>
                <a:lnTo>
                  <a:pt x="57" y="59"/>
                </a:lnTo>
                <a:close/>
                <a:moveTo>
                  <a:pt x="6" y="61"/>
                </a:moveTo>
                <a:lnTo>
                  <a:pt x="20" y="61"/>
                </a:lnTo>
                <a:lnTo>
                  <a:pt x="20" y="63"/>
                </a:lnTo>
                <a:lnTo>
                  <a:pt x="6" y="63"/>
                </a:lnTo>
                <a:lnTo>
                  <a:pt x="6" y="61"/>
                </a:lnTo>
                <a:close/>
                <a:moveTo>
                  <a:pt x="57" y="61"/>
                </a:moveTo>
                <a:lnTo>
                  <a:pt x="67" y="61"/>
                </a:lnTo>
                <a:lnTo>
                  <a:pt x="67" y="63"/>
                </a:lnTo>
                <a:lnTo>
                  <a:pt x="57" y="63"/>
                </a:lnTo>
                <a:lnTo>
                  <a:pt x="57" y="61"/>
                </a:lnTo>
                <a:close/>
                <a:moveTo>
                  <a:pt x="6" y="63"/>
                </a:moveTo>
                <a:lnTo>
                  <a:pt x="20" y="63"/>
                </a:lnTo>
                <a:lnTo>
                  <a:pt x="20" y="65"/>
                </a:lnTo>
                <a:lnTo>
                  <a:pt x="6" y="65"/>
                </a:lnTo>
                <a:lnTo>
                  <a:pt x="6" y="63"/>
                </a:lnTo>
                <a:close/>
                <a:moveTo>
                  <a:pt x="55" y="63"/>
                </a:moveTo>
                <a:lnTo>
                  <a:pt x="65" y="63"/>
                </a:lnTo>
                <a:lnTo>
                  <a:pt x="65" y="65"/>
                </a:lnTo>
                <a:lnTo>
                  <a:pt x="55" y="65"/>
                </a:lnTo>
                <a:lnTo>
                  <a:pt x="55" y="63"/>
                </a:lnTo>
                <a:close/>
                <a:moveTo>
                  <a:pt x="8" y="65"/>
                </a:moveTo>
                <a:lnTo>
                  <a:pt x="22" y="65"/>
                </a:lnTo>
                <a:lnTo>
                  <a:pt x="22" y="67"/>
                </a:lnTo>
                <a:lnTo>
                  <a:pt x="8" y="67"/>
                </a:lnTo>
                <a:lnTo>
                  <a:pt x="8" y="65"/>
                </a:lnTo>
                <a:close/>
                <a:moveTo>
                  <a:pt x="55" y="65"/>
                </a:moveTo>
                <a:lnTo>
                  <a:pt x="63" y="65"/>
                </a:lnTo>
                <a:lnTo>
                  <a:pt x="63" y="67"/>
                </a:lnTo>
                <a:lnTo>
                  <a:pt x="55" y="67"/>
                </a:lnTo>
                <a:lnTo>
                  <a:pt x="55" y="65"/>
                </a:lnTo>
                <a:close/>
                <a:moveTo>
                  <a:pt x="8" y="67"/>
                </a:moveTo>
                <a:lnTo>
                  <a:pt x="24" y="67"/>
                </a:lnTo>
                <a:lnTo>
                  <a:pt x="24" y="69"/>
                </a:lnTo>
                <a:lnTo>
                  <a:pt x="8" y="69"/>
                </a:lnTo>
                <a:lnTo>
                  <a:pt x="8" y="67"/>
                </a:lnTo>
                <a:close/>
                <a:moveTo>
                  <a:pt x="55" y="67"/>
                </a:moveTo>
                <a:lnTo>
                  <a:pt x="63" y="67"/>
                </a:lnTo>
                <a:lnTo>
                  <a:pt x="63" y="69"/>
                </a:lnTo>
                <a:lnTo>
                  <a:pt x="55" y="69"/>
                </a:lnTo>
                <a:lnTo>
                  <a:pt x="55" y="67"/>
                </a:lnTo>
                <a:close/>
                <a:moveTo>
                  <a:pt x="10" y="69"/>
                </a:moveTo>
                <a:lnTo>
                  <a:pt x="26" y="69"/>
                </a:lnTo>
                <a:lnTo>
                  <a:pt x="26" y="71"/>
                </a:lnTo>
                <a:lnTo>
                  <a:pt x="10" y="71"/>
                </a:lnTo>
                <a:lnTo>
                  <a:pt x="10" y="69"/>
                </a:lnTo>
                <a:close/>
                <a:moveTo>
                  <a:pt x="53" y="69"/>
                </a:moveTo>
                <a:lnTo>
                  <a:pt x="61" y="69"/>
                </a:lnTo>
                <a:lnTo>
                  <a:pt x="61" y="71"/>
                </a:lnTo>
                <a:lnTo>
                  <a:pt x="53" y="71"/>
                </a:lnTo>
                <a:lnTo>
                  <a:pt x="53" y="69"/>
                </a:lnTo>
                <a:close/>
                <a:moveTo>
                  <a:pt x="12" y="71"/>
                </a:moveTo>
                <a:lnTo>
                  <a:pt x="30" y="71"/>
                </a:lnTo>
                <a:lnTo>
                  <a:pt x="30" y="73"/>
                </a:lnTo>
                <a:lnTo>
                  <a:pt x="12" y="73"/>
                </a:lnTo>
                <a:lnTo>
                  <a:pt x="12" y="71"/>
                </a:lnTo>
                <a:close/>
                <a:moveTo>
                  <a:pt x="51" y="71"/>
                </a:moveTo>
                <a:lnTo>
                  <a:pt x="59" y="71"/>
                </a:lnTo>
                <a:lnTo>
                  <a:pt x="59" y="73"/>
                </a:lnTo>
                <a:lnTo>
                  <a:pt x="51" y="73"/>
                </a:lnTo>
                <a:lnTo>
                  <a:pt x="51" y="71"/>
                </a:lnTo>
                <a:close/>
                <a:moveTo>
                  <a:pt x="14" y="73"/>
                </a:moveTo>
                <a:lnTo>
                  <a:pt x="32" y="73"/>
                </a:lnTo>
                <a:lnTo>
                  <a:pt x="32" y="75"/>
                </a:lnTo>
                <a:lnTo>
                  <a:pt x="14" y="75"/>
                </a:lnTo>
                <a:lnTo>
                  <a:pt x="14" y="73"/>
                </a:lnTo>
                <a:close/>
                <a:moveTo>
                  <a:pt x="49" y="73"/>
                </a:moveTo>
                <a:lnTo>
                  <a:pt x="57" y="73"/>
                </a:lnTo>
                <a:lnTo>
                  <a:pt x="57" y="75"/>
                </a:lnTo>
                <a:lnTo>
                  <a:pt x="49" y="75"/>
                </a:lnTo>
                <a:lnTo>
                  <a:pt x="49" y="73"/>
                </a:lnTo>
                <a:close/>
                <a:moveTo>
                  <a:pt x="18" y="75"/>
                </a:moveTo>
                <a:lnTo>
                  <a:pt x="53" y="75"/>
                </a:lnTo>
                <a:lnTo>
                  <a:pt x="53" y="77"/>
                </a:lnTo>
                <a:lnTo>
                  <a:pt x="18" y="77"/>
                </a:lnTo>
                <a:lnTo>
                  <a:pt x="18" y="75"/>
                </a:lnTo>
                <a:close/>
                <a:moveTo>
                  <a:pt x="20" y="77"/>
                </a:moveTo>
                <a:lnTo>
                  <a:pt x="49" y="77"/>
                </a:lnTo>
                <a:lnTo>
                  <a:pt x="49" y="79"/>
                </a:lnTo>
                <a:lnTo>
                  <a:pt x="20" y="79"/>
                </a:lnTo>
                <a:lnTo>
                  <a:pt x="20" y="7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50" name="Freeform 14"/>
          <p:cNvSpPr>
            <a:spLocks/>
          </p:cNvSpPr>
          <p:nvPr/>
        </p:nvSpPr>
        <p:spPr bwMode="auto">
          <a:xfrm>
            <a:off x="5418138" y="6348413"/>
            <a:ext cx="82550" cy="128587"/>
          </a:xfrm>
          <a:custGeom>
            <a:avLst/>
            <a:gdLst>
              <a:gd name="T0" fmla="*/ 46 w 52"/>
              <a:gd name="T1" fmla="*/ 28 h 81"/>
              <a:gd name="T2" fmla="*/ 42 w 52"/>
              <a:gd name="T3" fmla="*/ 20 h 81"/>
              <a:gd name="T4" fmla="*/ 36 w 52"/>
              <a:gd name="T5" fmla="*/ 10 h 81"/>
              <a:gd name="T6" fmla="*/ 24 w 52"/>
              <a:gd name="T7" fmla="*/ 6 h 81"/>
              <a:gd name="T8" fmla="*/ 14 w 52"/>
              <a:gd name="T9" fmla="*/ 8 h 81"/>
              <a:gd name="T10" fmla="*/ 10 w 52"/>
              <a:gd name="T11" fmla="*/ 16 h 81"/>
              <a:gd name="T12" fmla="*/ 12 w 52"/>
              <a:gd name="T13" fmla="*/ 24 h 81"/>
              <a:gd name="T14" fmla="*/ 22 w 52"/>
              <a:gd name="T15" fmla="*/ 30 h 81"/>
              <a:gd name="T16" fmla="*/ 42 w 52"/>
              <a:gd name="T17" fmla="*/ 42 h 81"/>
              <a:gd name="T18" fmla="*/ 50 w 52"/>
              <a:gd name="T19" fmla="*/ 53 h 81"/>
              <a:gd name="T20" fmla="*/ 50 w 52"/>
              <a:gd name="T21" fmla="*/ 65 h 81"/>
              <a:gd name="T22" fmla="*/ 44 w 52"/>
              <a:gd name="T23" fmla="*/ 77 h 81"/>
              <a:gd name="T24" fmla="*/ 34 w 52"/>
              <a:gd name="T25" fmla="*/ 81 h 81"/>
              <a:gd name="T26" fmla="*/ 8 w 52"/>
              <a:gd name="T27" fmla="*/ 79 h 81"/>
              <a:gd name="T28" fmla="*/ 4 w 52"/>
              <a:gd name="T29" fmla="*/ 79 h 81"/>
              <a:gd name="T30" fmla="*/ 2 w 52"/>
              <a:gd name="T31" fmla="*/ 81 h 81"/>
              <a:gd name="T32" fmla="*/ 0 w 52"/>
              <a:gd name="T33" fmla="*/ 55 h 81"/>
              <a:gd name="T34" fmla="*/ 4 w 52"/>
              <a:gd name="T35" fmla="*/ 63 h 81"/>
              <a:gd name="T36" fmla="*/ 10 w 52"/>
              <a:gd name="T37" fmla="*/ 71 h 81"/>
              <a:gd name="T38" fmla="*/ 26 w 52"/>
              <a:gd name="T39" fmla="*/ 77 h 81"/>
              <a:gd name="T40" fmla="*/ 36 w 52"/>
              <a:gd name="T41" fmla="*/ 73 h 81"/>
              <a:gd name="T42" fmla="*/ 38 w 52"/>
              <a:gd name="T43" fmla="*/ 65 h 81"/>
              <a:gd name="T44" fmla="*/ 34 w 52"/>
              <a:gd name="T45" fmla="*/ 55 h 81"/>
              <a:gd name="T46" fmla="*/ 26 w 52"/>
              <a:gd name="T47" fmla="*/ 49 h 81"/>
              <a:gd name="T48" fmla="*/ 12 w 52"/>
              <a:gd name="T49" fmla="*/ 42 h 81"/>
              <a:gd name="T50" fmla="*/ 4 w 52"/>
              <a:gd name="T51" fmla="*/ 34 h 81"/>
              <a:gd name="T52" fmla="*/ 0 w 52"/>
              <a:gd name="T53" fmla="*/ 22 h 81"/>
              <a:gd name="T54" fmla="*/ 2 w 52"/>
              <a:gd name="T55" fmla="*/ 12 h 81"/>
              <a:gd name="T56" fmla="*/ 10 w 52"/>
              <a:gd name="T57" fmla="*/ 4 h 81"/>
              <a:gd name="T58" fmla="*/ 24 w 52"/>
              <a:gd name="T59" fmla="*/ 0 h 81"/>
              <a:gd name="T60" fmla="*/ 34 w 52"/>
              <a:gd name="T61" fmla="*/ 2 h 81"/>
              <a:gd name="T62" fmla="*/ 40 w 52"/>
              <a:gd name="T63" fmla="*/ 4 h 81"/>
              <a:gd name="T64" fmla="*/ 42 w 52"/>
              <a:gd name="T65" fmla="*/ 4 h 81"/>
              <a:gd name="T66" fmla="*/ 44 w 52"/>
              <a:gd name="T67" fmla="*/ 0 h 81"/>
              <a:gd name="T68" fmla="*/ 46 w 52"/>
              <a:gd name="T69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2" h="81">
                <a:moveTo>
                  <a:pt x="46" y="0"/>
                </a:moveTo>
                <a:lnTo>
                  <a:pt x="46" y="28"/>
                </a:lnTo>
                <a:lnTo>
                  <a:pt x="44" y="28"/>
                </a:lnTo>
                <a:lnTo>
                  <a:pt x="42" y="20"/>
                </a:lnTo>
                <a:lnTo>
                  <a:pt x="40" y="14"/>
                </a:lnTo>
                <a:lnTo>
                  <a:pt x="36" y="10"/>
                </a:lnTo>
                <a:lnTo>
                  <a:pt x="30" y="8"/>
                </a:lnTo>
                <a:lnTo>
                  <a:pt x="24" y="6"/>
                </a:lnTo>
                <a:lnTo>
                  <a:pt x="18" y="6"/>
                </a:lnTo>
                <a:lnTo>
                  <a:pt x="14" y="8"/>
                </a:lnTo>
                <a:lnTo>
                  <a:pt x="10" y="12"/>
                </a:lnTo>
                <a:lnTo>
                  <a:pt x="10" y="16"/>
                </a:lnTo>
                <a:lnTo>
                  <a:pt x="10" y="20"/>
                </a:lnTo>
                <a:lnTo>
                  <a:pt x="12" y="24"/>
                </a:lnTo>
                <a:lnTo>
                  <a:pt x="16" y="28"/>
                </a:lnTo>
                <a:lnTo>
                  <a:pt x="22" y="30"/>
                </a:lnTo>
                <a:lnTo>
                  <a:pt x="34" y="36"/>
                </a:lnTo>
                <a:lnTo>
                  <a:pt x="42" y="42"/>
                </a:lnTo>
                <a:lnTo>
                  <a:pt x="48" y="47"/>
                </a:lnTo>
                <a:lnTo>
                  <a:pt x="50" y="53"/>
                </a:lnTo>
                <a:lnTo>
                  <a:pt x="52" y="59"/>
                </a:lnTo>
                <a:lnTo>
                  <a:pt x="50" y="65"/>
                </a:lnTo>
                <a:lnTo>
                  <a:pt x="48" y="71"/>
                </a:lnTo>
                <a:lnTo>
                  <a:pt x="44" y="77"/>
                </a:lnTo>
                <a:lnTo>
                  <a:pt x="38" y="79"/>
                </a:lnTo>
                <a:lnTo>
                  <a:pt x="34" y="81"/>
                </a:lnTo>
                <a:lnTo>
                  <a:pt x="14" y="81"/>
                </a:lnTo>
                <a:lnTo>
                  <a:pt x="8" y="79"/>
                </a:lnTo>
                <a:lnTo>
                  <a:pt x="6" y="79"/>
                </a:lnTo>
                <a:lnTo>
                  <a:pt x="4" y="79"/>
                </a:lnTo>
                <a:lnTo>
                  <a:pt x="2" y="79"/>
                </a:lnTo>
                <a:lnTo>
                  <a:pt x="2" y="81"/>
                </a:lnTo>
                <a:lnTo>
                  <a:pt x="0" y="81"/>
                </a:lnTo>
                <a:lnTo>
                  <a:pt x="0" y="55"/>
                </a:lnTo>
                <a:lnTo>
                  <a:pt x="2" y="55"/>
                </a:lnTo>
                <a:lnTo>
                  <a:pt x="4" y="63"/>
                </a:lnTo>
                <a:lnTo>
                  <a:pt x="6" y="67"/>
                </a:lnTo>
                <a:lnTo>
                  <a:pt x="10" y="71"/>
                </a:lnTo>
                <a:lnTo>
                  <a:pt x="18" y="75"/>
                </a:lnTo>
                <a:lnTo>
                  <a:pt x="26" y="77"/>
                </a:lnTo>
                <a:lnTo>
                  <a:pt x="30" y="77"/>
                </a:lnTo>
                <a:lnTo>
                  <a:pt x="36" y="73"/>
                </a:lnTo>
                <a:lnTo>
                  <a:pt x="38" y="69"/>
                </a:lnTo>
                <a:lnTo>
                  <a:pt x="38" y="65"/>
                </a:lnTo>
                <a:lnTo>
                  <a:pt x="38" y="61"/>
                </a:lnTo>
                <a:lnTo>
                  <a:pt x="34" y="55"/>
                </a:lnTo>
                <a:lnTo>
                  <a:pt x="32" y="53"/>
                </a:lnTo>
                <a:lnTo>
                  <a:pt x="26" y="49"/>
                </a:lnTo>
                <a:lnTo>
                  <a:pt x="20" y="44"/>
                </a:lnTo>
                <a:lnTo>
                  <a:pt x="12" y="42"/>
                </a:lnTo>
                <a:lnTo>
                  <a:pt x="6" y="38"/>
                </a:lnTo>
                <a:lnTo>
                  <a:pt x="4" y="34"/>
                </a:lnTo>
                <a:lnTo>
                  <a:pt x="0" y="28"/>
                </a:lnTo>
                <a:lnTo>
                  <a:pt x="0" y="22"/>
                </a:lnTo>
                <a:lnTo>
                  <a:pt x="0" y="16"/>
                </a:lnTo>
                <a:lnTo>
                  <a:pt x="2" y="12"/>
                </a:lnTo>
                <a:lnTo>
                  <a:pt x="6" y="6"/>
                </a:lnTo>
                <a:lnTo>
                  <a:pt x="10" y="4"/>
                </a:lnTo>
                <a:lnTo>
                  <a:pt x="16" y="2"/>
                </a:lnTo>
                <a:lnTo>
                  <a:pt x="24" y="0"/>
                </a:lnTo>
                <a:lnTo>
                  <a:pt x="28" y="2"/>
                </a:lnTo>
                <a:lnTo>
                  <a:pt x="34" y="2"/>
                </a:lnTo>
                <a:lnTo>
                  <a:pt x="38" y="4"/>
                </a:lnTo>
                <a:lnTo>
                  <a:pt x="40" y="4"/>
                </a:lnTo>
                <a:lnTo>
                  <a:pt x="42" y="4"/>
                </a:lnTo>
                <a:lnTo>
                  <a:pt x="42" y="4"/>
                </a:lnTo>
                <a:lnTo>
                  <a:pt x="44" y="2"/>
                </a:lnTo>
                <a:lnTo>
                  <a:pt x="44" y="0"/>
                </a:lnTo>
                <a:lnTo>
                  <a:pt x="46" y="0"/>
                </a:lnTo>
                <a:lnTo>
                  <a:pt x="46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51" name="Freeform 15"/>
          <p:cNvSpPr>
            <a:spLocks noEditPoints="1"/>
          </p:cNvSpPr>
          <p:nvPr/>
        </p:nvSpPr>
        <p:spPr bwMode="auto">
          <a:xfrm>
            <a:off x="5518150" y="6283325"/>
            <a:ext cx="57150" cy="193675"/>
          </a:xfrm>
          <a:custGeom>
            <a:avLst/>
            <a:gdLst>
              <a:gd name="T0" fmla="*/ 18 w 36"/>
              <a:gd name="T1" fmla="*/ 0 h 122"/>
              <a:gd name="T2" fmla="*/ 20 w 36"/>
              <a:gd name="T3" fmla="*/ 0 h 122"/>
              <a:gd name="T4" fmla="*/ 24 w 36"/>
              <a:gd name="T5" fmla="*/ 2 h 122"/>
              <a:gd name="T6" fmla="*/ 26 w 36"/>
              <a:gd name="T7" fmla="*/ 6 h 122"/>
              <a:gd name="T8" fmla="*/ 28 w 36"/>
              <a:gd name="T9" fmla="*/ 8 h 122"/>
              <a:gd name="T10" fmla="*/ 26 w 36"/>
              <a:gd name="T11" fmla="*/ 12 h 122"/>
              <a:gd name="T12" fmla="*/ 24 w 36"/>
              <a:gd name="T13" fmla="*/ 17 h 122"/>
              <a:gd name="T14" fmla="*/ 20 w 36"/>
              <a:gd name="T15" fmla="*/ 19 h 122"/>
              <a:gd name="T16" fmla="*/ 18 w 36"/>
              <a:gd name="T17" fmla="*/ 19 h 122"/>
              <a:gd name="T18" fmla="*/ 14 w 36"/>
              <a:gd name="T19" fmla="*/ 19 h 122"/>
              <a:gd name="T20" fmla="*/ 10 w 36"/>
              <a:gd name="T21" fmla="*/ 17 h 122"/>
              <a:gd name="T22" fmla="*/ 8 w 36"/>
              <a:gd name="T23" fmla="*/ 12 h 122"/>
              <a:gd name="T24" fmla="*/ 8 w 36"/>
              <a:gd name="T25" fmla="*/ 8 h 122"/>
              <a:gd name="T26" fmla="*/ 8 w 36"/>
              <a:gd name="T27" fmla="*/ 6 h 122"/>
              <a:gd name="T28" fmla="*/ 10 w 36"/>
              <a:gd name="T29" fmla="*/ 2 h 122"/>
              <a:gd name="T30" fmla="*/ 14 w 36"/>
              <a:gd name="T31" fmla="*/ 0 h 122"/>
              <a:gd name="T32" fmla="*/ 18 w 36"/>
              <a:gd name="T33" fmla="*/ 0 h 122"/>
              <a:gd name="T34" fmla="*/ 26 w 36"/>
              <a:gd name="T35" fmla="*/ 41 h 122"/>
              <a:gd name="T36" fmla="*/ 26 w 36"/>
              <a:gd name="T37" fmla="*/ 104 h 122"/>
              <a:gd name="T38" fmla="*/ 26 w 36"/>
              <a:gd name="T39" fmla="*/ 110 h 122"/>
              <a:gd name="T40" fmla="*/ 26 w 36"/>
              <a:gd name="T41" fmla="*/ 114 h 122"/>
              <a:gd name="T42" fmla="*/ 28 w 36"/>
              <a:gd name="T43" fmla="*/ 116 h 122"/>
              <a:gd name="T44" fmla="*/ 30 w 36"/>
              <a:gd name="T45" fmla="*/ 118 h 122"/>
              <a:gd name="T46" fmla="*/ 32 w 36"/>
              <a:gd name="T47" fmla="*/ 120 h 122"/>
              <a:gd name="T48" fmla="*/ 36 w 36"/>
              <a:gd name="T49" fmla="*/ 120 h 122"/>
              <a:gd name="T50" fmla="*/ 36 w 36"/>
              <a:gd name="T51" fmla="*/ 122 h 122"/>
              <a:gd name="T52" fmla="*/ 0 w 36"/>
              <a:gd name="T53" fmla="*/ 122 h 122"/>
              <a:gd name="T54" fmla="*/ 0 w 36"/>
              <a:gd name="T55" fmla="*/ 120 h 122"/>
              <a:gd name="T56" fmla="*/ 4 w 36"/>
              <a:gd name="T57" fmla="*/ 120 h 122"/>
              <a:gd name="T58" fmla="*/ 6 w 36"/>
              <a:gd name="T59" fmla="*/ 118 h 122"/>
              <a:gd name="T60" fmla="*/ 8 w 36"/>
              <a:gd name="T61" fmla="*/ 118 h 122"/>
              <a:gd name="T62" fmla="*/ 10 w 36"/>
              <a:gd name="T63" fmla="*/ 114 h 122"/>
              <a:gd name="T64" fmla="*/ 10 w 36"/>
              <a:gd name="T65" fmla="*/ 110 h 122"/>
              <a:gd name="T66" fmla="*/ 10 w 36"/>
              <a:gd name="T67" fmla="*/ 104 h 122"/>
              <a:gd name="T68" fmla="*/ 10 w 36"/>
              <a:gd name="T69" fmla="*/ 73 h 122"/>
              <a:gd name="T70" fmla="*/ 10 w 36"/>
              <a:gd name="T71" fmla="*/ 65 h 122"/>
              <a:gd name="T72" fmla="*/ 10 w 36"/>
              <a:gd name="T73" fmla="*/ 59 h 122"/>
              <a:gd name="T74" fmla="*/ 10 w 36"/>
              <a:gd name="T75" fmla="*/ 57 h 122"/>
              <a:gd name="T76" fmla="*/ 10 w 36"/>
              <a:gd name="T77" fmla="*/ 53 h 122"/>
              <a:gd name="T78" fmla="*/ 8 w 36"/>
              <a:gd name="T79" fmla="*/ 53 h 122"/>
              <a:gd name="T80" fmla="*/ 8 w 36"/>
              <a:gd name="T81" fmla="*/ 51 h 122"/>
              <a:gd name="T82" fmla="*/ 6 w 36"/>
              <a:gd name="T83" fmla="*/ 51 h 122"/>
              <a:gd name="T84" fmla="*/ 4 w 36"/>
              <a:gd name="T85" fmla="*/ 51 h 122"/>
              <a:gd name="T86" fmla="*/ 0 w 36"/>
              <a:gd name="T87" fmla="*/ 53 h 122"/>
              <a:gd name="T88" fmla="*/ 0 w 36"/>
              <a:gd name="T89" fmla="*/ 51 h 122"/>
              <a:gd name="T90" fmla="*/ 22 w 36"/>
              <a:gd name="T91" fmla="*/ 41 h 122"/>
              <a:gd name="T92" fmla="*/ 26 w 36"/>
              <a:gd name="T93" fmla="*/ 4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6" h="122">
                <a:moveTo>
                  <a:pt x="18" y="0"/>
                </a:moveTo>
                <a:lnTo>
                  <a:pt x="20" y="0"/>
                </a:lnTo>
                <a:lnTo>
                  <a:pt x="24" y="2"/>
                </a:lnTo>
                <a:lnTo>
                  <a:pt x="26" y="6"/>
                </a:lnTo>
                <a:lnTo>
                  <a:pt x="28" y="8"/>
                </a:lnTo>
                <a:lnTo>
                  <a:pt x="26" y="12"/>
                </a:lnTo>
                <a:lnTo>
                  <a:pt x="24" y="17"/>
                </a:lnTo>
                <a:lnTo>
                  <a:pt x="20" y="19"/>
                </a:lnTo>
                <a:lnTo>
                  <a:pt x="18" y="19"/>
                </a:lnTo>
                <a:lnTo>
                  <a:pt x="14" y="19"/>
                </a:lnTo>
                <a:lnTo>
                  <a:pt x="10" y="17"/>
                </a:lnTo>
                <a:lnTo>
                  <a:pt x="8" y="12"/>
                </a:lnTo>
                <a:lnTo>
                  <a:pt x="8" y="8"/>
                </a:lnTo>
                <a:lnTo>
                  <a:pt x="8" y="6"/>
                </a:lnTo>
                <a:lnTo>
                  <a:pt x="10" y="2"/>
                </a:lnTo>
                <a:lnTo>
                  <a:pt x="14" y="0"/>
                </a:lnTo>
                <a:lnTo>
                  <a:pt x="18" y="0"/>
                </a:lnTo>
                <a:close/>
                <a:moveTo>
                  <a:pt x="26" y="41"/>
                </a:moveTo>
                <a:lnTo>
                  <a:pt x="26" y="104"/>
                </a:lnTo>
                <a:lnTo>
                  <a:pt x="26" y="110"/>
                </a:lnTo>
                <a:lnTo>
                  <a:pt x="26" y="114"/>
                </a:lnTo>
                <a:lnTo>
                  <a:pt x="28" y="116"/>
                </a:lnTo>
                <a:lnTo>
                  <a:pt x="30" y="118"/>
                </a:lnTo>
                <a:lnTo>
                  <a:pt x="32" y="120"/>
                </a:lnTo>
                <a:lnTo>
                  <a:pt x="36" y="120"/>
                </a:lnTo>
                <a:lnTo>
                  <a:pt x="36" y="122"/>
                </a:lnTo>
                <a:lnTo>
                  <a:pt x="0" y="122"/>
                </a:lnTo>
                <a:lnTo>
                  <a:pt x="0" y="120"/>
                </a:lnTo>
                <a:lnTo>
                  <a:pt x="4" y="120"/>
                </a:lnTo>
                <a:lnTo>
                  <a:pt x="6" y="118"/>
                </a:lnTo>
                <a:lnTo>
                  <a:pt x="8" y="118"/>
                </a:lnTo>
                <a:lnTo>
                  <a:pt x="10" y="114"/>
                </a:lnTo>
                <a:lnTo>
                  <a:pt x="10" y="110"/>
                </a:lnTo>
                <a:lnTo>
                  <a:pt x="10" y="104"/>
                </a:lnTo>
                <a:lnTo>
                  <a:pt x="10" y="73"/>
                </a:lnTo>
                <a:lnTo>
                  <a:pt x="10" y="65"/>
                </a:lnTo>
                <a:lnTo>
                  <a:pt x="10" y="59"/>
                </a:lnTo>
                <a:lnTo>
                  <a:pt x="10" y="57"/>
                </a:lnTo>
                <a:lnTo>
                  <a:pt x="10" y="53"/>
                </a:lnTo>
                <a:lnTo>
                  <a:pt x="8" y="53"/>
                </a:lnTo>
                <a:lnTo>
                  <a:pt x="8" y="51"/>
                </a:lnTo>
                <a:lnTo>
                  <a:pt x="6" y="51"/>
                </a:lnTo>
                <a:lnTo>
                  <a:pt x="4" y="51"/>
                </a:lnTo>
                <a:lnTo>
                  <a:pt x="0" y="53"/>
                </a:lnTo>
                <a:lnTo>
                  <a:pt x="0" y="51"/>
                </a:lnTo>
                <a:lnTo>
                  <a:pt x="22" y="41"/>
                </a:lnTo>
                <a:lnTo>
                  <a:pt x="26" y="41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52" name="Freeform 16"/>
          <p:cNvSpPr>
            <a:spLocks/>
          </p:cNvSpPr>
          <p:nvPr/>
        </p:nvSpPr>
        <p:spPr bwMode="auto">
          <a:xfrm>
            <a:off x="5584825" y="6313488"/>
            <a:ext cx="76200" cy="163512"/>
          </a:xfrm>
          <a:custGeom>
            <a:avLst/>
            <a:gdLst>
              <a:gd name="T0" fmla="*/ 26 w 48"/>
              <a:gd name="T1" fmla="*/ 0 h 103"/>
              <a:gd name="T2" fmla="*/ 26 w 48"/>
              <a:gd name="T3" fmla="*/ 24 h 103"/>
              <a:gd name="T4" fmla="*/ 44 w 48"/>
              <a:gd name="T5" fmla="*/ 24 h 103"/>
              <a:gd name="T6" fmla="*/ 44 w 48"/>
              <a:gd name="T7" fmla="*/ 30 h 103"/>
              <a:gd name="T8" fmla="*/ 26 w 48"/>
              <a:gd name="T9" fmla="*/ 30 h 103"/>
              <a:gd name="T10" fmla="*/ 26 w 48"/>
              <a:gd name="T11" fmla="*/ 81 h 103"/>
              <a:gd name="T12" fmla="*/ 26 w 48"/>
              <a:gd name="T13" fmla="*/ 87 h 103"/>
              <a:gd name="T14" fmla="*/ 28 w 48"/>
              <a:gd name="T15" fmla="*/ 91 h 103"/>
              <a:gd name="T16" fmla="*/ 32 w 48"/>
              <a:gd name="T17" fmla="*/ 93 h 103"/>
              <a:gd name="T18" fmla="*/ 34 w 48"/>
              <a:gd name="T19" fmla="*/ 93 h 103"/>
              <a:gd name="T20" fmla="*/ 38 w 48"/>
              <a:gd name="T21" fmla="*/ 93 h 103"/>
              <a:gd name="T22" fmla="*/ 40 w 48"/>
              <a:gd name="T23" fmla="*/ 93 h 103"/>
              <a:gd name="T24" fmla="*/ 42 w 48"/>
              <a:gd name="T25" fmla="*/ 91 h 103"/>
              <a:gd name="T26" fmla="*/ 44 w 48"/>
              <a:gd name="T27" fmla="*/ 89 h 103"/>
              <a:gd name="T28" fmla="*/ 48 w 48"/>
              <a:gd name="T29" fmla="*/ 89 h 103"/>
              <a:gd name="T30" fmla="*/ 44 w 48"/>
              <a:gd name="T31" fmla="*/ 95 h 103"/>
              <a:gd name="T32" fmla="*/ 40 w 48"/>
              <a:gd name="T33" fmla="*/ 101 h 103"/>
              <a:gd name="T34" fmla="*/ 34 w 48"/>
              <a:gd name="T35" fmla="*/ 103 h 103"/>
              <a:gd name="T36" fmla="*/ 22 w 48"/>
              <a:gd name="T37" fmla="*/ 103 h 103"/>
              <a:gd name="T38" fmla="*/ 20 w 48"/>
              <a:gd name="T39" fmla="*/ 103 h 103"/>
              <a:gd name="T40" fmla="*/ 16 w 48"/>
              <a:gd name="T41" fmla="*/ 99 h 103"/>
              <a:gd name="T42" fmla="*/ 14 w 48"/>
              <a:gd name="T43" fmla="*/ 97 h 103"/>
              <a:gd name="T44" fmla="*/ 12 w 48"/>
              <a:gd name="T45" fmla="*/ 91 h 103"/>
              <a:gd name="T46" fmla="*/ 12 w 48"/>
              <a:gd name="T47" fmla="*/ 83 h 103"/>
              <a:gd name="T48" fmla="*/ 12 w 48"/>
              <a:gd name="T49" fmla="*/ 30 h 103"/>
              <a:gd name="T50" fmla="*/ 0 w 48"/>
              <a:gd name="T51" fmla="*/ 30 h 103"/>
              <a:gd name="T52" fmla="*/ 0 w 48"/>
              <a:gd name="T53" fmla="*/ 28 h 103"/>
              <a:gd name="T54" fmla="*/ 4 w 48"/>
              <a:gd name="T55" fmla="*/ 24 h 103"/>
              <a:gd name="T56" fmla="*/ 10 w 48"/>
              <a:gd name="T57" fmla="*/ 22 h 103"/>
              <a:gd name="T58" fmla="*/ 14 w 48"/>
              <a:gd name="T59" fmla="*/ 16 h 103"/>
              <a:gd name="T60" fmla="*/ 18 w 48"/>
              <a:gd name="T61" fmla="*/ 10 h 103"/>
              <a:gd name="T62" fmla="*/ 22 w 48"/>
              <a:gd name="T63" fmla="*/ 6 h 103"/>
              <a:gd name="T64" fmla="*/ 24 w 48"/>
              <a:gd name="T65" fmla="*/ 0 h 103"/>
              <a:gd name="T66" fmla="*/ 26 w 48"/>
              <a:gd name="T67" fmla="*/ 0 h 103"/>
              <a:gd name="T68" fmla="*/ 26 w 48"/>
              <a:gd name="T69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8" h="103">
                <a:moveTo>
                  <a:pt x="26" y="0"/>
                </a:moveTo>
                <a:lnTo>
                  <a:pt x="26" y="24"/>
                </a:lnTo>
                <a:lnTo>
                  <a:pt x="44" y="24"/>
                </a:lnTo>
                <a:lnTo>
                  <a:pt x="44" y="30"/>
                </a:lnTo>
                <a:lnTo>
                  <a:pt x="26" y="30"/>
                </a:lnTo>
                <a:lnTo>
                  <a:pt x="26" y="81"/>
                </a:lnTo>
                <a:lnTo>
                  <a:pt x="26" y="87"/>
                </a:lnTo>
                <a:lnTo>
                  <a:pt x="28" y="91"/>
                </a:lnTo>
                <a:lnTo>
                  <a:pt x="32" y="93"/>
                </a:lnTo>
                <a:lnTo>
                  <a:pt x="34" y="93"/>
                </a:lnTo>
                <a:lnTo>
                  <a:pt x="38" y="93"/>
                </a:lnTo>
                <a:lnTo>
                  <a:pt x="40" y="93"/>
                </a:lnTo>
                <a:lnTo>
                  <a:pt x="42" y="91"/>
                </a:lnTo>
                <a:lnTo>
                  <a:pt x="44" y="89"/>
                </a:lnTo>
                <a:lnTo>
                  <a:pt x="48" y="89"/>
                </a:lnTo>
                <a:lnTo>
                  <a:pt x="44" y="95"/>
                </a:lnTo>
                <a:lnTo>
                  <a:pt x="40" y="101"/>
                </a:lnTo>
                <a:lnTo>
                  <a:pt x="34" y="103"/>
                </a:lnTo>
                <a:lnTo>
                  <a:pt x="22" y="103"/>
                </a:lnTo>
                <a:lnTo>
                  <a:pt x="20" y="103"/>
                </a:lnTo>
                <a:lnTo>
                  <a:pt x="16" y="99"/>
                </a:lnTo>
                <a:lnTo>
                  <a:pt x="14" y="97"/>
                </a:lnTo>
                <a:lnTo>
                  <a:pt x="12" y="91"/>
                </a:lnTo>
                <a:lnTo>
                  <a:pt x="12" y="83"/>
                </a:lnTo>
                <a:lnTo>
                  <a:pt x="12" y="30"/>
                </a:lnTo>
                <a:lnTo>
                  <a:pt x="0" y="30"/>
                </a:lnTo>
                <a:lnTo>
                  <a:pt x="0" y="28"/>
                </a:lnTo>
                <a:lnTo>
                  <a:pt x="4" y="24"/>
                </a:lnTo>
                <a:lnTo>
                  <a:pt x="10" y="22"/>
                </a:lnTo>
                <a:lnTo>
                  <a:pt x="14" y="16"/>
                </a:lnTo>
                <a:lnTo>
                  <a:pt x="18" y="10"/>
                </a:lnTo>
                <a:lnTo>
                  <a:pt x="22" y="6"/>
                </a:lnTo>
                <a:lnTo>
                  <a:pt x="24" y="0"/>
                </a:lnTo>
                <a:lnTo>
                  <a:pt x="26" y="0"/>
                </a:lnTo>
                <a:lnTo>
                  <a:pt x="26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53" name="Freeform 17"/>
          <p:cNvSpPr>
            <a:spLocks noEditPoints="1"/>
          </p:cNvSpPr>
          <p:nvPr/>
        </p:nvSpPr>
        <p:spPr bwMode="auto">
          <a:xfrm>
            <a:off x="5672138" y="6283325"/>
            <a:ext cx="57150" cy="193675"/>
          </a:xfrm>
          <a:custGeom>
            <a:avLst/>
            <a:gdLst>
              <a:gd name="T0" fmla="*/ 16 w 36"/>
              <a:gd name="T1" fmla="*/ 0 h 122"/>
              <a:gd name="T2" fmla="*/ 20 w 36"/>
              <a:gd name="T3" fmla="*/ 0 h 122"/>
              <a:gd name="T4" fmla="*/ 24 w 36"/>
              <a:gd name="T5" fmla="*/ 2 h 122"/>
              <a:gd name="T6" fmla="*/ 26 w 36"/>
              <a:gd name="T7" fmla="*/ 6 h 122"/>
              <a:gd name="T8" fmla="*/ 26 w 36"/>
              <a:gd name="T9" fmla="*/ 8 h 122"/>
              <a:gd name="T10" fmla="*/ 26 w 36"/>
              <a:gd name="T11" fmla="*/ 12 h 122"/>
              <a:gd name="T12" fmla="*/ 24 w 36"/>
              <a:gd name="T13" fmla="*/ 17 h 122"/>
              <a:gd name="T14" fmla="*/ 20 w 36"/>
              <a:gd name="T15" fmla="*/ 19 h 122"/>
              <a:gd name="T16" fmla="*/ 16 w 36"/>
              <a:gd name="T17" fmla="*/ 19 h 122"/>
              <a:gd name="T18" fmla="*/ 12 w 36"/>
              <a:gd name="T19" fmla="*/ 19 h 122"/>
              <a:gd name="T20" fmla="*/ 10 w 36"/>
              <a:gd name="T21" fmla="*/ 17 h 122"/>
              <a:gd name="T22" fmla="*/ 8 w 36"/>
              <a:gd name="T23" fmla="*/ 12 h 122"/>
              <a:gd name="T24" fmla="*/ 6 w 36"/>
              <a:gd name="T25" fmla="*/ 8 h 122"/>
              <a:gd name="T26" fmla="*/ 8 w 36"/>
              <a:gd name="T27" fmla="*/ 6 h 122"/>
              <a:gd name="T28" fmla="*/ 10 w 36"/>
              <a:gd name="T29" fmla="*/ 2 h 122"/>
              <a:gd name="T30" fmla="*/ 12 w 36"/>
              <a:gd name="T31" fmla="*/ 0 h 122"/>
              <a:gd name="T32" fmla="*/ 16 w 36"/>
              <a:gd name="T33" fmla="*/ 0 h 122"/>
              <a:gd name="T34" fmla="*/ 24 w 36"/>
              <a:gd name="T35" fmla="*/ 41 h 122"/>
              <a:gd name="T36" fmla="*/ 24 w 36"/>
              <a:gd name="T37" fmla="*/ 104 h 122"/>
              <a:gd name="T38" fmla="*/ 24 w 36"/>
              <a:gd name="T39" fmla="*/ 110 h 122"/>
              <a:gd name="T40" fmla="*/ 26 w 36"/>
              <a:gd name="T41" fmla="*/ 114 h 122"/>
              <a:gd name="T42" fmla="*/ 26 w 36"/>
              <a:gd name="T43" fmla="*/ 116 h 122"/>
              <a:gd name="T44" fmla="*/ 28 w 36"/>
              <a:gd name="T45" fmla="*/ 118 h 122"/>
              <a:gd name="T46" fmla="*/ 30 w 36"/>
              <a:gd name="T47" fmla="*/ 120 h 122"/>
              <a:gd name="T48" fmla="*/ 36 w 36"/>
              <a:gd name="T49" fmla="*/ 120 h 122"/>
              <a:gd name="T50" fmla="*/ 36 w 36"/>
              <a:gd name="T51" fmla="*/ 122 h 122"/>
              <a:gd name="T52" fmla="*/ 0 w 36"/>
              <a:gd name="T53" fmla="*/ 122 h 122"/>
              <a:gd name="T54" fmla="*/ 0 w 36"/>
              <a:gd name="T55" fmla="*/ 120 h 122"/>
              <a:gd name="T56" fmla="*/ 4 w 36"/>
              <a:gd name="T57" fmla="*/ 120 h 122"/>
              <a:gd name="T58" fmla="*/ 6 w 36"/>
              <a:gd name="T59" fmla="*/ 118 h 122"/>
              <a:gd name="T60" fmla="*/ 8 w 36"/>
              <a:gd name="T61" fmla="*/ 118 h 122"/>
              <a:gd name="T62" fmla="*/ 8 w 36"/>
              <a:gd name="T63" fmla="*/ 114 h 122"/>
              <a:gd name="T64" fmla="*/ 10 w 36"/>
              <a:gd name="T65" fmla="*/ 110 h 122"/>
              <a:gd name="T66" fmla="*/ 10 w 36"/>
              <a:gd name="T67" fmla="*/ 104 h 122"/>
              <a:gd name="T68" fmla="*/ 10 w 36"/>
              <a:gd name="T69" fmla="*/ 73 h 122"/>
              <a:gd name="T70" fmla="*/ 10 w 36"/>
              <a:gd name="T71" fmla="*/ 65 h 122"/>
              <a:gd name="T72" fmla="*/ 10 w 36"/>
              <a:gd name="T73" fmla="*/ 59 h 122"/>
              <a:gd name="T74" fmla="*/ 10 w 36"/>
              <a:gd name="T75" fmla="*/ 57 h 122"/>
              <a:gd name="T76" fmla="*/ 8 w 36"/>
              <a:gd name="T77" fmla="*/ 53 h 122"/>
              <a:gd name="T78" fmla="*/ 8 w 36"/>
              <a:gd name="T79" fmla="*/ 53 h 122"/>
              <a:gd name="T80" fmla="*/ 6 w 36"/>
              <a:gd name="T81" fmla="*/ 51 h 122"/>
              <a:gd name="T82" fmla="*/ 4 w 36"/>
              <a:gd name="T83" fmla="*/ 51 h 122"/>
              <a:gd name="T84" fmla="*/ 2 w 36"/>
              <a:gd name="T85" fmla="*/ 51 h 122"/>
              <a:gd name="T86" fmla="*/ 0 w 36"/>
              <a:gd name="T87" fmla="*/ 53 h 122"/>
              <a:gd name="T88" fmla="*/ 0 w 36"/>
              <a:gd name="T89" fmla="*/ 51 h 122"/>
              <a:gd name="T90" fmla="*/ 20 w 36"/>
              <a:gd name="T91" fmla="*/ 41 h 122"/>
              <a:gd name="T92" fmla="*/ 24 w 36"/>
              <a:gd name="T93" fmla="*/ 4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6" h="122">
                <a:moveTo>
                  <a:pt x="16" y="0"/>
                </a:moveTo>
                <a:lnTo>
                  <a:pt x="20" y="0"/>
                </a:lnTo>
                <a:lnTo>
                  <a:pt x="24" y="2"/>
                </a:lnTo>
                <a:lnTo>
                  <a:pt x="26" y="6"/>
                </a:lnTo>
                <a:lnTo>
                  <a:pt x="26" y="8"/>
                </a:lnTo>
                <a:lnTo>
                  <a:pt x="26" y="12"/>
                </a:lnTo>
                <a:lnTo>
                  <a:pt x="24" y="17"/>
                </a:lnTo>
                <a:lnTo>
                  <a:pt x="20" y="19"/>
                </a:lnTo>
                <a:lnTo>
                  <a:pt x="16" y="19"/>
                </a:lnTo>
                <a:lnTo>
                  <a:pt x="12" y="19"/>
                </a:lnTo>
                <a:lnTo>
                  <a:pt x="10" y="17"/>
                </a:lnTo>
                <a:lnTo>
                  <a:pt x="8" y="12"/>
                </a:lnTo>
                <a:lnTo>
                  <a:pt x="6" y="8"/>
                </a:lnTo>
                <a:lnTo>
                  <a:pt x="8" y="6"/>
                </a:lnTo>
                <a:lnTo>
                  <a:pt x="10" y="2"/>
                </a:lnTo>
                <a:lnTo>
                  <a:pt x="12" y="0"/>
                </a:lnTo>
                <a:lnTo>
                  <a:pt x="16" y="0"/>
                </a:lnTo>
                <a:close/>
                <a:moveTo>
                  <a:pt x="24" y="41"/>
                </a:moveTo>
                <a:lnTo>
                  <a:pt x="24" y="104"/>
                </a:lnTo>
                <a:lnTo>
                  <a:pt x="24" y="110"/>
                </a:lnTo>
                <a:lnTo>
                  <a:pt x="26" y="114"/>
                </a:lnTo>
                <a:lnTo>
                  <a:pt x="26" y="116"/>
                </a:lnTo>
                <a:lnTo>
                  <a:pt x="28" y="118"/>
                </a:lnTo>
                <a:lnTo>
                  <a:pt x="30" y="120"/>
                </a:lnTo>
                <a:lnTo>
                  <a:pt x="36" y="120"/>
                </a:lnTo>
                <a:lnTo>
                  <a:pt x="36" y="122"/>
                </a:lnTo>
                <a:lnTo>
                  <a:pt x="0" y="122"/>
                </a:lnTo>
                <a:lnTo>
                  <a:pt x="0" y="120"/>
                </a:lnTo>
                <a:lnTo>
                  <a:pt x="4" y="120"/>
                </a:lnTo>
                <a:lnTo>
                  <a:pt x="6" y="118"/>
                </a:lnTo>
                <a:lnTo>
                  <a:pt x="8" y="118"/>
                </a:lnTo>
                <a:lnTo>
                  <a:pt x="8" y="114"/>
                </a:lnTo>
                <a:lnTo>
                  <a:pt x="10" y="110"/>
                </a:lnTo>
                <a:lnTo>
                  <a:pt x="10" y="104"/>
                </a:lnTo>
                <a:lnTo>
                  <a:pt x="10" y="73"/>
                </a:lnTo>
                <a:lnTo>
                  <a:pt x="10" y="65"/>
                </a:lnTo>
                <a:lnTo>
                  <a:pt x="10" y="59"/>
                </a:lnTo>
                <a:lnTo>
                  <a:pt x="10" y="57"/>
                </a:lnTo>
                <a:lnTo>
                  <a:pt x="8" y="53"/>
                </a:lnTo>
                <a:lnTo>
                  <a:pt x="8" y="53"/>
                </a:lnTo>
                <a:lnTo>
                  <a:pt x="6" y="51"/>
                </a:lnTo>
                <a:lnTo>
                  <a:pt x="4" y="51"/>
                </a:lnTo>
                <a:lnTo>
                  <a:pt x="2" y="51"/>
                </a:lnTo>
                <a:lnTo>
                  <a:pt x="0" y="53"/>
                </a:lnTo>
                <a:lnTo>
                  <a:pt x="0" y="51"/>
                </a:lnTo>
                <a:lnTo>
                  <a:pt x="20" y="41"/>
                </a:lnTo>
                <a:lnTo>
                  <a:pt x="24" y="41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54" name="Freeform 18"/>
          <p:cNvSpPr>
            <a:spLocks/>
          </p:cNvSpPr>
          <p:nvPr/>
        </p:nvSpPr>
        <p:spPr bwMode="auto">
          <a:xfrm>
            <a:off x="5738813" y="6351588"/>
            <a:ext cx="125412" cy="125412"/>
          </a:xfrm>
          <a:custGeom>
            <a:avLst/>
            <a:gdLst>
              <a:gd name="T0" fmla="*/ 0 w 79"/>
              <a:gd name="T1" fmla="*/ 0 h 79"/>
              <a:gd name="T2" fmla="*/ 36 w 79"/>
              <a:gd name="T3" fmla="*/ 0 h 79"/>
              <a:gd name="T4" fmla="*/ 36 w 79"/>
              <a:gd name="T5" fmla="*/ 2 h 79"/>
              <a:gd name="T6" fmla="*/ 34 w 79"/>
              <a:gd name="T7" fmla="*/ 2 h 79"/>
              <a:gd name="T8" fmla="*/ 32 w 79"/>
              <a:gd name="T9" fmla="*/ 2 h 79"/>
              <a:gd name="T10" fmla="*/ 30 w 79"/>
              <a:gd name="T11" fmla="*/ 4 h 79"/>
              <a:gd name="T12" fmla="*/ 28 w 79"/>
              <a:gd name="T13" fmla="*/ 6 h 79"/>
              <a:gd name="T14" fmla="*/ 28 w 79"/>
              <a:gd name="T15" fmla="*/ 8 h 79"/>
              <a:gd name="T16" fmla="*/ 28 w 79"/>
              <a:gd name="T17" fmla="*/ 12 h 79"/>
              <a:gd name="T18" fmla="*/ 30 w 79"/>
              <a:gd name="T19" fmla="*/ 14 h 79"/>
              <a:gd name="T20" fmla="*/ 46 w 79"/>
              <a:gd name="T21" fmla="*/ 59 h 79"/>
              <a:gd name="T22" fmla="*/ 63 w 79"/>
              <a:gd name="T23" fmla="*/ 14 h 79"/>
              <a:gd name="T24" fmla="*/ 63 w 79"/>
              <a:gd name="T25" fmla="*/ 10 h 79"/>
              <a:gd name="T26" fmla="*/ 65 w 79"/>
              <a:gd name="T27" fmla="*/ 6 h 79"/>
              <a:gd name="T28" fmla="*/ 65 w 79"/>
              <a:gd name="T29" fmla="*/ 6 h 79"/>
              <a:gd name="T30" fmla="*/ 63 w 79"/>
              <a:gd name="T31" fmla="*/ 4 h 79"/>
              <a:gd name="T32" fmla="*/ 63 w 79"/>
              <a:gd name="T33" fmla="*/ 4 h 79"/>
              <a:gd name="T34" fmla="*/ 61 w 79"/>
              <a:gd name="T35" fmla="*/ 2 h 79"/>
              <a:gd name="T36" fmla="*/ 59 w 79"/>
              <a:gd name="T37" fmla="*/ 2 h 79"/>
              <a:gd name="T38" fmla="*/ 55 w 79"/>
              <a:gd name="T39" fmla="*/ 2 h 79"/>
              <a:gd name="T40" fmla="*/ 55 w 79"/>
              <a:gd name="T41" fmla="*/ 0 h 79"/>
              <a:gd name="T42" fmla="*/ 79 w 79"/>
              <a:gd name="T43" fmla="*/ 0 h 79"/>
              <a:gd name="T44" fmla="*/ 79 w 79"/>
              <a:gd name="T45" fmla="*/ 2 h 79"/>
              <a:gd name="T46" fmla="*/ 77 w 79"/>
              <a:gd name="T47" fmla="*/ 2 h 79"/>
              <a:gd name="T48" fmla="*/ 73 w 79"/>
              <a:gd name="T49" fmla="*/ 4 h 79"/>
              <a:gd name="T50" fmla="*/ 71 w 79"/>
              <a:gd name="T51" fmla="*/ 8 h 79"/>
              <a:gd name="T52" fmla="*/ 69 w 79"/>
              <a:gd name="T53" fmla="*/ 14 h 79"/>
              <a:gd name="T54" fmla="*/ 44 w 79"/>
              <a:gd name="T55" fmla="*/ 79 h 79"/>
              <a:gd name="T56" fmla="*/ 38 w 79"/>
              <a:gd name="T57" fmla="*/ 79 h 79"/>
              <a:gd name="T58" fmla="*/ 12 w 79"/>
              <a:gd name="T59" fmla="*/ 14 h 79"/>
              <a:gd name="T60" fmla="*/ 12 w 79"/>
              <a:gd name="T61" fmla="*/ 10 h 79"/>
              <a:gd name="T62" fmla="*/ 10 w 79"/>
              <a:gd name="T63" fmla="*/ 8 h 79"/>
              <a:gd name="T64" fmla="*/ 8 w 79"/>
              <a:gd name="T65" fmla="*/ 6 h 79"/>
              <a:gd name="T66" fmla="*/ 6 w 79"/>
              <a:gd name="T67" fmla="*/ 4 h 79"/>
              <a:gd name="T68" fmla="*/ 2 w 79"/>
              <a:gd name="T69" fmla="*/ 2 h 79"/>
              <a:gd name="T70" fmla="*/ 0 w 79"/>
              <a:gd name="T71" fmla="*/ 2 h 79"/>
              <a:gd name="T72" fmla="*/ 0 w 79"/>
              <a:gd name="T73" fmla="*/ 0 h 79"/>
              <a:gd name="T74" fmla="*/ 0 w 79"/>
              <a:gd name="T75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9" h="79">
                <a:moveTo>
                  <a:pt x="0" y="0"/>
                </a:moveTo>
                <a:lnTo>
                  <a:pt x="36" y="0"/>
                </a:lnTo>
                <a:lnTo>
                  <a:pt x="36" y="2"/>
                </a:lnTo>
                <a:lnTo>
                  <a:pt x="34" y="2"/>
                </a:lnTo>
                <a:lnTo>
                  <a:pt x="32" y="2"/>
                </a:lnTo>
                <a:lnTo>
                  <a:pt x="30" y="4"/>
                </a:lnTo>
                <a:lnTo>
                  <a:pt x="28" y="6"/>
                </a:lnTo>
                <a:lnTo>
                  <a:pt x="28" y="8"/>
                </a:lnTo>
                <a:lnTo>
                  <a:pt x="28" y="12"/>
                </a:lnTo>
                <a:lnTo>
                  <a:pt x="30" y="14"/>
                </a:lnTo>
                <a:lnTo>
                  <a:pt x="46" y="59"/>
                </a:lnTo>
                <a:lnTo>
                  <a:pt x="63" y="14"/>
                </a:lnTo>
                <a:lnTo>
                  <a:pt x="63" y="10"/>
                </a:lnTo>
                <a:lnTo>
                  <a:pt x="65" y="6"/>
                </a:lnTo>
                <a:lnTo>
                  <a:pt x="65" y="6"/>
                </a:lnTo>
                <a:lnTo>
                  <a:pt x="63" y="4"/>
                </a:lnTo>
                <a:lnTo>
                  <a:pt x="63" y="4"/>
                </a:lnTo>
                <a:lnTo>
                  <a:pt x="61" y="2"/>
                </a:lnTo>
                <a:lnTo>
                  <a:pt x="59" y="2"/>
                </a:lnTo>
                <a:lnTo>
                  <a:pt x="55" y="2"/>
                </a:lnTo>
                <a:lnTo>
                  <a:pt x="55" y="0"/>
                </a:lnTo>
                <a:lnTo>
                  <a:pt x="79" y="0"/>
                </a:lnTo>
                <a:lnTo>
                  <a:pt x="79" y="2"/>
                </a:lnTo>
                <a:lnTo>
                  <a:pt x="77" y="2"/>
                </a:lnTo>
                <a:lnTo>
                  <a:pt x="73" y="4"/>
                </a:lnTo>
                <a:lnTo>
                  <a:pt x="71" y="8"/>
                </a:lnTo>
                <a:lnTo>
                  <a:pt x="69" y="14"/>
                </a:lnTo>
                <a:lnTo>
                  <a:pt x="44" y="79"/>
                </a:lnTo>
                <a:lnTo>
                  <a:pt x="38" y="79"/>
                </a:lnTo>
                <a:lnTo>
                  <a:pt x="12" y="14"/>
                </a:lnTo>
                <a:lnTo>
                  <a:pt x="12" y="10"/>
                </a:lnTo>
                <a:lnTo>
                  <a:pt x="10" y="8"/>
                </a:lnTo>
                <a:lnTo>
                  <a:pt x="8" y="6"/>
                </a:lnTo>
                <a:lnTo>
                  <a:pt x="6" y="4"/>
                </a:lnTo>
                <a:lnTo>
                  <a:pt x="2" y="2"/>
                </a:lnTo>
                <a:lnTo>
                  <a:pt x="0" y="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55" name="Freeform 19"/>
          <p:cNvSpPr>
            <a:spLocks noEditPoints="1"/>
          </p:cNvSpPr>
          <p:nvPr/>
        </p:nvSpPr>
        <p:spPr bwMode="auto">
          <a:xfrm>
            <a:off x="5876925" y="6351588"/>
            <a:ext cx="103188" cy="125412"/>
          </a:xfrm>
          <a:custGeom>
            <a:avLst/>
            <a:gdLst>
              <a:gd name="T0" fmla="*/ 26 w 65"/>
              <a:gd name="T1" fmla="*/ 2 h 79"/>
              <a:gd name="T2" fmla="*/ 52 w 65"/>
              <a:gd name="T3" fmla="*/ 4 h 79"/>
              <a:gd name="T4" fmla="*/ 32 w 65"/>
              <a:gd name="T5" fmla="*/ 4 h 79"/>
              <a:gd name="T6" fmla="*/ 36 w 65"/>
              <a:gd name="T7" fmla="*/ 4 h 79"/>
              <a:gd name="T8" fmla="*/ 36 w 65"/>
              <a:gd name="T9" fmla="*/ 4 h 79"/>
              <a:gd name="T10" fmla="*/ 16 w 65"/>
              <a:gd name="T11" fmla="*/ 8 h 79"/>
              <a:gd name="T12" fmla="*/ 58 w 65"/>
              <a:gd name="T13" fmla="*/ 8 h 79"/>
              <a:gd name="T14" fmla="*/ 24 w 65"/>
              <a:gd name="T15" fmla="*/ 8 h 79"/>
              <a:gd name="T16" fmla="*/ 42 w 65"/>
              <a:gd name="T17" fmla="*/ 8 h 79"/>
              <a:gd name="T18" fmla="*/ 42 w 65"/>
              <a:gd name="T19" fmla="*/ 8 h 79"/>
              <a:gd name="T20" fmla="*/ 10 w 65"/>
              <a:gd name="T21" fmla="*/ 12 h 79"/>
              <a:gd name="T22" fmla="*/ 62 w 65"/>
              <a:gd name="T23" fmla="*/ 12 h 79"/>
              <a:gd name="T24" fmla="*/ 18 w 65"/>
              <a:gd name="T25" fmla="*/ 12 h 79"/>
              <a:gd name="T26" fmla="*/ 46 w 65"/>
              <a:gd name="T27" fmla="*/ 12 h 79"/>
              <a:gd name="T28" fmla="*/ 46 w 65"/>
              <a:gd name="T29" fmla="*/ 12 h 79"/>
              <a:gd name="T30" fmla="*/ 8 w 65"/>
              <a:gd name="T31" fmla="*/ 16 h 79"/>
              <a:gd name="T32" fmla="*/ 63 w 65"/>
              <a:gd name="T33" fmla="*/ 16 h 79"/>
              <a:gd name="T34" fmla="*/ 16 w 65"/>
              <a:gd name="T35" fmla="*/ 16 h 79"/>
              <a:gd name="T36" fmla="*/ 46 w 65"/>
              <a:gd name="T37" fmla="*/ 16 h 79"/>
              <a:gd name="T38" fmla="*/ 46 w 65"/>
              <a:gd name="T39" fmla="*/ 16 h 79"/>
              <a:gd name="T40" fmla="*/ 6 w 65"/>
              <a:gd name="T41" fmla="*/ 20 h 79"/>
              <a:gd name="T42" fmla="*/ 63 w 65"/>
              <a:gd name="T43" fmla="*/ 20 h 79"/>
              <a:gd name="T44" fmla="*/ 14 w 65"/>
              <a:gd name="T45" fmla="*/ 20 h 79"/>
              <a:gd name="T46" fmla="*/ 48 w 65"/>
              <a:gd name="T47" fmla="*/ 20 h 79"/>
              <a:gd name="T48" fmla="*/ 48 w 65"/>
              <a:gd name="T49" fmla="*/ 20 h 79"/>
              <a:gd name="T50" fmla="*/ 4 w 65"/>
              <a:gd name="T51" fmla="*/ 24 h 79"/>
              <a:gd name="T52" fmla="*/ 65 w 65"/>
              <a:gd name="T53" fmla="*/ 24 h 79"/>
              <a:gd name="T54" fmla="*/ 65 w 65"/>
              <a:gd name="T55" fmla="*/ 24 h 79"/>
              <a:gd name="T56" fmla="*/ 2 w 65"/>
              <a:gd name="T57" fmla="*/ 30 h 79"/>
              <a:gd name="T58" fmla="*/ 2 w 65"/>
              <a:gd name="T59" fmla="*/ 30 h 79"/>
              <a:gd name="T60" fmla="*/ 0 w 65"/>
              <a:gd name="T61" fmla="*/ 42 h 79"/>
              <a:gd name="T62" fmla="*/ 16 w 65"/>
              <a:gd name="T63" fmla="*/ 49 h 79"/>
              <a:gd name="T64" fmla="*/ 16 w 65"/>
              <a:gd name="T65" fmla="*/ 49 h 79"/>
              <a:gd name="T66" fmla="*/ 63 w 65"/>
              <a:gd name="T67" fmla="*/ 49 h 79"/>
              <a:gd name="T68" fmla="*/ 63 w 65"/>
              <a:gd name="T69" fmla="*/ 49 h 79"/>
              <a:gd name="T70" fmla="*/ 2 w 65"/>
              <a:gd name="T71" fmla="*/ 53 h 79"/>
              <a:gd name="T72" fmla="*/ 65 w 65"/>
              <a:gd name="T73" fmla="*/ 53 h 79"/>
              <a:gd name="T74" fmla="*/ 20 w 65"/>
              <a:gd name="T75" fmla="*/ 53 h 79"/>
              <a:gd name="T76" fmla="*/ 62 w 65"/>
              <a:gd name="T77" fmla="*/ 53 h 79"/>
              <a:gd name="T78" fmla="*/ 62 w 65"/>
              <a:gd name="T79" fmla="*/ 53 h 79"/>
              <a:gd name="T80" fmla="*/ 4 w 65"/>
              <a:gd name="T81" fmla="*/ 57 h 79"/>
              <a:gd name="T82" fmla="*/ 65 w 65"/>
              <a:gd name="T83" fmla="*/ 57 h 79"/>
              <a:gd name="T84" fmla="*/ 22 w 65"/>
              <a:gd name="T85" fmla="*/ 57 h 79"/>
              <a:gd name="T86" fmla="*/ 60 w 65"/>
              <a:gd name="T87" fmla="*/ 57 h 79"/>
              <a:gd name="T88" fmla="*/ 60 w 65"/>
              <a:gd name="T89" fmla="*/ 57 h 79"/>
              <a:gd name="T90" fmla="*/ 4 w 65"/>
              <a:gd name="T91" fmla="*/ 61 h 79"/>
              <a:gd name="T92" fmla="*/ 63 w 65"/>
              <a:gd name="T93" fmla="*/ 61 h 79"/>
              <a:gd name="T94" fmla="*/ 28 w 65"/>
              <a:gd name="T95" fmla="*/ 61 h 79"/>
              <a:gd name="T96" fmla="*/ 56 w 65"/>
              <a:gd name="T97" fmla="*/ 61 h 79"/>
              <a:gd name="T98" fmla="*/ 56 w 65"/>
              <a:gd name="T99" fmla="*/ 61 h 79"/>
              <a:gd name="T100" fmla="*/ 6 w 65"/>
              <a:gd name="T101" fmla="*/ 65 h 79"/>
              <a:gd name="T102" fmla="*/ 62 w 65"/>
              <a:gd name="T103" fmla="*/ 65 h 79"/>
              <a:gd name="T104" fmla="*/ 34 w 65"/>
              <a:gd name="T105" fmla="*/ 65 h 79"/>
              <a:gd name="T106" fmla="*/ 48 w 65"/>
              <a:gd name="T107" fmla="*/ 65 h 79"/>
              <a:gd name="T108" fmla="*/ 48 w 65"/>
              <a:gd name="T109" fmla="*/ 65 h 79"/>
              <a:gd name="T110" fmla="*/ 10 w 65"/>
              <a:gd name="T111" fmla="*/ 69 h 79"/>
              <a:gd name="T112" fmla="*/ 58 w 65"/>
              <a:gd name="T113" fmla="*/ 71 h 79"/>
              <a:gd name="T114" fmla="*/ 56 w 65"/>
              <a:gd name="T115" fmla="*/ 71 h 79"/>
              <a:gd name="T116" fmla="*/ 16 w 65"/>
              <a:gd name="T117" fmla="*/ 73 h 79"/>
              <a:gd name="T118" fmla="*/ 16 w 65"/>
              <a:gd name="T119" fmla="*/ 73 h 79"/>
              <a:gd name="T120" fmla="*/ 18 w 65"/>
              <a:gd name="T121" fmla="*/ 77 h 79"/>
              <a:gd name="T122" fmla="*/ 50 w 65"/>
              <a:gd name="T123" fmla="*/ 7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" h="79">
                <a:moveTo>
                  <a:pt x="26" y="0"/>
                </a:moveTo>
                <a:lnTo>
                  <a:pt x="44" y="0"/>
                </a:lnTo>
                <a:lnTo>
                  <a:pt x="44" y="2"/>
                </a:lnTo>
                <a:lnTo>
                  <a:pt x="26" y="2"/>
                </a:lnTo>
                <a:lnTo>
                  <a:pt x="26" y="0"/>
                </a:lnTo>
                <a:close/>
                <a:moveTo>
                  <a:pt x="22" y="2"/>
                </a:moveTo>
                <a:lnTo>
                  <a:pt x="52" y="2"/>
                </a:lnTo>
                <a:lnTo>
                  <a:pt x="52" y="4"/>
                </a:lnTo>
                <a:lnTo>
                  <a:pt x="22" y="4"/>
                </a:lnTo>
                <a:lnTo>
                  <a:pt x="22" y="2"/>
                </a:lnTo>
                <a:close/>
                <a:moveTo>
                  <a:pt x="18" y="4"/>
                </a:moveTo>
                <a:lnTo>
                  <a:pt x="32" y="4"/>
                </a:lnTo>
                <a:lnTo>
                  <a:pt x="32" y="6"/>
                </a:lnTo>
                <a:lnTo>
                  <a:pt x="18" y="6"/>
                </a:lnTo>
                <a:lnTo>
                  <a:pt x="18" y="4"/>
                </a:lnTo>
                <a:close/>
                <a:moveTo>
                  <a:pt x="36" y="4"/>
                </a:moveTo>
                <a:lnTo>
                  <a:pt x="56" y="4"/>
                </a:lnTo>
                <a:lnTo>
                  <a:pt x="56" y="6"/>
                </a:lnTo>
                <a:lnTo>
                  <a:pt x="36" y="6"/>
                </a:lnTo>
                <a:lnTo>
                  <a:pt x="36" y="4"/>
                </a:lnTo>
                <a:close/>
                <a:moveTo>
                  <a:pt x="16" y="6"/>
                </a:moveTo>
                <a:lnTo>
                  <a:pt x="26" y="6"/>
                </a:lnTo>
                <a:lnTo>
                  <a:pt x="26" y="8"/>
                </a:lnTo>
                <a:lnTo>
                  <a:pt x="16" y="8"/>
                </a:lnTo>
                <a:lnTo>
                  <a:pt x="16" y="6"/>
                </a:lnTo>
                <a:close/>
                <a:moveTo>
                  <a:pt x="40" y="6"/>
                </a:moveTo>
                <a:lnTo>
                  <a:pt x="58" y="6"/>
                </a:lnTo>
                <a:lnTo>
                  <a:pt x="58" y="8"/>
                </a:lnTo>
                <a:lnTo>
                  <a:pt x="40" y="8"/>
                </a:lnTo>
                <a:lnTo>
                  <a:pt x="40" y="6"/>
                </a:lnTo>
                <a:close/>
                <a:moveTo>
                  <a:pt x="14" y="8"/>
                </a:moveTo>
                <a:lnTo>
                  <a:pt x="24" y="8"/>
                </a:lnTo>
                <a:lnTo>
                  <a:pt x="24" y="10"/>
                </a:lnTo>
                <a:lnTo>
                  <a:pt x="14" y="10"/>
                </a:lnTo>
                <a:lnTo>
                  <a:pt x="14" y="8"/>
                </a:lnTo>
                <a:close/>
                <a:moveTo>
                  <a:pt x="42" y="8"/>
                </a:moveTo>
                <a:lnTo>
                  <a:pt x="60" y="8"/>
                </a:lnTo>
                <a:lnTo>
                  <a:pt x="60" y="10"/>
                </a:lnTo>
                <a:lnTo>
                  <a:pt x="42" y="10"/>
                </a:lnTo>
                <a:lnTo>
                  <a:pt x="42" y="8"/>
                </a:lnTo>
                <a:close/>
                <a:moveTo>
                  <a:pt x="10" y="10"/>
                </a:moveTo>
                <a:lnTo>
                  <a:pt x="20" y="10"/>
                </a:lnTo>
                <a:lnTo>
                  <a:pt x="20" y="12"/>
                </a:lnTo>
                <a:lnTo>
                  <a:pt x="10" y="12"/>
                </a:lnTo>
                <a:lnTo>
                  <a:pt x="10" y="10"/>
                </a:lnTo>
                <a:close/>
                <a:moveTo>
                  <a:pt x="44" y="10"/>
                </a:moveTo>
                <a:lnTo>
                  <a:pt x="62" y="10"/>
                </a:lnTo>
                <a:lnTo>
                  <a:pt x="62" y="12"/>
                </a:lnTo>
                <a:lnTo>
                  <a:pt x="44" y="12"/>
                </a:lnTo>
                <a:lnTo>
                  <a:pt x="44" y="10"/>
                </a:lnTo>
                <a:close/>
                <a:moveTo>
                  <a:pt x="10" y="12"/>
                </a:moveTo>
                <a:lnTo>
                  <a:pt x="18" y="12"/>
                </a:lnTo>
                <a:lnTo>
                  <a:pt x="18" y="14"/>
                </a:lnTo>
                <a:lnTo>
                  <a:pt x="10" y="14"/>
                </a:lnTo>
                <a:lnTo>
                  <a:pt x="10" y="12"/>
                </a:lnTo>
                <a:close/>
                <a:moveTo>
                  <a:pt x="46" y="12"/>
                </a:moveTo>
                <a:lnTo>
                  <a:pt x="62" y="12"/>
                </a:lnTo>
                <a:lnTo>
                  <a:pt x="62" y="14"/>
                </a:lnTo>
                <a:lnTo>
                  <a:pt x="46" y="14"/>
                </a:lnTo>
                <a:lnTo>
                  <a:pt x="46" y="12"/>
                </a:lnTo>
                <a:close/>
                <a:moveTo>
                  <a:pt x="8" y="14"/>
                </a:moveTo>
                <a:lnTo>
                  <a:pt x="16" y="14"/>
                </a:lnTo>
                <a:lnTo>
                  <a:pt x="16" y="16"/>
                </a:lnTo>
                <a:lnTo>
                  <a:pt x="8" y="16"/>
                </a:lnTo>
                <a:lnTo>
                  <a:pt x="8" y="14"/>
                </a:lnTo>
                <a:close/>
                <a:moveTo>
                  <a:pt x="46" y="14"/>
                </a:moveTo>
                <a:lnTo>
                  <a:pt x="63" y="14"/>
                </a:lnTo>
                <a:lnTo>
                  <a:pt x="63" y="16"/>
                </a:lnTo>
                <a:lnTo>
                  <a:pt x="46" y="16"/>
                </a:lnTo>
                <a:lnTo>
                  <a:pt x="46" y="14"/>
                </a:lnTo>
                <a:close/>
                <a:moveTo>
                  <a:pt x="6" y="16"/>
                </a:moveTo>
                <a:lnTo>
                  <a:pt x="16" y="16"/>
                </a:lnTo>
                <a:lnTo>
                  <a:pt x="16" y="18"/>
                </a:lnTo>
                <a:lnTo>
                  <a:pt x="6" y="18"/>
                </a:lnTo>
                <a:lnTo>
                  <a:pt x="6" y="16"/>
                </a:lnTo>
                <a:close/>
                <a:moveTo>
                  <a:pt x="46" y="16"/>
                </a:moveTo>
                <a:lnTo>
                  <a:pt x="63" y="16"/>
                </a:lnTo>
                <a:lnTo>
                  <a:pt x="63" y="18"/>
                </a:lnTo>
                <a:lnTo>
                  <a:pt x="46" y="18"/>
                </a:lnTo>
                <a:lnTo>
                  <a:pt x="46" y="16"/>
                </a:lnTo>
                <a:close/>
                <a:moveTo>
                  <a:pt x="6" y="18"/>
                </a:moveTo>
                <a:lnTo>
                  <a:pt x="14" y="18"/>
                </a:lnTo>
                <a:lnTo>
                  <a:pt x="14" y="20"/>
                </a:lnTo>
                <a:lnTo>
                  <a:pt x="6" y="20"/>
                </a:lnTo>
                <a:lnTo>
                  <a:pt x="6" y="18"/>
                </a:lnTo>
                <a:close/>
                <a:moveTo>
                  <a:pt x="46" y="18"/>
                </a:moveTo>
                <a:lnTo>
                  <a:pt x="63" y="18"/>
                </a:lnTo>
                <a:lnTo>
                  <a:pt x="63" y="20"/>
                </a:lnTo>
                <a:lnTo>
                  <a:pt x="46" y="20"/>
                </a:lnTo>
                <a:lnTo>
                  <a:pt x="46" y="18"/>
                </a:lnTo>
                <a:close/>
                <a:moveTo>
                  <a:pt x="6" y="20"/>
                </a:moveTo>
                <a:lnTo>
                  <a:pt x="14" y="20"/>
                </a:lnTo>
                <a:lnTo>
                  <a:pt x="14" y="22"/>
                </a:lnTo>
                <a:lnTo>
                  <a:pt x="6" y="22"/>
                </a:lnTo>
                <a:lnTo>
                  <a:pt x="6" y="20"/>
                </a:lnTo>
                <a:close/>
                <a:moveTo>
                  <a:pt x="48" y="20"/>
                </a:moveTo>
                <a:lnTo>
                  <a:pt x="63" y="20"/>
                </a:lnTo>
                <a:lnTo>
                  <a:pt x="63" y="22"/>
                </a:lnTo>
                <a:lnTo>
                  <a:pt x="48" y="22"/>
                </a:lnTo>
                <a:lnTo>
                  <a:pt x="48" y="20"/>
                </a:lnTo>
                <a:close/>
                <a:moveTo>
                  <a:pt x="4" y="22"/>
                </a:moveTo>
                <a:lnTo>
                  <a:pt x="14" y="22"/>
                </a:lnTo>
                <a:lnTo>
                  <a:pt x="14" y="24"/>
                </a:lnTo>
                <a:lnTo>
                  <a:pt x="4" y="24"/>
                </a:lnTo>
                <a:lnTo>
                  <a:pt x="4" y="22"/>
                </a:lnTo>
                <a:close/>
                <a:moveTo>
                  <a:pt x="48" y="22"/>
                </a:moveTo>
                <a:lnTo>
                  <a:pt x="65" y="22"/>
                </a:lnTo>
                <a:lnTo>
                  <a:pt x="65" y="24"/>
                </a:lnTo>
                <a:lnTo>
                  <a:pt x="48" y="24"/>
                </a:lnTo>
                <a:lnTo>
                  <a:pt x="48" y="22"/>
                </a:lnTo>
                <a:close/>
                <a:moveTo>
                  <a:pt x="4" y="24"/>
                </a:moveTo>
                <a:lnTo>
                  <a:pt x="65" y="24"/>
                </a:lnTo>
                <a:lnTo>
                  <a:pt x="65" y="30"/>
                </a:lnTo>
                <a:lnTo>
                  <a:pt x="4" y="30"/>
                </a:lnTo>
                <a:lnTo>
                  <a:pt x="4" y="24"/>
                </a:lnTo>
                <a:close/>
                <a:moveTo>
                  <a:pt x="2" y="30"/>
                </a:moveTo>
                <a:lnTo>
                  <a:pt x="14" y="30"/>
                </a:lnTo>
                <a:lnTo>
                  <a:pt x="14" y="40"/>
                </a:lnTo>
                <a:lnTo>
                  <a:pt x="2" y="40"/>
                </a:lnTo>
                <a:lnTo>
                  <a:pt x="2" y="30"/>
                </a:lnTo>
                <a:close/>
                <a:moveTo>
                  <a:pt x="0" y="40"/>
                </a:moveTo>
                <a:lnTo>
                  <a:pt x="14" y="40"/>
                </a:lnTo>
                <a:lnTo>
                  <a:pt x="14" y="42"/>
                </a:lnTo>
                <a:lnTo>
                  <a:pt x="0" y="42"/>
                </a:lnTo>
                <a:lnTo>
                  <a:pt x="0" y="40"/>
                </a:lnTo>
                <a:close/>
                <a:moveTo>
                  <a:pt x="2" y="42"/>
                </a:moveTo>
                <a:lnTo>
                  <a:pt x="16" y="42"/>
                </a:lnTo>
                <a:lnTo>
                  <a:pt x="16" y="49"/>
                </a:lnTo>
                <a:lnTo>
                  <a:pt x="2" y="49"/>
                </a:lnTo>
                <a:lnTo>
                  <a:pt x="2" y="42"/>
                </a:lnTo>
                <a:close/>
                <a:moveTo>
                  <a:pt x="2" y="49"/>
                </a:moveTo>
                <a:lnTo>
                  <a:pt x="16" y="49"/>
                </a:lnTo>
                <a:lnTo>
                  <a:pt x="16" y="51"/>
                </a:lnTo>
                <a:lnTo>
                  <a:pt x="2" y="51"/>
                </a:lnTo>
                <a:lnTo>
                  <a:pt x="2" y="49"/>
                </a:lnTo>
                <a:close/>
                <a:moveTo>
                  <a:pt x="63" y="49"/>
                </a:moveTo>
                <a:lnTo>
                  <a:pt x="65" y="49"/>
                </a:lnTo>
                <a:lnTo>
                  <a:pt x="65" y="51"/>
                </a:lnTo>
                <a:lnTo>
                  <a:pt x="63" y="51"/>
                </a:lnTo>
                <a:lnTo>
                  <a:pt x="63" y="49"/>
                </a:lnTo>
                <a:close/>
                <a:moveTo>
                  <a:pt x="2" y="51"/>
                </a:moveTo>
                <a:lnTo>
                  <a:pt x="18" y="51"/>
                </a:lnTo>
                <a:lnTo>
                  <a:pt x="18" y="53"/>
                </a:lnTo>
                <a:lnTo>
                  <a:pt x="2" y="53"/>
                </a:lnTo>
                <a:lnTo>
                  <a:pt x="2" y="51"/>
                </a:lnTo>
                <a:close/>
                <a:moveTo>
                  <a:pt x="63" y="51"/>
                </a:moveTo>
                <a:lnTo>
                  <a:pt x="65" y="51"/>
                </a:lnTo>
                <a:lnTo>
                  <a:pt x="65" y="53"/>
                </a:lnTo>
                <a:lnTo>
                  <a:pt x="63" y="53"/>
                </a:lnTo>
                <a:lnTo>
                  <a:pt x="63" y="51"/>
                </a:lnTo>
                <a:close/>
                <a:moveTo>
                  <a:pt x="2" y="53"/>
                </a:moveTo>
                <a:lnTo>
                  <a:pt x="20" y="53"/>
                </a:lnTo>
                <a:lnTo>
                  <a:pt x="20" y="55"/>
                </a:lnTo>
                <a:lnTo>
                  <a:pt x="2" y="55"/>
                </a:lnTo>
                <a:lnTo>
                  <a:pt x="2" y="53"/>
                </a:lnTo>
                <a:close/>
                <a:moveTo>
                  <a:pt x="62" y="53"/>
                </a:moveTo>
                <a:lnTo>
                  <a:pt x="65" y="53"/>
                </a:lnTo>
                <a:lnTo>
                  <a:pt x="65" y="55"/>
                </a:lnTo>
                <a:lnTo>
                  <a:pt x="62" y="55"/>
                </a:lnTo>
                <a:lnTo>
                  <a:pt x="62" y="53"/>
                </a:lnTo>
                <a:close/>
                <a:moveTo>
                  <a:pt x="4" y="55"/>
                </a:moveTo>
                <a:lnTo>
                  <a:pt x="22" y="55"/>
                </a:lnTo>
                <a:lnTo>
                  <a:pt x="22" y="57"/>
                </a:lnTo>
                <a:lnTo>
                  <a:pt x="4" y="57"/>
                </a:lnTo>
                <a:lnTo>
                  <a:pt x="4" y="55"/>
                </a:lnTo>
                <a:close/>
                <a:moveTo>
                  <a:pt x="60" y="55"/>
                </a:moveTo>
                <a:lnTo>
                  <a:pt x="65" y="55"/>
                </a:lnTo>
                <a:lnTo>
                  <a:pt x="65" y="57"/>
                </a:lnTo>
                <a:lnTo>
                  <a:pt x="60" y="57"/>
                </a:lnTo>
                <a:lnTo>
                  <a:pt x="60" y="55"/>
                </a:lnTo>
                <a:close/>
                <a:moveTo>
                  <a:pt x="4" y="57"/>
                </a:moveTo>
                <a:lnTo>
                  <a:pt x="22" y="57"/>
                </a:lnTo>
                <a:lnTo>
                  <a:pt x="22" y="59"/>
                </a:lnTo>
                <a:lnTo>
                  <a:pt x="4" y="59"/>
                </a:lnTo>
                <a:lnTo>
                  <a:pt x="4" y="57"/>
                </a:lnTo>
                <a:close/>
                <a:moveTo>
                  <a:pt x="60" y="57"/>
                </a:moveTo>
                <a:lnTo>
                  <a:pt x="63" y="57"/>
                </a:lnTo>
                <a:lnTo>
                  <a:pt x="63" y="59"/>
                </a:lnTo>
                <a:lnTo>
                  <a:pt x="60" y="59"/>
                </a:lnTo>
                <a:lnTo>
                  <a:pt x="60" y="57"/>
                </a:lnTo>
                <a:close/>
                <a:moveTo>
                  <a:pt x="4" y="59"/>
                </a:moveTo>
                <a:lnTo>
                  <a:pt x="26" y="59"/>
                </a:lnTo>
                <a:lnTo>
                  <a:pt x="26" y="61"/>
                </a:lnTo>
                <a:lnTo>
                  <a:pt x="4" y="61"/>
                </a:lnTo>
                <a:lnTo>
                  <a:pt x="4" y="59"/>
                </a:lnTo>
                <a:close/>
                <a:moveTo>
                  <a:pt x="58" y="59"/>
                </a:moveTo>
                <a:lnTo>
                  <a:pt x="63" y="59"/>
                </a:lnTo>
                <a:lnTo>
                  <a:pt x="63" y="61"/>
                </a:lnTo>
                <a:lnTo>
                  <a:pt x="58" y="61"/>
                </a:lnTo>
                <a:lnTo>
                  <a:pt x="58" y="59"/>
                </a:lnTo>
                <a:close/>
                <a:moveTo>
                  <a:pt x="4" y="61"/>
                </a:moveTo>
                <a:lnTo>
                  <a:pt x="28" y="61"/>
                </a:lnTo>
                <a:lnTo>
                  <a:pt x="28" y="63"/>
                </a:lnTo>
                <a:lnTo>
                  <a:pt x="4" y="63"/>
                </a:lnTo>
                <a:lnTo>
                  <a:pt x="4" y="61"/>
                </a:lnTo>
                <a:close/>
                <a:moveTo>
                  <a:pt x="56" y="61"/>
                </a:moveTo>
                <a:lnTo>
                  <a:pt x="62" y="61"/>
                </a:lnTo>
                <a:lnTo>
                  <a:pt x="62" y="63"/>
                </a:lnTo>
                <a:lnTo>
                  <a:pt x="56" y="63"/>
                </a:lnTo>
                <a:lnTo>
                  <a:pt x="56" y="61"/>
                </a:lnTo>
                <a:close/>
                <a:moveTo>
                  <a:pt x="6" y="63"/>
                </a:moveTo>
                <a:lnTo>
                  <a:pt x="32" y="63"/>
                </a:lnTo>
                <a:lnTo>
                  <a:pt x="32" y="65"/>
                </a:lnTo>
                <a:lnTo>
                  <a:pt x="6" y="65"/>
                </a:lnTo>
                <a:lnTo>
                  <a:pt x="6" y="63"/>
                </a:lnTo>
                <a:close/>
                <a:moveTo>
                  <a:pt x="54" y="63"/>
                </a:moveTo>
                <a:lnTo>
                  <a:pt x="62" y="63"/>
                </a:lnTo>
                <a:lnTo>
                  <a:pt x="62" y="65"/>
                </a:lnTo>
                <a:lnTo>
                  <a:pt x="54" y="65"/>
                </a:lnTo>
                <a:lnTo>
                  <a:pt x="54" y="63"/>
                </a:lnTo>
                <a:close/>
                <a:moveTo>
                  <a:pt x="8" y="65"/>
                </a:moveTo>
                <a:lnTo>
                  <a:pt x="34" y="65"/>
                </a:lnTo>
                <a:lnTo>
                  <a:pt x="34" y="67"/>
                </a:lnTo>
                <a:lnTo>
                  <a:pt x="8" y="67"/>
                </a:lnTo>
                <a:lnTo>
                  <a:pt x="8" y="65"/>
                </a:lnTo>
                <a:close/>
                <a:moveTo>
                  <a:pt x="48" y="65"/>
                </a:moveTo>
                <a:lnTo>
                  <a:pt x="60" y="65"/>
                </a:lnTo>
                <a:lnTo>
                  <a:pt x="60" y="67"/>
                </a:lnTo>
                <a:lnTo>
                  <a:pt x="48" y="67"/>
                </a:lnTo>
                <a:lnTo>
                  <a:pt x="48" y="65"/>
                </a:lnTo>
                <a:close/>
                <a:moveTo>
                  <a:pt x="10" y="67"/>
                </a:moveTo>
                <a:lnTo>
                  <a:pt x="60" y="67"/>
                </a:lnTo>
                <a:lnTo>
                  <a:pt x="60" y="69"/>
                </a:lnTo>
                <a:lnTo>
                  <a:pt x="10" y="69"/>
                </a:lnTo>
                <a:lnTo>
                  <a:pt x="10" y="67"/>
                </a:lnTo>
                <a:close/>
                <a:moveTo>
                  <a:pt x="10" y="69"/>
                </a:moveTo>
                <a:lnTo>
                  <a:pt x="58" y="69"/>
                </a:lnTo>
                <a:lnTo>
                  <a:pt x="58" y="71"/>
                </a:lnTo>
                <a:lnTo>
                  <a:pt x="10" y="71"/>
                </a:lnTo>
                <a:lnTo>
                  <a:pt x="10" y="69"/>
                </a:lnTo>
                <a:close/>
                <a:moveTo>
                  <a:pt x="14" y="71"/>
                </a:moveTo>
                <a:lnTo>
                  <a:pt x="56" y="71"/>
                </a:lnTo>
                <a:lnTo>
                  <a:pt x="56" y="73"/>
                </a:lnTo>
                <a:lnTo>
                  <a:pt x="14" y="73"/>
                </a:lnTo>
                <a:lnTo>
                  <a:pt x="14" y="71"/>
                </a:lnTo>
                <a:close/>
                <a:moveTo>
                  <a:pt x="16" y="73"/>
                </a:moveTo>
                <a:lnTo>
                  <a:pt x="54" y="73"/>
                </a:lnTo>
                <a:lnTo>
                  <a:pt x="54" y="75"/>
                </a:lnTo>
                <a:lnTo>
                  <a:pt x="16" y="75"/>
                </a:lnTo>
                <a:lnTo>
                  <a:pt x="16" y="73"/>
                </a:lnTo>
                <a:close/>
                <a:moveTo>
                  <a:pt x="18" y="75"/>
                </a:moveTo>
                <a:lnTo>
                  <a:pt x="52" y="75"/>
                </a:lnTo>
                <a:lnTo>
                  <a:pt x="52" y="77"/>
                </a:lnTo>
                <a:lnTo>
                  <a:pt x="18" y="77"/>
                </a:lnTo>
                <a:lnTo>
                  <a:pt x="18" y="75"/>
                </a:lnTo>
                <a:close/>
                <a:moveTo>
                  <a:pt x="22" y="77"/>
                </a:moveTo>
                <a:lnTo>
                  <a:pt x="50" y="77"/>
                </a:lnTo>
                <a:lnTo>
                  <a:pt x="50" y="79"/>
                </a:lnTo>
                <a:lnTo>
                  <a:pt x="22" y="79"/>
                </a:lnTo>
                <a:lnTo>
                  <a:pt x="22" y="7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56" name="Freeform 20"/>
          <p:cNvSpPr>
            <a:spLocks noEditPoints="1"/>
          </p:cNvSpPr>
          <p:nvPr/>
        </p:nvSpPr>
        <p:spPr bwMode="auto">
          <a:xfrm>
            <a:off x="6062663" y="6289675"/>
            <a:ext cx="182562" cy="187325"/>
          </a:xfrm>
          <a:custGeom>
            <a:avLst/>
            <a:gdLst>
              <a:gd name="T0" fmla="*/ 83 w 115"/>
              <a:gd name="T1" fmla="*/ 118 h 118"/>
              <a:gd name="T2" fmla="*/ 40 w 115"/>
              <a:gd name="T3" fmla="*/ 63 h 118"/>
              <a:gd name="T4" fmla="*/ 36 w 115"/>
              <a:gd name="T5" fmla="*/ 63 h 118"/>
              <a:gd name="T6" fmla="*/ 34 w 115"/>
              <a:gd name="T7" fmla="*/ 63 h 118"/>
              <a:gd name="T8" fmla="*/ 32 w 115"/>
              <a:gd name="T9" fmla="*/ 98 h 118"/>
              <a:gd name="T10" fmla="*/ 34 w 115"/>
              <a:gd name="T11" fmla="*/ 110 h 118"/>
              <a:gd name="T12" fmla="*/ 38 w 115"/>
              <a:gd name="T13" fmla="*/ 114 h 118"/>
              <a:gd name="T14" fmla="*/ 47 w 115"/>
              <a:gd name="T15" fmla="*/ 116 h 118"/>
              <a:gd name="T16" fmla="*/ 0 w 115"/>
              <a:gd name="T17" fmla="*/ 118 h 118"/>
              <a:gd name="T18" fmla="*/ 4 w 115"/>
              <a:gd name="T19" fmla="*/ 116 h 118"/>
              <a:gd name="T20" fmla="*/ 12 w 115"/>
              <a:gd name="T21" fmla="*/ 114 h 118"/>
              <a:gd name="T22" fmla="*/ 16 w 115"/>
              <a:gd name="T23" fmla="*/ 108 h 118"/>
              <a:gd name="T24" fmla="*/ 16 w 115"/>
              <a:gd name="T25" fmla="*/ 98 h 118"/>
              <a:gd name="T26" fmla="*/ 16 w 115"/>
              <a:gd name="T27" fmla="*/ 15 h 118"/>
              <a:gd name="T28" fmla="*/ 14 w 115"/>
              <a:gd name="T29" fmla="*/ 6 h 118"/>
              <a:gd name="T30" fmla="*/ 4 w 115"/>
              <a:gd name="T31" fmla="*/ 2 h 118"/>
              <a:gd name="T32" fmla="*/ 0 w 115"/>
              <a:gd name="T33" fmla="*/ 0 h 118"/>
              <a:gd name="T34" fmla="*/ 51 w 115"/>
              <a:gd name="T35" fmla="*/ 0 h 118"/>
              <a:gd name="T36" fmla="*/ 67 w 115"/>
              <a:gd name="T37" fmla="*/ 4 h 118"/>
              <a:gd name="T38" fmla="*/ 83 w 115"/>
              <a:gd name="T39" fmla="*/ 13 h 118"/>
              <a:gd name="T40" fmla="*/ 87 w 115"/>
              <a:gd name="T41" fmla="*/ 23 h 118"/>
              <a:gd name="T42" fmla="*/ 87 w 115"/>
              <a:gd name="T43" fmla="*/ 37 h 118"/>
              <a:gd name="T44" fmla="*/ 81 w 115"/>
              <a:gd name="T45" fmla="*/ 47 h 118"/>
              <a:gd name="T46" fmla="*/ 69 w 115"/>
              <a:gd name="T47" fmla="*/ 55 h 118"/>
              <a:gd name="T48" fmla="*/ 85 w 115"/>
              <a:gd name="T49" fmla="*/ 94 h 118"/>
              <a:gd name="T50" fmla="*/ 95 w 115"/>
              <a:gd name="T51" fmla="*/ 106 h 118"/>
              <a:gd name="T52" fmla="*/ 107 w 115"/>
              <a:gd name="T53" fmla="*/ 114 h 118"/>
              <a:gd name="T54" fmla="*/ 115 w 115"/>
              <a:gd name="T55" fmla="*/ 118 h 118"/>
              <a:gd name="T56" fmla="*/ 34 w 115"/>
              <a:gd name="T57" fmla="*/ 57 h 118"/>
              <a:gd name="T58" fmla="*/ 36 w 115"/>
              <a:gd name="T59" fmla="*/ 57 h 118"/>
              <a:gd name="T60" fmla="*/ 45 w 115"/>
              <a:gd name="T61" fmla="*/ 57 h 118"/>
              <a:gd name="T62" fmla="*/ 61 w 115"/>
              <a:gd name="T63" fmla="*/ 51 h 118"/>
              <a:gd name="T64" fmla="*/ 67 w 115"/>
              <a:gd name="T65" fmla="*/ 39 h 118"/>
              <a:gd name="T66" fmla="*/ 69 w 115"/>
              <a:gd name="T67" fmla="*/ 25 h 118"/>
              <a:gd name="T68" fmla="*/ 63 w 115"/>
              <a:gd name="T69" fmla="*/ 13 h 118"/>
              <a:gd name="T70" fmla="*/ 51 w 115"/>
              <a:gd name="T71" fmla="*/ 6 h 118"/>
              <a:gd name="T72" fmla="*/ 40 w 115"/>
              <a:gd name="T73" fmla="*/ 6 h 118"/>
              <a:gd name="T74" fmla="*/ 32 w 115"/>
              <a:gd name="T75" fmla="*/ 57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5" h="118">
                <a:moveTo>
                  <a:pt x="115" y="118"/>
                </a:moveTo>
                <a:lnTo>
                  <a:pt x="83" y="118"/>
                </a:lnTo>
                <a:lnTo>
                  <a:pt x="44" y="63"/>
                </a:lnTo>
                <a:lnTo>
                  <a:pt x="40" y="63"/>
                </a:lnTo>
                <a:lnTo>
                  <a:pt x="38" y="63"/>
                </a:lnTo>
                <a:lnTo>
                  <a:pt x="36" y="63"/>
                </a:lnTo>
                <a:lnTo>
                  <a:pt x="34" y="63"/>
                </a:lnTo>
                <a:lnTo>
                  <a:pt x="34" y="63"/>
                </a:lnTo>
                <a:lnTo>
                  <a:pt x="32" y="63"/>
                </a:lnTo>
                <a:lnTo>
                  <a:pt x="32" y="98"/>
                </a:lnTo>
                <a:lnTo>
                  <a:pt x="32" y="104"/>
                </a:lnTo>
                <a:lnTo>
                  <a:pt x="34" y="110"/>
                </a:lnTo>
                <a:lnTo>
                  <a:pt x="34" y="112"/>
                </a:lnTo>
                <a:lnTo>
                  <a:pt x="38" y="114"/>
                </a:lnTo>
                <a:lnTo>
                  <a:pt x="44" y="116"/>
                </a:lnTo>
                <a:lnTo>
                  <a:pt x="47" y="116"/>
                </a:lnTo>
                <a:lnTo>
                  <a:pt x="47" y="118"/>
                </a:lnTo>
                <a:lnTo>
                  <a:pt x="0" y="118"/>
                </a:lnTo>
                <a:lnTo>
                  <a:pt x="0" y="116"/>
                </a:lnTo>
                <a:lnTo>
                  <a:pt x="4" y="116"/>
                </a:lnTo>
                <a:lnTo>
                  <a:pt x="8" y="116"/>
                </a:lnTo>
                <a:lnTo>
                  <a:pt x="12" y="114"/>
                </a:lnTo>
                <a:lnTo>
                  <a:pt x="14" y="110"/>
                </a:lnTo>
                <a:lnTo>
                  <a:pt x="16" y="108"/>
                </a:lnTo>
                <a:lnTo>
                  <a:pt x="16" y="104"/>
                </a:lnTo>
                <a:lnTo>
                  <a:pt x="16" y="98"/>
                </a:lnTo>
                <a:lnTo>
                  <a:pt x="16" y="21"/>
                </a:lnTo>
                <a:lnTo>
                  <a:pt x="16" y="15"/>
                </a:lnTo>
                <a:lnTo>
                  <a:pt x="14" y="8"/>
                </a:lnTo>
                <a:lnTo>
                  <a:pt x="14" y="6"/>
                </a:lnTo>
                <a:lnTo>
                  <a:pt x="10" y="4"/>
                </a:lnTo>
                <a:lnTo>
                  <a:pt x="4" y="2"/>
                </a:lnTo>
                <a:lnTo>
                  <a:pt x="0" y="2"/>
                </a:lnTo>
                <a:lnTo>
                  <a:pt x="0" y="0"/>
                </a:lnTo>
                <a:lnTo>
                  <a:pt x="42" y="0"/>
                </a:lnTo>
                <a:lnTo>
                  <a:pt x="51" y="0"/>
                </a:lnTo>
                <a:lnTo>
                  <a:pt x="61" y="2"/>
                </a:lnTo>
                <a:lnTo>
                  <a:pt x="67" y="4"/>
                </a:lnTo>
                <a:lnTo>
                  <a:pt x="75" y="6"/>
                </a:lnTo>
                <a:lnTo>
                  <a:pt x="83" y="13"/>
                </a:lnTo>
                <a:lnTo>
                  <a:pt x="85" y="19"/>
                </a:lnTo>
                <a:lnTo>
                  <a:pt x="87" y="23"/>
                </a:lnTo>
                <a:lnTo>
                  <a:pt x="89" y="29"/>
                </a:lnTo>
                <a:lnTo>
                  <a:pt x="87" y="37"/>
                </a:lnTo>
                <a:lnTo>
                  <a:pt x="85" y="43"/>
                </a:lnTo>
                <a:lnTo>
                  <a:pt x="81" y="47"/>
                </a:lnTo>
                <a:lnTo>
                  <a:pt x="77" y="53"/>
                </a:lnTo>
                <a:lnTo>
                  <a:pt x="69" y="55"/>
                </a:lnTo>
                <a:lnTo>
                  <a:pt x="61" y="59"/>
                </a:lnTo>
                <a:lnTo>
                  <a:pt x="85" y="94"/>
                </a:lnTo>
                <a:lnTo>
                  <a:pt x="91" y="102"/>
                </a:lnTo>
                <a:lnTo>
                  <a:pt x="95" y="106"/>
                </a:lnTo>
                <a:lnTo>
                  <a:pt x="99" y="110"/>
                </a:lnTo>
                <a:lnTo>
                  <a:pt x="107" y="114"/>
                </a:lnTo>
                <a:lnTo>
                  <a:pt x="115" y="116"/>
                </a:lnTo>
                <a:lnTo>
                  <a:pt x="115" y="118"/>
                </a:lnTo>
                <a:close/>
                <a:moveTo>
                  <a:pt x="32" y="57"/>
                </a:moveTo>
                <a:lnTo>
                  <a:pt x="34" y="57"/>
                </a:lnTo>
                <a:lnTo>
                  <a:pt x="34" y="57"/>
                </a:lnTo>
                <a:lnTo>
                  <a:pt x="36" y="57"/>
                </a:lnTo>
                <a:lnTo>
                  <a:pt x="36" y="57"/>
                </a:lnTo>
                <a:lnTo>
                  <a:pt x="45" y="57"/>
                </a:lnTo>
                <a:lnTo>
                  <a:pt x="55" y="55"/>
                </a:lnTo>
                <a:lnTo>
                  <a:pt x="61" y="51"/>
                </a:lnTo>
                <a:lnTo>
                  <a:pt x="65" y="45"/>
                </a:lnTo>
                <a:lnTo>
                  <a:pt x="67" y="39"/>
                </a:lnTo>
                <a:lnTo>
                  <a:pt x="69" y="31"/>
                </a:lnTo>
                <a:lnTo>
                  <a:pt x="69" y="25"/>
                </a:lnTo>
                <a:lnTo>
                  <a:pt x="65" y="19"/>
                </a:lnTo>
                <a:lnTo>
                  <a:pt x="63" y="13"/>
                </a:lnTo>
                <a:lnTo>
                  <a:pt x="57" y="8"/>
                </a:lnTo>
                <a:lnTo>
                  <a:pt x="51" y="6"/>
                </a:lnTo>
                <a:lnTo>
                  <a:pt x="45" y="6"/>
                </a:lnTo>
                <a:lnTo>
                  <a:pt x="40" y="6"/>
                </a:lnTo>
                <a:lnTo>
                  <a:pt x="32" y="10"/>
                </a:lnTo>
                <a:lnTo>
                  <a:pt x="32" y="5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57" name="Freeform 21"/>
          <p:cNvSpPr>
            <a:spLocks noEditPoints="1"/>
          </p:cNvSpPr>
          <p:nvPr/>
        </p:nvSpPr>
        <p:spPr bwMode="auto">
          <a:xfrm>
            <a:off x="6248400" y="6351588"/>
            <a:ext cx="109538" cy="125412"/>
          </a:xfrm>
          <a:custGeom>
            <a:avLst/>
            <a:gdLst>
              <a:gd name="T0" fmla="*/ 24 w 69"/>
              <a:gd name="T1" fmla="*/ 0 h 79"/>
              <a:gd name="T2" fmla="*/ 18 w 69"/>
              <a:gd name="T3" fmla="*/ 2 h 79"/>
              <a:gd name="T4" fmla="*/ 12 w 69"/>
              <a:gd name="T5" fmla="*/ 4 h 79"/>
              <a:gd name="T6" fmla="*/ 35 w 69"/>
              <a:gd name="T7" fmla="*/ 4 h 79"/>
              <a:gd name="T8" fmla="*/ 12 w 69"/>
              <a:gd name="T9" fmla="*/ 6 h 79"/>
              <a:gd name="T10" fmla="*/ 37 w 69"/>
              <a:gd name="T11" fmla="*/ 6 h 79"/>
              <a:gd name="T12" fmla="*/ 10 w 69"/>
              <a:gd name="T13" fmla="*/ 8 h 79"/>
              <a:gd name="T14" fmla="*/ 39 w 69"/>
              <a:gd name="T15" fmla="*/ 8 h 79"/>
              <a:gd name="T16" fmla="*/ 8 w 69"/>
              <a:gd name="T17" fmla="*/ 10 h 79"/>
              <a:gd name="T18" fmla="*/ 41 w 69"/>
              <a:gd name="T19" fmla="*/ 10 h 79"/>
              <a:gd name="T20" fmla="*/ 6 w 69"/>
              <a:gd name="T21" fmla="*/ 12 h 79"/>
              <a:gd name="T22" fmla="*/ 41 w 69"/>
              <a:gd name="T23" fmla="*/ 12 h 79"/>
              <a:gd name="T24" fmla="*/ 4 w 69"/>
              <a:gd name="T25" fmla="*/ 14 h 79"/>
              <a:gd name="T26" fmla="*/ 43 w 69"/>
              <a:gd name="T27" fmla="*/ 14 h 79"/>
              <a:gd name="T28" fmla="*/ 6 w 69"/>
              <a:gd name="T29" fmla="*/ 24 h 79"/>
              <a:gd name="T30" fmla="*/ 43 w 69"/>
              <a:gd name="T31" fmla="*/ 24 h 79"/>
              <a:gd name="T32" fmla="*/ 8 w 69"/>
              <a:gd name="T33" fmla="*/ 26 h 79"/>
              <a:gd name="T34" fmla="*/ 43 w 69"/>
              <a:gd name="T35" fmla="*/ 26 h 79"/>
              <a:gd name="T36" fmla="*/ 43 w 69"/>
              <a:gd name="T37" fmla="*/ 28 h 79"/>
              <a:gd name="T38" fmla="*/ 37 w 69"/>
              <a:gd name="T39" fmla="*/ 30 h 79"/>
              <a:gd name="T40" fmla="*/ 31 w 69"/>
              <a:gd name="T41" fmla="*/ 32 h 79"/>
              <a:gd name="T42" fmla="*/ 27 w 69"/>
              <a:gd name="T43" fmla="*/ 34 h 79"/>
              <a:gd name="T44" fmla="*/ 43 w 69"/>
              <a:gd name="T45" fmla="*/ 34 h 79"/>
              <a:gd name="T46" fmla="*/ 22 w 69"/>
              <a:gd name="T47" fmla="*/ 36 h 79"/>
              <a:gd name="T48" fmla="*/ 43 w 69"/>
              <a:gd name="T49" fmla="*/ 36 h 79"/>
              <a:gd name="T50" fmla="*/ 20 w 69"/>
              <a:gd name="T51" fmla="*/ 38 h 79"/>
              <a:gd name="T52" fmla="*/ 43 w 69"/>
              <a:gd name="T53" fmla="*/ 38 h 79"/>
              <a:gd name="T54" fmla="*/ 16 w 69"/>
              <a:gd name="T55" fmla="*/ 40 h 79"/>
              <a:gd name="T56" fmla="*/ 43 w 69"/>
              <a:gd name="T57" fmla="*/ 40 h 79"/>
              <a:gd name="T58" fmla="*/ 12 w 69"/>
              <a:gd name="T59" fmla="*/ 42 h 79"/>
              <a:gd name="T60" fmla="*/ 43 w 69"/>
              <a:gd name="T61" fmla="*/ 42 h 79"/>
              <a:gd name="T62" fmla="*/ 8 w 69"/>
              <a:gd name="T63" fmla="*/ 45 h 79"/>
              <a:gd name="T64" fmla="*/ 43 w 69"/>
              <a:gd name="T65" fmla="*/ 45 h 79"/>
              <a:gd name="T66" fmla="*/ 6 w 69"/>
              <a:gd name="T67" fmla="*/ 47 h 79"/>
              <a:gd name="T68" fmla="*/ 43 w 69"/>
              <a:gd name="T69" fmla="*/ 47 h 79"/>
              <a:gd name="T70" fmla="*/ 4 w 69"/>
              <a:gd name="T71" fmla="*/ 49 h 79"/>
              <a:gd name="T72" fmla="*/ 43 w 69"/>
              <a:gd name="T73" fmla="*/ 49 h 79"/>
              <a:gd name="T74" fmla="*/ 2 w 69"/>
              <a:gd name="T75" fmla="*/ 51 h 79"/>
              <a:gd name="T76" fmla="*/ 43 w 69"/>
              <a:gd name="T77" fmla="*/ 51 h 79"/>
              <a:gd name="T78" fmla="*/ 2 w 69"/>
              <a:gd name="T79" fmla="*/ 57 h 79"/>
              <a:gd name="T80" fmla="*/ 43 w 69"/>
              <a:gd name="T81" fmla="*/ 57 h 79"/>
              <a:gd name="T82" fmla="*/ 2 w 69"/>
              <a:gd name="T83" fmla="*/ 59 h 79"/>
              <a:gd name="T84" fmla="*/ 43 w 69"/>
              <a:gd name="T85" fmla="*/ 59 h 79"/>
              <a:gd name="T86" fmla="*/ 0 w 69"/>
              <a:gd name="T87" fmla="*/ 61 h 79"/>
              <a:gd name="T88" fmla="*/ 43 w 69"/>
              <a:gd name="T89" fmla="*/ 61 h 79"/>
              <a:gd name="T90" fmla="*/ 0 w 69"/>
              <a:gd name="T91" fmla="*/ 63 h 79"/>
              <a:gd name="T92" fmla="*/ 41 w 69"/>
              <a:gd name="T93" fmla="*/ 63 h 79"/>
              <a:gd name="T94" fmla="*/ 0 w 69"/>
              <a:gd name="T95" fmla="*/ 65 h 79"/>
              <a:gd name="T96" fmla="*/ 39 w 69"/>
              <a:gd name="T97" fmla="*/ 65 h 79"/>
              <a:gd name="T98" fmla="*/ 0 w 69"/>
              <a:gd name="T99" fmla="*/ 67 h 79"/>
              <a:gd name="T100" fmla="*/ 37 w 69"/>
              <a:gd name="T101" fmla="*/ 67 h 79"/>
              <a:gd name="T102" fmla="*/ 65 w 69"/>
              <a:gd name="T103" fmla="*/ 67 h 79"/>
              <a:gd name="T104" fmla="*/ 2 w 69"/>
              <a:gd name="T105" fmla="*/ 69 h 79"/>
              <a:gd name="T106" fmla="*/ 43 w 69"/>
              <a:gd name="T107" fmla="*/ 69 h 79"/>
              <a:gd name="T108" fmla="*/ 2 w 69"/>
              <a:gd name="T109" fmla="*/ 71 h 79"/>
              <a:gd name="T110" fmla="*/ 43 w 69"/>
              <a:gd name="T111" fmla="*/ 71 h 79"/>
              <a:gd name="T112" fmla="*/ 4 w 69"/>
              <a:gd name="T113" fmla="*/ 73 h 79"/>
              <a:gd name="T114" fmla="*/ 43 w 69"/>
              <a:gd name="T115" fmla="*/ 73 h 79"/>
              <a:gd name="T116" fmla="*/ 6 w 69"/>
              <a:gd name="T117" fmla="*/ 75 h 79"/>
              <a:gd name="T118" fmla="*/ 45 w 69"/>
              <a:gd name="T119" fmla="*/ 75 h 79"/>
              <a:gd name="T120" fmla="*/ 8 w 69"/>
              <a:gd name="T121" fmla="*/ 77 h 79"/>
              <a:gd name="T122" fmla="*/ 45 w 69"/>
              <a:gd name="T123" fmla="*/ 77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" h="79">
                <a:moveTo>
                  <a:pt x="24" y="0"/>
                </a:moveTo>
                <a:lnTo>
                  <a:pt x="41" y="0"/>
                </a:lnTo>
                <a:lnTo>
                  <a:pt x="41" y="2"/>
                </a:lnTo>
                <a:lnTo>
                  <a:pt x="24" y="2"/>
                </a:lnTo>
                <a:lnTo>
                  <a:pt x="24" y="0"/>
                </a:lnTo>
                <a:close/>
                <a:moveTo>
                  <a:pt x="18" y="2"/>
                </a:moveTo>
                <a:lnTo>
                  <a:pt x="49" y="2"/>
                </a:lnTo>
                <a:lnTo>
                  <a:pt x="49" y="4"/>
                </a:lnTo>
                <a:lnTo>
                  <a:pt x="18" y="4"/>
                </a:lnTo>
                <a:lnTo>
                  <a:pt x="18" y="2"/>
                </a:lnTo>
                <a:close/>
                <a:moveTo>
                  <a:pt x="12" y="4"/>
                </a:moveTo>
                <a:lnTo>
                  <a:pt x="24" y="4"/>
                </a:lnTo>
                <a:lnTo>
                  <a:pt x="24" y="6"/>
                </a:lnTo>
                <a:lnTo>
                  <a:pt x="12" y="6"/>
                </a:lnTo>
                <a:lnTo>
                  <a:pt x="12" y="4"/>
                </a:lnTo>
                <a:close/>
                <a:moveTo>
                  <a:pt x="35" y="4"/>
                </a:moveTo>
                <a:lnTo>
                  <a:pt x="51" y="4"/>
                </a:lnTo>
                <a:lnTo>
                  <a:pt x="51" y="6"/>
                </a:lnTo>
                <a:lnTo>
                  <a:pt x="35" y="6"/>
                </a:lnTo>
                <a:lnTo>
                  <a:pt x="35" y="4"/>
                </a:lnTo>
                <a:close/>
                <a:moveTo>
                  <a:pt x="12" y="6"/>
                </a:moveTo>
                <a:lnTo>
                  <a:pt x="22" y="6"/>
                </a:lnTo>
                <a:lnTo>
                  <a:pt x="22" y="8"/>
                </a:lnTo>
                <a:lnTo>
                  <a:pt x="12" y="8"/>
                </a:lnTo>
                <a:lnTo>
                  <a:pt x="12" y="6"/>
                </a:lnTo>
                <a:close/>
                <a:moveTo>
                  <a:pt x="37" y="6"/>
                </a:moveTo>
                <a:lnTo>
                  <a:pt x="53" y="6"/>
                </a:lnTo>
                <a:lnTo>
                  <a:pt x="53" y="8"/>
                </a:lnTo>
                <a:lnTo>
                  <a:pt x="37" y="8"/>
                </a:lnTo>
                <a:lnTo>
                  <a:pt x="37" y="6"/>
                </a:lnTo>
                <a:close/>
                <a:moveTo>
                  <a:pt x="10" y="8"/>
                </a:moveTo>
                <a:lnTo>
                  <a:pt x="22" y="8"/>
                </a:lnTo>
                <a:lnTo>
                  <a:pt x="22" y="10"/>
                </a:lnTo>
                <a:lnTo>
                  <a:pt x="10" y="10"/>
                </a:lnTo>
                <a:lnTo>
                  <a:pt x="10" y="8"/>
                </a:lnTo>
                <a:close/>
                <a:moveTo>
                  <a:pt x="39" y="8"/>
                </a:moveTo>
                <a:lnTo>
                  <a:pt x="55" y="8"/>
                </a:lnTo>
                <a:lnTo>
                  <a:pt x="55" y="10"/>
                </a:lnTo>
                <a:lnTo>
                  <a:pt x="39" y="10"/>
                </a:lnTo>
                <a:lnTo>
                  <a:pt x="39" y="8"/>
                </a:lnTo>
                <a:close/>
                <a:moveTo>
                  <a:pt x="8" y="10"/>
                </a:moveTo>
                <a:lnTo>
                  <a:pt x="20" y="10"/>
                </a:lnTo>
                <a:lnTo>
                  <a:pt x="20" y="12"/>
                </a:lnTo>
                <a:lnTo>
                  <a:pt x="8" y="12"/>
                </a:lnTo>
                <a:lnTo>
                  <a:pt x="8" y="10"/>
                </a:lnTo>
                <a:close/>
                <a:moveTo>
                  <a:pt x="41" y="10"/>
                </a:moveTo>
                <a:lnTo>
                  <a:pt x="55" y="10"/>
                </a:lnTo>
                <a:lnTo>
                  <a:pt x="55" y="12"/>
                </a:lnTo>
                <a:lnTo>
                  <a:pt x="41" y="12"/>
                </a:lnTo>
                <a:lnTo>
                  <a:pt x="41" y="10"/>
                </a:lnTo>
                <a:close/>
                <a:moveTo>
                  <a:pt x="6" y="12"/>
                </a:moveTo>
                <a:lnTo>
                  <a:pt x="20" y="12"/>
                </a:lnTo>
                <a:lnTo>
                  <a:pt x="20" y="14"/>
                </a:lnTo>
                <a:lnTo>
                  <a:pt x="6" y="14"/>
                </a:lnTo>
                <a:lnTo>
                  <a:pt x="6" y="12"/>
                </a:lnTo>
                <a:close/>
                <a:moveTo>
                  <a:pt x="41" y="12"/>
                </a:moveTo>
                <a:lnTo>
                  <a:pt x="57" y="12"/>
                </a:lnTo>
                <a:lnTo>
                  <a:pt x="57" y="14"/>
                </a:lnTo>
                <a:lnTo>
                  <a:pt x="41" y="14"/>
                </a:lnTo>
                <a:lnTo>
                  <a:pt x="41" y="12"/>
                </a:lnTo>
                <a:close/>
                <a:moveTo>
                  <a:pt x="4" y="14"/>
                </a:moveTo>
                <a:lnTo>
                  <a:pt x="18" y="14"/>
                </a:lnTo>
                <a:lnTo>
                  <a:pt x="18" y="24"/>
                </a:lnTo>
                <a:lnTo>
                  <a:pt x="4" y="24"/>
                </a:lnTo>
                <a:lnTo>
                  <a:pt x="4" y="14"/>
                </a:lnTo>
                <a:close/>
                <a:moveTo>
                  <a:pt x="43" y="14"/>
                </a:moveTo>
                <a:lnTo>
                  <a:pt x="57" y="14"/>
                </a:lnTo>
                <a:lnTo>
                  <a:pt x="57" y="24"/>
                </a:lnTo>
                <a:lnTo>
                  <a:pt x="43" y="24"/>
                </a:lnTo>
                <a:lnTo>
                  <a:pt x="43" y="14"/>
                </a:lnTo>
                <a:close/>
                <a:moveTo>
                  <a:pt x="6" y="24"/>
                </a:moveTo>
                <a:lnTo>
                  <a:pt x="18" y="24"/>
                </a:lnTo>
                <a:lnTo>
                  <a:pt x="18" y="26"/>
                </a:lnTo>
                <a:lnTo>
                  <a:pt x="6" y="26"/>
                </a:lnTo>
                <a:lnTo>
                  <a:pt x="6" y="24"/>
                </a:lnTo>
                <a:close/>
                <a:moveTo>
                  <a:pt x="43" y="24"/>
                </a:moveTo>
                <a:lnTo>
                  <a:pt x="57" y="24"/>
                </a:lnTo>
                <a:lnTo>
                  <a:pt x="57" y="26"/>
                </a:lnTo>
                <a:lnTo>
                  <a:pt x="43" y="26"/>
                </a:lnTo>
                <a:lnTo>
                  <a:pt x="43" y="24"/>
                </a:lnTo>
                <a:close/>
                <a:moveTo>
                  <a:pt x="8" y="26"/>
                </a:moveTo>
                <a:lnTo>
                  <a:pt x="14" y="26"/>
                </a:lnTo>
                <a:lnTo>
                  <a:pt x="14" y="28"/>
                </a:lnTo>
                <a:lnTo>
                  <a:pt x="8" y="28"/>
                </a:lnTo>
                <a:lnTo>
                  <a:pt x="8" y="26"/>
                </a:lnTo>
                <a:close/>
                <a:moveTo>
                  <a:pt x="43" y="26"/>
                </a:moveTo>
                <a:lnTo>
                  <a:pt x="57" y="26"/>
                </a:lnTo>
                <a:lnTo>
                  <a:pt x="57" y="28"/>
                </a:lnTo>
                <a:lnTo>
                  <a:pt x="43" y="28"/>
                </a:lnTo>
                <a:lnTo>
                  <a:pt x="43" y="26"/>
                </a:lnTo>
                <a:close/>
                <a:moveTo>
                  <a:pt x="43" y="28"/>
                </a:moveTo>
                <a:lnTo>
                  <a:pt x="57" y="28"/>
                </a:lnTo>
                <a:lnTo>
                  <a:pt x="57" y="30"/>
                </a:lnTo>
                <a:lnTo>
                  <a:pt x="43" y="30"/>
                </a:lnTo>
                <a:lnTo>
                  <a:pt x="43" y="28"/>
                </a:lnTo>
                <a:close/>
                <a:moveTo>
                  <a:pt x="37" y="30"/>
                </a:moveTo>
                <a:lnTo>
                  <a:pt x="57" y="30"/>
                </a:lnTo>
                <a:lnTo>
                  <a:pt x="57" y="32"/>
                </a:lnTo>
                <a:lnTo>
                  <a:pt x="37" y="32"/>
                </a:lnTo>
                <a:lnTo>
                  <a:pt x="37" y="30"/>
                </a:lnTo>
                <a:close/>
                <a:moveTo>
                  <a:pt x="31" y="32"/>
                </a:moveTo>
                <a:lnTo>
                  <a:pt x="57" y="32"/>
                </a:lnTo>
                <a:lnTo>
                  <a:pt x="57" y="34"/>
                </a:lnTo>
                <a:lnTo>
                  <a:pt x="31" y="34"/>
                </a:lnTo>
                <a:lnTo>
                  <a:pt x="31" y="32"/>
                </a:lnTo>
                <a:close/>
                <a:moveTo>
                  <a:pt x="27" y="34"/>
                </a:moveTo>
                <a:lnTo>
                  <a:pt x="39" y="34"/>
                </a:lnTo>
                <a:lnTo>
                  <a:pt x="39" y="36"/>
                </a:lnTo>
                <a:lnTo>
                  <a:pt x="27" y="36"/>
                </a:lnTo>
                <a:lnTo>
                  <a:pt x="27" y="34"/>
                </a:lnTo>
                <a:close/>
                <a:moveTo>
                  <a:pt x="43" y="34"/>
                </a:moveTo>
                <a:lnTo>
                  <a:pt x="57" y="34"/>
                </a:lnTo>
                <a:lnTo>
                  <a:pt x="57" y="36"/>
                </a:lnTo>
                <a:lnTo>
                  <a:pt x="43" y="36"/>
                </a:lnTo>
                <a:lnTo>
                  <a:pt x="43" y="34"/>
                </a:lnTo>
                <a:close/>
                <a:moveTo>
                  <a:pt x="22" y="36"/>
                </a:moveTo>
                <a:lnTo>
                  <a:pt x="35" y="36"/>
                </a:lnTo>
                <a:lnTo>
                  <a:pt x="35" y="38"/>
                </a:lnTo>
                <a:lnTo>
                  <a:pt x="22" y="38"/>
                </a:lnTo>
                <a:lnTo>
                  <a:pt x="22" y="36"/>
                </a:lnTo>
                <a:close/>
                <a:moveTo>
                  <a:pt x="43" y="36"/>
                </a:moveTo>
                <a:lnTo>
                  <a:pt x="57" y="36"/>
                </a:lnTo>
                <a:lnTo>
                  <a:pt x="57" y="38"/>
                </a:lnTo>
                <a:lnTo>
                  <a:pt x="43" y="38"/>
                </a:lnTo>
                <a:lnTo>
                  <a:pt x="43" y="36"/>
                </a:lnTo>
                <a:close/>
                <a:moveTo>
                  <a:pt x="20" y="38"/>
                </a:moveTo>
                <a:lnTo>
                  <a:pt x="29" y="38"/>
                </a:lnTo>
                <a:lnTo>
                  <a:pt x="29" y="40"/>
                </a:lnTo>
                <a:lnTo>
                  <a:pt x="20" y="40"/>
                </a:lnTo>
                <a:lnTo>
                  <a:pt x="20" y="38"/>
                </a:lnTo>
                <a:close/>
                <a:moveTo>
                  <a:pt x="43" y="38"/>
                </a:moveTo>
                <a:lnTo>
                  <a:pt x="57" y="38"/>
                </a:lnTo>
                <a:lnTo>
                  <a:pt x="57" y="40"/>
                </a:lnTo>
                <a:lnTo>
                  <a:pt x="43" y="40"/>
                </a:lnTo>
                <a:lnTo>
                  <a:pt x="43" y="38"/>
                </a:lnTo>
                <a:close/>
                <a:moveTo>
                  <a:pt x="16" y="40"/>
                </a:moveTo>
                <a:lnTo>
                  <a:pt x="27" y="40"/>
                </a:lnTo>
                <a:lnTo>
                  <a:pt x="27" y="42"/>
                </a:lnTo>
                <a:lnTo>
                  <a:pt x="16" y="42"/>
                </a:lnTo>
                <a:lnTo>
                  <a:pt x="16" y="40"/>
                </a:lnTo>
                <a:close/>
                <a:moveTo>
                  <a:pt x="43" y="40"/>
                </a:moveTo>
                <a:lnTo>
                  <a:pt x="57" y="40"/>
                </a:lnTo>
                <a:lnTo>
                  <a:pt x="57" y="42"/>
                </a:lnTo>
                <a:lnTo>
                  <a:pt x="43" y="42"/>
                </a:lnTo>
                <a:lnTo>
                  <a:pt x="43" y="40"/>
                </a:lnTo>
                <a:close/>
                <a:moveTo>
                  <a:pt x="12" y="42"/>
                </a:moveTo>
                <a:lnTo>
                  <a:pt x="26" y="42"/>
                </a:lnTo>
                <a:lnTo>
                  <a:pt x="26" y="45"/>
                </a:lnTo>
                <a:lnTo>
                  <a:pt x="12" y="45"/>
                </a:lnTo>
                <a:lnTo>
                  <a:pt x="12" y="42"/>
                </a:lnTo>
                <a:close/>
                <a:moveTo>
                  <a:pt x="43" y="42"/>
                </a:moveTo>
                <a:lnTo>
                  <a:pt x="57" y="42"/>
                </a:lnTo>
                <a:lnTo>
                  <a:pt x="57" y="45"/>
                </a:lnTo>
                <a:lnTo>
                  <a:pt x="43" y="45"/>
                </a:lnTo>
                <a:lnTo>
                  <a:pt x="43" y="42"/>
                </a:lnTo>
                <a:close/>
                <a:moveTo>
                  <a:pt x="8" y="45"/>
                </a:moveTo>
                <a:lnTo>
                  <a:pt x="22" y="45"/>
                </a:lnTo>
                <a:lnTo>
                  <a:pt x="22" y="47"/>
                </a:lnTo>
                <a:lnTo>
                  <a:pt x="8" y="47"/>
                </a:lnTo>
                <a:lnTo>
                  <a:pt x="8" y="45"/>
                </a:lnTo>
                <a:close/>
                <a:moveTo>
                  <a:pt x="43" y="45"/>
                </a:moveTo>
                <a:lnTo>
                  <a:pt x="57" y="45"/>
                </a:lnTo>
                <a:lnTo>
                  <a:pt x="57" y="47"/>
                </a:lnTo>
                <a:lnTo>
                  <a:pt x="43" y="47"/>
                </a:lnTo>
                <a:lnTo>
                  <a:pt x="43" y="45"/>
                </a:lnTo>
                <a:close/>
                <a:moveTo>
                  <a:pt x="6" y="47"/>
                </a:moveTo>
                <a:lnTo>
                  <a:pt x="18" y="47"/>
                </a:lnTo>
                <a:lnTo>
                  <a:pt x="18" y="49"/>
                </a:lnTo>
                <a:lnTo>
                  <a:pt x="6" y="49"/>
                </a:lnTo>
                <a:lnTo>
                  <a:pt x="6" y="47"/>
                </a:lnTo>
                <a:close/>
                <a:moveTo>
                  <a:pt x="43" y="47"/>
                </a:moveTo>
                <a:lnTo>
                  <a:pt x="57" y="47"/>
                </a:lnTo>
                <a:lnTo>
                  <a:pt x="57" y="49"/>
                </a:lnTo>
                <a:lnTo>
                  <a:pt x="43" y="49"/>
                </a:lnTo>
                <a:lnTo>
                  <a:pt x="43" y="47"/>
                </a:lnTo>
                <a:close/>
                <a:moveTo>
                  <a:pt x="4" y="49"/>
                </a:moveTo>
                <a:lnTo>
                  <a:pt x="18" y="49"/>
                </a:lnTo>
                <a:lnTo>
                  <a:pt x="18" y="51"/>
                </a:lnTo>
                <a:lnTo>
                  <a:pt x="4" y="51"/>
                </a:lnTo>
                <a:lnTo>
                  <a:pt x="4" y="49"/>
                </a:lnTo>
                <a:close/>
                <a:moveTo>
                  <a:pt x="43" y="49"/>
                </a:moveTo>
                <a:lnTo>
                  <a:pt x="57" y="49"/>
                </a:lnTo>
                <a:lnTo>
                  <a:pt x="57" y="51"/>
                </a:lnTo>
                <a:lnTo>
                  <a:pt x="43" y="51"/>
                </a:lnTo>
                <a:lnTo>
                  <a:pt x="43" y="49"/>
                </a:lnTo>
                <a:close/>
                <a:moveTo>
                  <a:pt x="2" y="51"/>
                </a:moveTo>
                <a:lnTo>
                  <a:pt x="16" y="51"/>
                </a:lnTo>
                <a:lnTo>
                  <a:pt x="16" y="57"/>
                </a:lnTo>
                <a:lnTo>
                  <a:pt x="2" y="57"/>
                </a:lnTo>
                <a:lnTo>
                  <a:pt x="2" y="51"/>
                </a:lnTo>
                <a:close/>
                <a:moveTo>
                  <a:pt x="43" y="51"/>
                </a:moveTo>
                <a:lnTo>
                  <a:pt x="57" y="51"/>
                </a:lnTo>
                <a:lnTo>
                  <a:pt x="57" y="57"/>
                </a:lnTo>
                <a:lnTo>
                  <a:pt x="43" y="57"/>
                </a:lnTo>
                <a:lnTo>
                  <a:pt x="43" y="51"/>
                </a:lnTo>
                <a:close/>
                <a:moveTo>
                  <a:pt x="2" y="57"/>
                </a:moveTo>
                <a:lnTo>
                  <a:pt x="14" y="57"/>
                </a:lnTo>
                <a:lnTo>
                  <a:pt x="14" y="59"/>
                </a:lnTo>
                <a:lnTo>
                  <a:pt x="2" y="59"/>
                </a:lnTo>
                <a:lnTo>
                  <a:pt x="2" y="57"/>
                </a:lnTo>
                <a:close/>
                <a:moveTo>
                  <a:pt x="43" y="57"/>
                </a:moveTo>
                <a:lnTo>
                  <a:pt x="57" y="57"/>
                </a:lnTo>
                <a:lnTo>
                  <a:pt x="57" y="59"/>
                </a:lnTo>
                <a:lnTo>
                  <a:pt x="43" y="59"/>
                </a:lnTo>
                <a:lnTo>
                  <a:pt x="43" y="57"/>
                </a:lnTo>
                <a:close/>
                <a:moveTo>
                  <a:pt x="2" y="59"/>
                </a:moveTo>
                <a:lnTo>
                  <a:pt x="16" y="59"/>
                </a:lnTo>
                <a:lnTo>
                  <a:pt x="16" y="61"/>
                </a:lnTo>
                <a:lnTo>
                  <a:pt x="2" y="61"/>
                </a:lnTo>
                <a:lnTo>
                  <a:pt x="2" y="59"/>
                </a:lnTo>
                <a:close/>
                <a:moveTo>
                  <a:pt x="43" y="59"/>
                </a:moveTo>
                <a:lnTo>
                  <a:pt x="57" y="59"/>
                </a:lnTo>
                <a:lnTo>
                  <a:pt x="57" y="61"/>
                </a:lnTo>
                <a:lnTo>
                  <a:pt x="43" y="61"/>
                </a:lnTo>
                <a:lnTo>
                  <a:pt x="43" y="59"/>
                </a:lnTo>
                <a:close/>
                <a:moveTo>
                  <a:pt x="0" y="61"/>
                </a:moveTo>
                <a:lnTo>
                  <a:pt x="16" y="61"/>
                </a:lnTo>
                <a:lnTo>
                  <a:pt x="16" y="63"/>
                </a:lnTo>
                <a:lnTo>
                  <a:pt x="0" y="63"/>
                </a:lnTo>
                <a:lnTo>
                  <a:pt x="0" y="61"/>
                </a:lnTo>
                <a:close/>
                <a:moveTo>
                  <a:pt x="43" y="61"/>
                </a:moveTo>
                <a:lnTo>
                  <a:pt x="57" y="61"/>
                </a:lnTo>
                <a:lnTo>
                  <a:pt x="57" y="63"/>
                </a:lnTo>
                <a:lnTo>
                  <a:pt x="43" y="63"/>
                </a:lnTo>
                <a:lnTo>
                  <a:pt x="43" y="61"/>
                </a:lnTo>
                <a:close/>
                <a:moveTo>
                  <a:pt x="0" y="63"/>
                </a:moveTo>
                <a:lnTo>
                  <a:pt x="18" y="63"/>
                </a:lnTo>
                <a:lnTo>
                  <a:pt x="18" y="65"/>
                </a:lnTo>
                <a:lnTo>
                  <a:pt x="0" y="65"/>
                </a:lnTo>
                <a:lnTo>
                  <a:pt x="0" y="63"/>
                </a:lnTo>
                <a:close/>
                <a:moveTo>
                  <a:pt x="41" y="63"/>
                </a:moveTo>
                <a:lnTo>
                  <a:pt x="57" y="63"/>
                </a:lnTo>
                <a:lnTo>
                  <a:pt x="57" y="65"/>
                </a:lnTo>
                <a:lnTo>
                  <a:pt x="41" y="65"/>
                </a:lnTo>
                <a:lnTo>
                  <a:pt x="41" y="63"/>
                </a:lnTo>
                <a:close/>
                <a:moveTo>
                  <a:pt x="0" y="65"/>
                </a:moveTo>
                <a:lnTo>
                  <a:pt x="18" y="65"/>
                </a:lnTo>
                <a:lnTo>
                  <a:pt x="18" y="67"/>
                </a:lnTo>
                <a:lnTo>
                  <a:pt x="0" y="67"/>
                </a:lnTo>
                <a:lnTo>
                  <a:pt x="0" y="65"/>
                </a:lnTo>
                <a:close/>
                <a:moveTo>
                  <a:pt x="39" y="65"/>
                </a:moveTo>
                <a:lnTo>
                  <a:pt x="57" y="65"/>
                </a:lnTo>
                <a:lnTo>
                  <a:pt x="57" y="67"/>
                </a:lnTo>
                <a:lnTo>
                  <a:pt x="39" y="67"/>
                </a:lnTo>
                <a:lnTo>
                  <a:pt x="39" y="65"/>
                </a:lnTo>
                <a:close/>
                <a:moveTo>
                  <a:pt x="0" y="67"/>
                </a:moveTo>
                <a:lnTo>
                  <a:pt x="20" y="67"/>
                </a:lnTo>
                <a:lnTo>
                  <a:pt x="20" y="69"/>
                </a:lnTo>
                <a:lnTo>
                  <a:pt x="0" y="69"/>
                </a:lnTo>
                <a:lnTo>
                  <a:pt x="0" y="67"/>
                </a:lnTo>
                <a:close/>
                <a:moveTo>
                  <a:pt x="37" y="67"/>
                </a:moveTo>
                <a:lnTo>
                  <a:pt x="57" y="67"/>
                </a:lnTo>
                <a:lnTo>
                  <a:pt x="57" y="69"/>
                </a:lnTo>
                <a:lnTo>
                  <a:pt x="37" y="69"/>
                </a:lnTo>
                <a:lnTo>
                  <a:pt x="37" y="67"/>
                </a:lnTo>
                <a:close/>
                <a:moveTo>
                  <a:pt x="65" y="67"/>
                </a:moveTo>
                <a:lnTo>
                  <a:pt x="69" y="67"/>
                </a:lnTo>
                <a:lnTo>
                  <a:pt x="69" y="69"/>
                </a:lnTo>
                <a:lnTo>
                  <a:pt x="65" y="69"/>
                </a:lnTo>
                <a:lnTo>
                  <a:pt x="65" y="67"/>
                </a:lnTo>
                <a:close/>
                <a:moveTo>
                  <a:pt x="2" y="69"/>
                </a:moveTo>
                <a:lnTo>
                  <a:pt x="41" y="69"/>
                </a:lnTo>
                <a:lnTo>
                  <a:pt x="41" y="71"/>
                </a:lnTo>
                <a:lnTo>
                  <a:pt x="2" y="71"/>
                </a:lnTo>
                <a:lnTo>
                  <a:pt x="2" y="69"/>
                </a:lnTo>
                <a:close/>
                <a:moveTo>
                  <a:pt x="43" y="69"/>
                </a:moveTo>
                <a:lnTo>
                  <a:pt x="69" y="69"/>
                </a:lnTo>
                <a:lnTo>
                  <a:pt x="69" y="71"/>
                </a:lnTo>
                <a:lnTo>
                  <a:pt x="43" y="71"/>
                </a:lnTo>
                <a:lnTo>
                  <a:pt x="43" y="69"/>
                </a:lnTo>
                <a:close/>
                <a:moveTo>
                  <a:pt x="2" y="71"/>
                </a:moveTo>
                <a:lnTo>
                  <a:pt x="39" y="71"/>
                </a:lnTo>
                <a:lnTo>
                  <a:pt x="39" y="73"/>
                </a:lnTo>
                <a:lnTo>
                  <a:pt x="2" y="73"/>
                </a:lnTo>
                <a:lnTo>
                  <a:pt x="2" y="71"/>
                </a:lnTo>
                <a:close/>
                <a:moveTo>
                  <a:pt x="43" y="71"/>
                </a:moveTo>
                <a:lnTo>
                  <a:pt x="67" y="71"/>
                </a:lnTo>
                <a:lnTo>
                  <a:pt x="67" y="73"/>
                </a:lnTo>
                <a:lnTo>
                  <a:pt x="43" y="73"/>
                </a:lnTo>
                <a:lnTo>
                  <a:pt x="43" y="71"/>
                </a:lnTo>
                <a:close/>
                <a:moveTo>
                  <a:pt x="4" y="73"/>
                </a:moveTo>
                <a:lnTo>
                  <a:pt x="35" y="73"/>
                </a:lnTo>
                <a:lnTo>
                  <a:pt x="35" y="75"/>
                </a:lnTo>
                <a:lnTo>
                  <a:pt x="4" y="75"/>
                </a:lnTo>
                <a:lnTo>
                  <a:pt x="4" y="73"/>
                </a:lnTo>
                <a:close/>
                <a:moveTo>
                  <a:pt x="43" y="73"/>
                </a:moveTo>
                <a:lnTo>
                  <a:pt x="65" y="73"/>
                </a:lnTo>
                <a:lnTo>
                  <a:pt x="65" y="75"/>
                </a:lnTo>
                <a:lnTo>
                  <a:pt x="43" y="75"/>
                </a:lnTo>
                <a:lnTo>
                  <a:pt x="43" y="73"/>
                </a:lnTo>
                <a:close/>
                <a:moveTo>
                  <a:pt x="6" y="75"/>
                </a:moveTo>
                <a:lnTo>
                  <a:pt x="33" y="75"/>
                </a:lnTo>
                <a:lnTo>
                  <a:pt x="33" y="77"/>
                </a:lnTo>
                <a:lnTo>
                  <a:pt x="6" y="77"/>
                </a:lnTo>
                <a:lnTo>
                  <a:pt x="6" y="75"/>
                </a:lnTo>
                <a:close/>
                <a:moveTo>
                  <a:pt x="45" y="75"/>
                </a:moveTo>
                <a:lnTo>
                  <a:pt x="63" y="75"/>
                </a:lnTo>
                <a:lnTo>
                  <a:pt x="63" y="77"/>
                </a:lnTo>
                <a:lnTo>
                  <a:pt x="45" y="77"/>
                </a:lnTo>
                <a:lnTo>
                  <a:pt x="45" y="75"/>
                </a:lnTo>
                <a:close/>
                <a:moveTo>
                  <a:pt x="8" y="77"/>
                </a:moveTo>
                <a:lnTo>
                  <a:pt x="31" y="77"/>
                </a:lnTo>
                <a:lnTo>
                  <a:pt x="31" y="79"/>
                </a:lnTo>
                <a:lnTo>
                  <a:pt x="8" y="79"/>
                </a:lnTo>
                <a:lnTo>
                  <a:pt x="8" y="77"/>
                </a:lnTo>
                <a:close/>
                <a:moveTo>
                  <a:pt x="45" y="77"/>
                </a:moveTo>
                <a:lnTo>
                  <a:pt x="61" y="77"/>
                </a:lnTo>
                <a:lnTo>
                  <a:pt x="61" y="79"/>
                </a:lnTo>
                <a:lnTo>
                  <a:pt x="45" y="79"/>
                </a:lnTo>
                <a:lnTo>
                  <a:pt x="45" y="7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58" name="Freeform 22"/>
          <p:cNvSpPr>
            <a:spLocks/>
          </p:cNvSpPr>
          <p:nvPr/>
        </p:nvSpPr>
        <p:spPr bwMode="auto">
          <a:xfrm>
            <a:off x="6361113" y="6313488"/>
            <a:ext cx="79375" cy="163512"/>
          </a:xfrm>
          <a:custGeom>
            <a:avLst/>
            <a:gdLst>
              <a:gd name="T0" fmla="*/ 28 w 50"/>
              <a:gd name="T1" fmla="*/ 0 h 103"/>
              <a:gd name="T2" fmla="*/ 28 w 50"/>
              <a:gd name="T3" fmla="*/ 24 h 103"/>
              <a:gd name="T4" fmla="*/ 46 w 50"/>
              <a:gd name="T5" fmla="*/ 24 h 103"/>
              <a:gd name="T6" fmla="*/ 46 w 50"/>
              <a:gd name="T7" fmla="*/ 30 h 103"/>
              <a:gd name="T8" fmla="*/ 28 w 50"/>
              <a:gd name="T9" fmla="*/ 30 h 103"/>
              <a:gd name="T10" fmla="*/ 28 w 50"/>
              <a:gd name="T11" fmla="*/ 81 h 103"/>
              <a:gd name="T12" fmla="*/ 28 w 50"/>
              <a:gd name="T13" fmla="*/ 87 h 103"/>
              <a:gd name="T14" fmla="*/ 30 w 50"/>
              <a:gd name="T15" fmla="*/ 91 h 103"/>
              <a:gd name="T16" fmla="*/ 32 w 50"/>
              <a:gd name="T17" fmla="*/ 93 h 103"/>
              <a:gd name="T18" fmla="*/ 36 w 50"/>
              <a:gd name="T19" fmla="*/ 93 h 103"/>
              <a:gd name="T20" fmla="*/ 38 w 50"/>
              <a:gd name="T21" fmla="*/ 93 h 103"/>
              <a:gd name="T22" fmla="*/ 42 w 50"/>
              <a:gd name="T23" fmla="*/ 93 h 103"/>
              <a:gd name="T24" fmla="*/ 44 w 50"/>
              <a:gd name="T25" fmla="*/ 91 h 103"/>
              <a:gd name="T26" fmla="*/ 46 w 50"/>
              <a:gd name="T27" fmla="*/ 89 h 103"/>
              <a:gd name="T28" fmla="*/ 50 w 50"/>
              <a:gd name="T29" fmla="*/ 89 h 103"/>
              <a:gd name="T30" fmla="*/ 46 w 50"/>
              <a:gd name="T31" fmla="*/ 95 h 103"/>
              <a:gd name="T32" fmla="*/ 40 w 50"/>
              <a:gd name="T33" fmla="*/ 101 h 103"/>
              <a:gd name="T34" fmla="*/ 36 w 50"/>
              <a:gd name="T35" fmla="*/ 103 h 103"/>
              <a:gd name="T36" fmla="*/ 22 w 50"/>
              <a:gd name="T37" fmla="*/ 103 h 103"/>
              <a:gd name="T38" fmla="*/ 20 w 50"/>
              <a:gd name="T39" fmla="*/ 103 h 103"/>
              <a:gd name="T40" fmla="*/ 18 w 50"/>
              <a:gd name="T41" fmla="*/ 99 h 103"/>
              <a:gd name="T42" fmla="*/ 14 w 50"/>
              <a:gd name="T43" fmla="*/ 97 h 103"/>
              <a:gd name="T44" fmla="*/ 14 w 50"/>
              <a:gd name="T45" fmla="*/ 91 h 103"/>
              <a:gd name="T46" fmla="*/ 14 w 50"/>
              <a:gd name="T47" fmla="*/ 83 h 103"/>
              <a:gd name="T48" fmla="*/ 14 w 50"/>
              <a:gd name="T49" fmla="*/ 30 h 103"/>
              <a:gd name="T50" fmla="*/ 0 w 50"/>
              <a:gd name="T51" fmla="*/ 30 h 103"/>
              <a:gd name="T52" fmla="*/ 0 w 50"/>
              <a:gd name="T53" fmla="*/ 28 h 103"/>
              <a:gd name="T54" fmla="*/ 6 w 50"/>
              <a:gd name="T55" fmla="*/ 24 h 103"/>
              <a:gd name="T56" fmla="*/ 10 w 50"/>
              <a:gd name="T57" fmla="*/ 22 h 103"/>
              <a:gd name="T58" fmla="*/ 16 w 50"/>
              <a:gd name="T59" fmla="*/ 16 h 103"/>
              <a:gd name="T60" fmla="*/ 20 w 50"/>
              <a:gd name="T61" fmla="*/ 10 h 103"/>
              <a:gd name="T62" fmla="*/ 22 w 50"/>
              <a:gd name="T63" fmla="*/ 6 h 103"/>
              <a:gd name="T64" fmla="*/ 26 w 50"/>
              <a:gd name="T65" fmla="*/ 0 h 103"/>
              <a:gd name="T66" fmla="*/ 28 w 50"/>
              <a:gd name="T67" fmla="*/ 0 h 103"/>
              <a:gd name="T68" fmla="*/ 28 w 50"/>
              <a:gd name="T69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0" h="103">
                <a:moveTo>
                  <a:pt x="28" y="0"/>
                </a:moveTo>
                <a:lnTo>
                  <a:pt x="28" y="24"/>
                </a:lnTo>
                <a:lnTo>
                  <a:pt x="46" y="24"/>
                </a:lnTo>
                <a:lnTo>
                  <a:pt x="46" y="30"/>
                </a:lnTo>
                <a:lnTo>
                  <a:pt x="28" y="30"/>
                </a:lnTo>
                <a:lnTo>
                  <a:pt x="28" y="81"/>
                </a:lnTo>
                <a:lnTo>
                  <a:pt x="28" y="87"/>
                </a:lnTo>
                <a:lnTo>
                  <a:pt x="30" y="91"/>
                </a:lnTo>
                <a:lnTo>
                  <a:pt x="32" y="93"/>
                </a:lnTo>
                <a:lnTo>
                  <a:pt x="36" y="93"/>
                </a:lnTo>
                <a:lnTo>
                  <a:pt x="38" y="93"/>
                </a:lnTo>
                <a:lnTo>
                  <a:pt x="42" y="93"/>
                </a:lnTo>
                <a:lnTo>
                  <a:pt x="44" y="91"/>
                </a:lnTo>
                <a:lnTo>
                  <a:pt x="46" y="89"/>
                </a:lnTo>
                <a:lnTo>
                  <a:pt x="50" y="89"/>
                </a:lnTo>
                <a:lnTo>
                  <a:pt x="46" y="95"/>
                </a:lnTo>
                <a:lnTo>
                  <a:pt x="40" y="101"/>
                </a:lnTo>
                <a:lnTo>
                  <a:pt x="36" y="103"/>
                </a:lnTo>
                <a:lnTo>
                  <a:pt x="22" y="103"/>
                </a:lnTo>
                <a:lnTo>
                  <a:pt x="20" y="103"/>
                </a:lnTo>
                <a:lnTo>
                  <a:pt x="18" y="99"/>
                </a:lnTo>
                <a:lnTo>
                  <a:pt x="14" y="97"/>
                </a:lnTo>
                <a:lnTo>
                  <a:pt x="14" y="91"/>
                </a:lnTo>
                <a:lnTo>
                  <a:pt x="14" y="83"/>
                </a:lnTo>
                <a:lnTo>
                  <a:pt x="14" y="30"/>
                </a:lnTo>
                <a:lnTo>
                  <a:pt x="0" y="30"/>
                </a:lnTo>
                <a:lnTo>
                  <a:pt x="0" y="28"/>
                </a:lnTo>
                <a:lnTo>
                  <a:pt x="6" y="24"/>
                </a:lnTo>
                <a:lnTo>
                  <a:pt x="10" y="22"/>
                </a:lnTo>
                <a:lnTo>
                  <a:pt x="16" y="16"/>
                </a:lnTo>
                <a:lnTo>
                  <a:pt x="20" y="10"/>
                </a:lnTo>
                <a:lnTo>
                  <a:pt x="22" y="6"/>
                </a:lnTo>
                <a:lnTo>
                  <a:pt x="26" y="0"/>
                </a:lnTo>
                <a:lnTo>
                  <a:pt x="28" y="0"/>
                </a:lnTo>
                <a:lnTo>
                  <a:pt x="28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59" name="Freeform 23"/>
          <p:cNvSpPr>
            <a:spLocks noEditPoints="1"/>
          </p:cNvSpPr>
          <p:nvPr/>
        </p:nvSpPr>
        <p:spPr bwMode="auto">
          <a:xfrm>
            <a:off x="6446838" y="6351588"/>
            <a:ext cx="103187" cy="125412"/>
          </a:xfrm>
          <a:custGeom>
            <a:avLst/>
            <a:gdLst>
              <a:gd name="T0" fmla="*/ 25 w 65"/>
              <a:gd name="T1" fmla="*/ 2 h 79"/>
              <a:gd name="T2" fmla="*/ 49 w 65"/>
              <a:gd name="T3" fmla="*/ 4 h 79"/>
              <a:gd name="T4" fmla="*/ 31 w 65"/>
              <a:gd name="T5" fmla="*/ 4 h 79"/>
              <a:gd name="T6" fmla="*/ 35 w 65"/>
              <a:gd name="T7" fmla="*/ 4 h 79"/>
              <a:gd name="T8" fmla="*/ 35 w 65"/>
              <a:gd name="T9" fmla="*/ 4 h 79"/>
              <a:gd name="T10" fmla="*/ 15 w 65"/>
              <a:gd name="T11" fmla="*/ 8 h 79"/>
              <a:gd name="T12" fmla="*/ 55 w 65"/>
              <a:gd name="T13" fmla="*/ 8 h 79"/>
              <a:gd name="T14" fmla="*/ 21 w 65"/>
              <a:gd name="T15" fmla="*/ 8 h 79"/>
              <a:gd name="T16" fmla="*/ 41 w 65"/>
              <a:gd name="T17" fmla="*/ 8 h 79"/>
              <a:gd name="T18" fmla="*/ 41 w 65"/>
              <a:gd name="T19" fmla="*/ 8 h 79"/>
              <a:gd name="T20" fmla="*/ 9 w 65"/>
              <a:gd name="T21" fmla="*/ 12 h 79"/>
              <a:gd name="T22" fmla="*/ 59 w 65"/>
              <a:gd name="T23" fmla="*/ 12 h 79"/>
              <a:gd name="T24" fmla="*/ 17 w 65"/>
              <a:gd name="T25" fmla="*/ 12 h 79"/>
              <a:gd name="T26" fmla="*/ 43 w 65"/>
              <a:gd name="T27" fmla="*/ 12 h 79"/>
              <a:gd name="T28" fmla="*/ 43 w 65"/>
              <a:gd name="T29" fmla="*/ 12 h 79"/>
              <a:gd name="T30" fmla="*/ 7 w 65"/>
              <a:gd name="T31" fmla="*/ 16 h 79"/>
              <a:gd name="T32" fmla="*/ 63 w 65"/>
              <a:gd name="T33" fmla="*/ 16 h 79"/>
              <a:gd name="T34" fmla="*/ 15 w 65"/>
              <a:gd name="T35" fmla="*/ 16 h 79"/>
              <a:gd name="T36" fmla="*/ 45 w 65"/>
              <a:gd name="T37" fmla="*/ 16 h 79"/>
              <a:gd name="T38" fmla="*/ 45 w 65"/>
              <a:gd name="T39" fmla="*/ 16 h 79"/>
              <a:gd name="T40" fmla="*/ 5 w 65"/>
              <a:gd name="T41" fmla="*/ 20 h 79"/>
              <a:gd name="T42" fmla="*/ 63 w 65"/>
              <a:gd name="T43" fmla="*/ 20 h 79"/>
              <a:gd name="T44" fmla="*/ 13 w 65"/>
              <a:gd name="T45" fmla="*/ 20 h 79"/>
              <a:gd name="T46" fmla="*/ 47 w 65"/>
              <a:gd name="T47" fmla="*/ 20 h 79"/>
              <a:gd name="T48" fmla="*/ 47 w 65"/>
              <a:gd name="T49" fmla="*/ 20 h 79"/>
              <a:gd name="T50" fmla="*/ 1 w 65"/>
              <a:gd name="T51" fmla="*/ 24 h 79"/>
              <a:gd name="T52" fmla="*/ 65 w 65"/>
              <a:gd name="T53" fmla="*/ 24 h 79"/>
              <a:gd name="T54" fmla="*/ 65 w 65"/>
              <a:gd name="T55" fmla="*/ 24 h 79"/>
              <a:gd name="T56" fmla="*/ 1 w 65"/>
              <a:gd name="T57" fmla="*/ 30 h 79"/>
              <a:gd name="T58" fmla="*/ 1 w 65"/>
              <a:gd name="T59" fmla="*/ 30 h 79"/>
              <a:gd name="T60" fmla="*/ 0 w 65"/>
              <a:gd name="T61" fmla="*/ 42 h 79"/>
              <a:gd name="T62" fmla="*/ 15 w 65"/>
              <a:gd name="T63" fmla="*/ 49 h 79"/>
              <a:gd name="T64" fmla="*/ 15 w 65"/>
              <a:gd name="T65" fmla="*/ 49 h 79"/>
              <a:gd name="T66" fmla="*/ 63 w 65"/>
              <a:gd name="T67" fmla="*/ 49 h 79"/>
              <a:gd name="T68" fmla="*/ 63 w 65"/>
              <a:gd name="T69" fmla="*/ 49 h 79"/>
              <a:gd name="T70" fmla="*/ 1 w 65"/>
              <a:gd name="T71" fmla="*/ 53 h 79"/>
              <a:gd name="T72" fmla="*/ 65 w 65"/>
              <a:gd name="T73" fmla="*/ 53 h 79"/>
              <a:gd name="T74" fmla="*/ 19 w 65"/>
              <a:gd name="T75" fmla="*/ 53 h 79"/>
              <a:gd name="T76" fmla="*/ 61 w 65"/>
              <a:gd name="T77" fmla="*/ 53 h 79"/>
              <a:gd name="T78" fmla="*/ 61 w 65"/>
              <a:gd name="T79" fmla="*/ 53 h 79"/>
              <a:gd name="T80" fmla="*/ 3 w 65"/>
              <a:gd name="T81" fmla="*/ 57 h 79"/>
              <a:gd name="T82" fmla="*/ 65 w 65"/>
              <a:gd name="T83" fmla="*/ 57 h 79"/>
              <a:gd name="T84" fmla="*/ 21 w 65"/>
              <a:gd name="T85" fmla="*/ 57 h 79"/>
              <a:gd name="T86" fmla="*/ 59 w 65"/>
              <a:gd name="T87" fmla="*/ 57 h 79"/>
              <a:gd name="T88" fmla="*/ 59 w 65"/>
              <a:gd name="T89" fmla="*/ 57 h 79"/>
              <a:gd name="T90" fmla="*/ 3 w 65"/>
              <a:gd name="T91" fmla="*/ 61 h 79"/>
              <a:gd name="T92" fmla="*/ 63 w 65"/>
              <a:gd name="T93" fmla="*/ 61 h 79"/>
              <a:gd name="T94" fmla="*/ 27 w 65"/>
              <a:gd name="T95" fmla="*/ 61 h 79"/>
              <a:gd name="T96" fmla="*/ 55 w 65"/>
              <a:gd name="T97" fmla="*/ 61 h 79"/>
              <a:gd name="T98" fmla="*/ 55 w 65"/>
              <a:gd name="T99" fmla="*/ 61 h 79"/>
              <a:gd name="T100" fmla="*/ 5 w 65"/>
              <a:gd name="T101" fmla="*/ 65 h 79"/>
              <a:gd name="T102" fmla="*/ 61 w 65"/>
              <a:gd name="T103" fmla="*/ 65 h 79"/>
              <a:gd name="T104" fmla="*/ 33 w 65"/>
              <a:gd name="T105" fmla="*/ 65 h 79"/>
              <a:gd name="T106" fmla="*/ 47 w 65"/>
              <a:gd name="T107" fmla="*/ 65 h 79"/>
              <a:gd name="T108" fmla="*/ 47 w 65"/>
              <a:gd name="T109" fmla="*/ 65 h 79"/>
              <a:gd name="T110" fmla="*/ 9 w 65"/>
              <a:gd name="T111" fmla="*/ 69 h 79"/>
              <a:gd name="T112" fmla="*/ 57 w 65"/>
              <a:gd name="T113" fmla="*/ 71 h 79"/>
              <a:gd name="T114" fmla="*/ 55 w 65"/>
              <a:gd name="T115" fmla="*/ 71 h 79"/>
              <a:gd name="T116" fmla="*/ 15 w 65"/>
              <a:gd name="T117" fmla="*/ 73 h 79"/>
              <a:gd name="T118" fmla="*/ 15 w 65"/>
              <a:gd name="T119" fmla="*/ 73 h 79"/>
              <a:gd name="T120" fmla="*/ 17 w 65"/>
              <a:gd name="T121" fmla="*/ 77 h 79"/>
              <a:gd name="T122" fmla="*/ 47 w 65"/>
              <a:gd name="T123" fmla="*/ 7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" h="79">
                <a:moveTo>
                  <a:pt x="25" y="0"/>
                </a:moveTo>
                <a:lnTo>
                  <a:pt x="43" y="0"/>
                </a:lnTo>
                <a:lnTo>
                  <a:pt x="43" y="2"/>
                </a:lnTo>
                <a:lnTo>
                  <a:pt x="25" y="2"/>
                </a:lnTo>
                <a:lnTo>
                  <a:pt x="25" y="0"/>
                </a:lnTo>
                <a:close/>
                <a:moveTo>
                  <a:pt x="21" y="2"/>
                </a:moveTo>
                <a:lnTo>
                  <a:pt x="49" y="2"/>
                </a:lnTo>
                <a:lnTo>
                  <a:pt x="49" y="4"/>
                </a:lnTo>
                <a:lnTo>
                  <a:pt x="21" y="4"/>
                </a:lnTo>
                <a:lnTo>
                  <a:pt x="21" y="2"/>
                </a:lnTo>
                <a:close/>
                <a:moveTo>
                  <a:pt x="17" y="4"/>
                </a:moveTo>
                <a:lnTo>
                  <a:pt x="31" y="4"/>
                </a:lnTo>
                <a:lnTo>
                  <a:pt x="31" y="6"/>
                </a:lnTo>
                <a:lnTo>
                  <a:pt x="17" y="6"/>
                </a:lnTo>
                <a:lnTo>
                  <a:pt x="17" y="4"/>
                </a:lnTo>
                <a:close/>
                <a:moveTo>
                  <a:pt x="35" y="4"/>
                </a:moveTo>
                <a:lnTo>
                  <a:pt x="53" y="4"/>
                </a:lnTo>
                <a:lnTo>
                  <a:pt x="53" y="6"/>
                </a:lnTo>
                <a:lnTo>
                  <a:pt x="35" y="6"/>
                </a:lnTo>
                <a:lnTo>
                  <a:pt x="35" y="4"/>
                </a:lnTo>
                <a:close/>
                <a:moveTo>
                  <a:pt x="15" y="6"/>
                </a:moveTo>
                <a:lnTo>
                  <a:pt x="23" y="6"/>
                </a:lnTo>
                <a:lnTo>
                  <a:pt x="23" y="8"/>
                </a:lnTo>
                <a:lnTo>
                  <a:pt x="15" y="8"/>
                </a:lnTo>
                <a:lnTo>
                  <a:pt x="15" y="6"/>
                </a:lnTo>
                <a:close/>
                <a:moveTo>
                  <a:pt x="39" y="6"/>
                </a:moveTo>
                <a:lnTo>
                  <a:pt x="55" y="6"/>
                </a:lnTo>
                <a:lnTo>
                  <a:pt x="55" y="8"/>
                </a:lnTo>
                <a:lnTo>
                  <a:pt x="39" y="8"/>
                </a:lnTo>
                <a:lnTo>
                  <a:pt x="39" y="6"/>
                </a:lnTo>
                <a:close/>
                <a:moveTo>
                  <a:pt x="13" y="8"/>
                </a:moveTo>
                <a:lnTo>
                  <a:pt x="21" y="8"/>
                </a:lnTo>
                <a:lnTo>
                  <a:pt x="21" y="10"/>
                </a:lnTo>
                <a:lnTo>
                  <a:pt x="13" y="10"/>
                </a:lnTo>
                <a:lnTo>
                  <a:pt x="13" y="8"/>
                </a:lnTo>
                <a:close/>
                <a:moveTo>
                  <a:pt x="41" y="8"/>
                </a:moveTo>
                <a:lnTo>
                  <a:pt x="57" y="8"/>
                </a:lnTo>
                <a:lnTo>
                  <a:pt x="57" y="10"/>
                </a:lnTo>
                <a:lnTo>
                  <a:pt x="41" y="10"/>
                </a:lnTo>
                <a:lnTo>
                  <a:pt x="41" y="8"/>
                </a:lnTo>
                <a:close/>
                <a:moveTo>
                  <a:pt x="9" y="10"/>
                </a:moveTo>
                <a:lnTo>
                  <a:pt x="19" y="10"/>
                </a:lnTo>
                <a:lnTo>
                  <a:pt x="19" y="12"/>
                </a:lnTo>
                <a:lnTo>
                  <a:pt x="9" y="12"/>
                </a:lnTo>
                <a:lnTo>
                  <a:pt x="9" y="10"/>
                </a:lnTo>
                <a:close/>
                <a:moveTo>
                  <a:pt x="41" y="10"/>
                </a:moveTo>
                <a:lnTo>
                  <a:pt x="59" y="10"/>
                </a:lnTo>
                <a:lnTo>
                  <a:pt x="59" y="12"/>
                </a:lnTo>
                <a:lnTo>
                  <a:pt x="41" y="12"/>
                </a:lnTo>
                <a:lnTo>
                  <a:pt x="41" y="10"/>
                </a:lnTo>
                <a:close/>
                <a:moveTo>
                  <a:pt x="9" y="12"/>
                </a:moveTo>
                <a:lnTo>
                  <a:pt x="17" y="12"/>
                </a:lnTo>
                <a:lnTo>
                  <a:pt x="17" y="14"/>
                </a:lnTo>
                <a:lnTo>
                  <a:pt x="9" y="14"/>
                </a:lnTo>
                <a:lnTo>
                  <a:pt x="9" y="12"/>
                </a:lnTo>
                <a:close/>
                <a:moveTo>
                  <a:pt x="43" y="12"/>
                </a:moveTo>
                <a:lnTo>
                  <a:pt x="61" y="12"/>
                </a:lnTo>
                <a:lnTo>
                  <a:pt x="61" y="14"/>
                </a:lnTo>
                <a:lnTo>
                  <a:pt x="43" y="14"/>
                </a:lnTo>
                <a:lnTo>
                  <a:pt x="43" y="12"/>
                </a:lnTo>
                <a:close/>
                <a:moveTo>
                  <a:pt x="7" y="14"/>
                </a:moveTo>
                <a:lnTo>
                  <a:pt x="15" y="14"/>
                </a:lnTo>
                <a:lnTo>
                  <a:pt x="15" y="16"/>
                </a:lnTo>
                <a:lnTo>
                  <a:pt x="7" y="16"/>
                </a:lnTo>
                <a:lnTo>
                  <a:pt x="7" y="14"/>
                </a:lnTo>
                <a:close/>
                <a:moveTo>
                  <a:pt x="45" y="14"/>
                </a:moveTo>
                <a:lnTo>
                  <a:pt x="63" y="14"/>
                </a:lnTo>
                <a:lnTo>
                  <a:pt x="63" y="16"/>
                </a:lnTo>
                <a:lnTo>
                  <a:pt x="45" y="16"/>
                </a:lnTo>
                <a:lnTo>
                  <a:pt x="45" y="14"/>
                </a:lnTo>
                <a:close/>
                <a:moveTo>
                  <a:pt x="5" y="16"/>
                </a:moveTo>
                <a:lnTo>
                  <a:pt x="15" y="16"/>
                </a:lnTo>
                <a:lnTo>
                  <a:pt x="15" y="18"/>
                </a:lnTo>
                <a:lnTo>
                  <a:pt x="5" y="18"/>
                </a:lnTo>
                <a:lnTo>
                  <a:pt x="5" y="16"/>
                </a:lnTo>
                <a:close/>
                <a:moveTo>
                  <a:pt x="45" y="16"/>
                </a:moveTo>
                <a:lnTo>
                  <a:pt x="63" y="16"/>
                </a:lnTo>
                <a:lnTo>
                  <a:pt x="63" y="18"/>
                </a:lnTo>
                <a:lnTo>
                  <a:pt x="45" y="18"/>
                </a:lnTo>
                <a:lnTo>
                  <a:pt x="45" y="16"/>
                </a:lnTo>
                <a:close/>
                <a:moveTo>
                  <a:pt x="5" y="18"/>
                </a:moveTo>
                <a:lnTo>
                  <a:pt x="13" y="18"/>
                </a:lnTo>
                <a:lnTo>
                  <a:pt x="13" y="20"/>
                </a:lnTo>
                <a:lnTo>
                  <a:pt x="5" y="20"/>
                </a:lnTo>
                <a:lnTo>
                  <a:pt x="5" y="18"/>
                </a:lnTo>
                <a:close/>
                <a:moveTo>
                  <a:pt x="45" y="18"/>
                </a:moveTo>
                <a:lnTo>
                  <a:pt x="63" y="18"/>
                </a:lnTo>
                <a:lnTo>
                  <a:pt x="63" y="20"/>
                </a:lnTo>
                <a:lnTo>
                  <a:pt x="45" y="20"/>
                </a:lnTo>
                <a:lnTo>
                  <a:pt x="45" y="18"/>
                </a:lnTo>
                <a:close/>
                <a:moveTo>
                  <a:pt x="3" y="20"/>
                </a:moveTo>
                <a:lnTo>
                  <a:pt x="13" y="20"/>
                </a:lnTo>
                <a:lnTo>
                  <a:pt x="13" y="22"/>
                </a:lnTo>
                <a:lnTo>
                  <a:pt x="3" y="22"/>
                </a:lnTo>
                <a:lnTo>
                  <a:pt x="3" y="20"/>
                </a:lnTo>
                <a:close/>
                <a:moveTo>
                  <a:pt x="47" y="20"/>
                </a:moveTo>
                <a:lnTo>
                  <a:pt x="63" y="20"/>
                </a:lnTo>
                <a:lnTo>
                  <a:pt x="63" y="22"/>
                </a:lnTo>
                <a:lnTo>
                  <a:pt x="47" y="22"/>
                </a:lnTo>
                <a:lnTo>
                  <a:pt x="47" y="20"/>
                </a:lnTo>
                <a:close/>
                <a:moveTo>
                  <a:pt x="1" y="22"/>
                </a:moveTo>
                <a:lnTo>
                  <a:pt x="13" y="22"/>
                </a:lnTo>
                <a:lnTo>
                  <a:pt x="13" y="24"/>
                </a:lnTo>
                <a:lnTo>
                  <a:pt x="1" y="24"/>
                </a:lnTo>
                <a:lnTo>
                  <a:pt x="1" y="22"/>
                </a:lnTo>
                <a:close/>
                <a:moveTo>
                  <a:pt x="47" y="22"/>
                </a:moveTo>
                <a:lnTo>
                  <a:pt x="65" y="22"/>
                </a:lnTo>
                <a:lnTo>
                  <a:pt x="65" y="24"/>
                </a:lnTo>
                <a:lnTo>
                  <a:pt x="47" y="24"/>
                </a:lnTo>
                <a:lnTo>
                  <a:pt x="47" y="22"/>
                </a:lnTo>
                <a:close/>
                <a:moveTo>
                  <a:pt x="1" y="24"/>
                </a:moveTo>
                <a:lnTo>
                  <a:pt x="65" y="24"/>
                </a:lnTo>
                <a:lnTo>
                  <a:pt x="65" y="30"/>
                </a:lnTo>
                <a:lnTo>
                  <a:pt x="1" y="30"/>
                </a:lnTo>
                <a:lnTo>
                  <a:pt x="1" y="24"/>
                </a:lnTo>
                <a:close/>
                <a:moveTo>
                  <a:pt x="1" y="30"/>
                </a:moveTo>
                <a:lnTo>
                  <a:pt x="13" y="30"/>
                </a:lnTo>
                <a:lnTo>
                  <a:pt x="13" y="40"/>
                </a:lnTo>
                <a:lnTo>
                  <a:pt x="1" y="40"/>
                </a:lnTo>
                <a:lnTo>
                  <a:pt x="1" y="30"/>
                </a:lnTo>
                <a:close/>
                <a:moveTo>
                  <a:pt x="0" y="40"/>
                </a:moveTo>
                <a:lnTo>
                  <a:pt x="13" y="40"/>
                </a:lnTo>
                <a:lnTo>
                  <a:pt x="13" y="42"/>
                </a:lnTo>
                <a:lnTo>
                  <a:pt x="0" y="42"/>
                </a:lnTo>
                <a:lnTo>
                  <a:pt x="0" y="40"/>
                </a:lnTo>
                <a:close/>
                <a:moveTo>
                  <a:pt x="1" y="42"/>
                </a:moveTo>
                <a:lnTo>
                  <a:pt x="15" y="42"/>
                </a:lnTo>
                <a:lnTo>
                  <a:pt x="15" y="49"/>
                </a:lnTo>
                <a:lnTo>
                  <a:pt x="1" y="49"/>
                </a:lnTo>
                <a:lnTo>
                  <a:pt x="1" y="42"/>
                </a:lnTo>
                <a:close/>
                <a:moveTo>
                  <a:pt x="1" y="49"/>
                </a:moveTo>
                <a:lnTo>
                  <a:pt x="15" y="49"/>
                </a:lnTo>
                <a:lnTo>
                  <a:pt x="15" y="51"/>
                </a:lnTo>
                <a:lnTo>
                  <a:pt x="1" y="51"/>
                </a:lnTo>
                <a:lnTo>
                  <a:pt x="1" y="49"/>
                </a:lnTo>
                <a:close/>
                <a:moveTo>
                  <a:pt x="63" y="49"/>
                </a:moveTo>
                <a:lnTo>
                  <a:pt x="65" y="49"/>
                </a:lnTo>
                <a:lnTo>
                  <a:pt x="65" y="51"/>
                </a:lnTo>
                <a:lnTo>
                  <a:pt x="63" y="51"/>
                </a:lnTo>
                <a:lnTo>
                  <a:pt x="63" y="49"/>
                </a:lnTo>
                <a:close/>
                <a:moveTo>
                  <a:pt x="1" y="51"/>
                </a:moveTo>
                <a:lnTo>
                  <a:pt x="17" y="51"/>
                </a:lnTo>
                <a:lnTo>
                  <a:pt x="17" y="53"/>
                </a:lnTo>
                <a:lnTo>
                  <a:pt x="1" y="53"/>
                </a:lnTo>
                <a:lnTo>
                  <a:pt x="1" y="51"/>
                </a:lnTo>
                <a:close/>
                <a:moveTo>
                  <a:pt x="63" y="51"/>
                </a:moveTo>
                <a:lnTo>
                  <a:pt x="65" y="51"/>
                </a:lnTo>
                <a:lnTo>
                  <a:pt x="65" y="53"/>
                </a:lnTo>
                <a:lnTo>
                  <a:pt x="63" y="53"/>
                </a:lnTo>
                <a:lnTo>
                  <a:pt x="63" y="51"/>
                </a:lnTo>
                <a:close/>
                <a:moveTo>
                  <a:pt x="1" y="53"/>
                </a:moveTo>
                <a:lnTo>
                  <a:pt x="19" y="53"/>
                </a:lnTo>
                <a:lnTo>
                  <a:pt x="19" y="55"/>
                </a:lnTo>
                <a:lnTo>
                  <a:pt x="1" y="55"/>
                </a:lnTo>
                <a:lnTo>
                  <a:pt x="1" y="53"/>
                </a:lnTo>
                <a:close/>
                <a:moveTo>
                  <a:pt x="61" y="53"/>
                </a:moveTo>
                <a:lnTo>
                  <a:pt x="65" y="53"/>
                </a:lnTo>
                <a:lnTo>
                  <a:pt x="65" y="55"/>
                </a:lnTo>
                <a:lnTo>
                  <a:pt x="61" y="55"/>
                </a:lnTo>
                <a:lnTo>
                  <a:pt x="61" y="53"/>
                </a:lnTo>
                <a:close/>
                <a:moveTo>
                  <a:pt x="3" y="55"/>
                </a:moveTo>
                <a:lnTo>
                  <a:pt x="21" y="55"/>
                </a:lnTo>
                <a:lnTo>
                  <a:pt x="21" y="57"/>
                </a:lnTo>
                <a:lnTo>
                  <a:pt x="3" y="57"/>
                </a:lnTo>
                <a:lnTo>
                  <a:pt x="3" y="55"/>
                </a:lnTo>
                <a:close/>
                <a:moveTo>
                  <a:pt x="59" y="55"/>
                </a:moveTo>
                <a:lnTo>
                  <a:pt x="65" y="55"/>
                </a:lnTo>
                <a:lnTo>
                  <a:pt x="65" y="57"/>
                </a:lnTo>
                <a:lnTo>
                  <a:pt x="59" y="57"/>
                </a:lnTo>
                <a:lnTo>
                  <a:pt x="59" y="55"/>
                </a:lnTo>
                <a:close/>
                <a:moveTo>
                  <a:pt x="3" y="57"/>
                </a:moveTo>
                <a:lnTo>
                  <a:pt x="21" y="57"/>
                </a:lnTo>
                <a:lnTo>
                  <a:pt x="21" y="59"/>
                </a:lnTo>
                <a:lnTo>
                  <a:pt x="3" y="59"/>
                </a:lnTo>
                <a:lnTo>
                  <a:pt x="3" y="57"/>
                </a:lnTo>
                <a:close/>
                <a:moveTo>
                  <a:pt x="59" y="57"/>
                </a:moveTo>
                <a:lnTo>
                  <a:pt x="63" y="57"/>
                </a:lnTo>
                <a:lnTo>
                  <a:pt x="63" y="59"/>
                </a:lnTo>
                <a:lnTo>
                  <a:pt x="59" y="59"/>
                </a:lnTo>
                <a:lnTo>
                  <a:pt x="59" y="57"/>
                </a:lnTo>
                <a:close/>
                <a:moveTo>
                  <a:pt x="3" y="59"/>
                </a:moveTo>
                <a:lnTo>
                  <a:pt x="25" y="59"/>
                </a:lnTo>
                <a:lnTo>
                  <a:pt x="25" y="61"/>
                </a:lnTo>
                <a:lnTo>
                  <a:pt x="3" y="61"/>
                </a:lnTo>
                <a:lnTo>
                  <a:pt x="3" y="59"/>
                </a:lnTo>
                <a:close/>
                <a:moveTo>
                  <a:pt x="57" y="59"/>
                </a:moveTo>
                <a:lnTo>
                  <a:pt x="63" y="59"/>
                </a:lnTo>
                <a:lnTo>
                  <a:pt x="63" y="61"/>
                </a:lnTo>
                <a:lnTo>
                  <a:pt x="57" y="61"/>
                </a:lnTo>
                <a:lnTo>
                  <a:pt x="57" y="59"/>
                </a:lnTo>
                <a:close/>
                <a:moveTo>
                  <a:pt x="3" y="61"/>
                </a:moveTo>
                <a:lnTo>
                  <a:pt x="27" y="61"/>
                </a:lnTo>
                <a:lnTo>
                  <a:pt x="27" y="63"/>
                </a:lnTo>
                <a:lnTo>
                  <a:pt x="3" y="63"/>
                </a:lnTo>
                <a:lnTo>
                  <a:pt x="3" y="61"/>
                </a:lnTo>
                <a:close/>
                <a:moveTo>
                  <a:pt x="55" y="61"/>
                </a:moveTo>
                <a:lnTo>
                  <a:pt x="61" y="61"/>
                </a:lnTo>
                <a:lnTo>
                  <a:pt x="61" y="63"/>
                </a:lnTo>
                <a:lnTo>
                  <a:pt x="55" y="63"/>
                </a:lnTo>
                <a:lnTo>
                  <a:pt x="55" y="61"/>
                </a:lnTo>
                <a:close/>
                <a:moveTo>
                  <a:pt x="5" y="63"/>
                </a:moveTo>
                <a:lnTo>
                  <a:pt x="31" y="63"/>
                </a:lnTo>
                <a:lnTo>
                  <a:pt x="31" y="65"/>
                </a:lnTo>
                <a:lnTo>
                  <a:pt x="5" y="65"/>
                </a:lnTo>
                <a:lnTo>
                  <a:pt x="5" y="63"/>
                </a:lnTo>
                <a:close/>
                <a:moveTo>
                  <a:pt x="53" y="63"/>
                </a:moveTo>
                <a:lnTo>
                  <a:pt x="61" y="63"/>
                </a:lnTo>
                <a:lnTo>
                  <a:pt x="61" y="65"/>
                </a:lnTo>
                <a:lnTo>
                  <a:pt x="53" y="65"/>
                </a:lnTo>
                <a:lnTo>
                  <a:pt x="53" y="63"/>
                </a:lnTo>
                <a:close/>
                <a:moveTo>
                  <a:pt x="7" y="65"/>
                </a:moveTo>
                <a:lnTo>
                  <a:pt x="33" y="65"/>
                </a:lnTo>
                <a:lnTo>
                  <a:pt x="33" y="67"/>
                </a:lnTo>
                <a:lnTo>
                  <a:pt x="7" y="67"/>
                </a:lnTo>
                <a:lnTo>
                  <a:pt x="7" y="65"/>
                </a:lnTo>
                <a:close/>
                <a:moveTo>
                  <a:pt x="47" y="65"/>
                </a:moveTo>
                <a:lnTo>
                  <a:pt x="59" y="65"/>
                </a:lnTo>
                <a:lnTo>
                  <a:pt x="59" y="67"/>
                </a:lnTo>
                <a:lnTo>
                  <a:pt x="47" y="67"/>
                </a:lnTo>
                <a:lnTo>
                  <a:pt x="47" y="65"/>
                </a:lnTo>
                <a:close/>
                <a:moveTo>
                  <a:pt x="9" y="67"/>
                </a:moveTo>
                <a:lnTo>
                  <a:pt x="59" y="67"/>
                </a:lnTo>
                <a:lnTo>
                  <a:pt x="59" y="69"/>
                </a:lnTo>
                <a:lnTo>
                  <a:pt x="9" y="69"/>
                </a:lnTo>
                <a:lnTo>
                  <a:pt x="9" y="67"/>
                </a:lnTo>
                <a:close/>
                <a:moveTo>
                  <a:pt x="9" y="69"/>
                </a:moveTo>
                <a:lnTo>
                  <a:pt x="57" y="69"/>
                </a:lnTo>
                <a:lnTo>
                  <a:pt x="57" y="71"/>
                </a:lnTo>
                <a:lnTo>
                  <a:pt x="9" y="71"/>
                </a:lnTo>
                <a:lnTo>
                  <a:pt x="9" y="69"/>
                </a:lnTo>
                <a:close/>
                <a:moveTo>
                  <a:pt x="13" y="71"/>
                </a:moveTo>
                <a:lnTo>
                  <a:pt x="55" y="71"/>
                </a:lnTo>
                <a:lnTo>
                  <a:pt x="55" y="73"/>
                </a:lnTo>
                <a:lnTo>
                  <a:pt x="13" y="73"/>
                </a:lnTo>
                <a:lnTo>
                  <a:pt x="13" y="71"/>
                </a:lnTo>
                <a:close/>
                <a:moveTo>
                  <a:pt x="15" y="73"/>
                </a:moveTo>
                <a:lnTo>
                  <a:pt x="53" y="73"/>
                </a:lnTo>
                <a:lnTo>
                  <a:pt x="53" y="75"/>
                </a:lnTo>
                <a:lnTo>
                  <a:pt x="15" y="75"/>
                </a:lnTo>
                <a:lnTo>
                  <a:pt x="15" y="73"/>
                </a:lnTo>
                <a:close/>
                <a:moveTo>
                  <a:pt x="17" y="75"/>
                </a:moveTo>
                <a:lnTo>
                  <a:pt x="51" y="75"/>
                </a:lnTo>
                <a:lnTo>
                  <a:pt x="51" y="77"/>
                </a:lnTo>
                <a:lnTo>
                  <a:pt x="17" y="77"/>
                </a:lnTo>
                <a:lnTo>
                  <a:pt x="17" y="75"/>
                </a:lnTo>
                <a:close/>
                <a:moveTo>
                  <a:pt x="21" y="77"/>
                </a:moveTo>
                <a:lnTo>
                  <a:pt x="47" y="77"/>
                </a:lnTo>
                <a:lnTo>
                  <a:pt x="47" y="79"/>
                </a:lnTo>
                <a:lnTo>
                  <a:pt x="21" y="79"/>
                </a:lnTo>
                <a:lnTo>
                  <a:pt x="21" y="7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60" name="Rectangle 24"/>
          <p:cNvSpPr>
            <a:spLocks noChangeArrowheads="1"/>
          </p:cNvSpPr>
          <p:nvPr/>
        </p:nvSpPr>
        <p:spPr bwMode="auto">
          <a:xfrm>
            <a:off x="3095625" y="2035175"/>
            <a:ext cx="4271963" cy="376555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61" name="Freeform 25"/>
          <p:cNvSpPr>
            <a:spLocks noEditPoints="1"/>
          </p:cNvSpPr>
          <p:nvPr/>
        </p:nvSpPr>
        <p:spPr bwMode="auto">
          <a:xfrm>
            <a:off x="2740025" y="5762625"/>
            <a:ext cx="63500" cy="100013"/>
          </a:xfrm>
          <a:custGeom>
            <a:avLst/>
            <a:gdLst>
              <a:gd name="T0" fmla="*/ 0 w 40"/>
              <a:gd name="T1" fmla="*/ 30 h 63"/>
              <a:gd name="T2" fmla="*/ 0 w 40"/>
              <a:gd name="T3" fmla="*/ 20 h 63"/>
              <a:gd name="T4" fmla="*/ 2 w 40"/>
              <a:gd name="T5" fmla="*/ 12 h 63"/>
              <a:gd name="T6" fmla="*/ 4 w 40"/>
              <a:gd name="T7" fmla="*/ 6 h 63"/>
              <a:gd name="T8" fmla="*/ 8 w 40"/>
              <a:gd name="T9" fmla="*/ 2 h 63"/>
              <a:gd name="T10" fmla="*/ 14 w 40"/>
              <a:gd name="T11" fmla="*/ 0 h 63"/>
              <a:gd name="T12" fmla="*/ 20 w 40"/>
              <a:gd name="T13" fmla="*/ 0 h 63"/>
              <a:gd name="T14" fmla="*/ 24 w 40"/>
              <a:gd name="T15" fmla="*/ 0 h 63"/>
              <a:gd name="T16" fmla="*/ 28 w 40"/>
              <a:gd name="T17" fmla="*/ 2 h 63"/>
              <a:gd name="T18" fmla="*/ 32 w 40"/>
              <a:gd name="T19" fmla="*/ 4 h 63"/>
              <a:gd name="T20" fmla="*/ 34 w 40"/>
              <a:gd name="T21" fmla="*/ 6 h 63"/>
              <a:gd name="T22" fmla="*/ 36 w 40"/>
              <a:gd name="T23" fmla="*/ 10 h 63"/>
              <a:gd name="T24" fmla="*/ 38 w 40"/>
              <a:gd name="T25" fmla="*/ 16 h 63"/>
              <a:gd name="T26" fmla="*/ 40 w 40"/>
              <a:gd name="T27" fmla="*/ 22 h 63"/>
              <a:gd name="T28" fmla="*/ 40 w 40"/>
              <a:gd name="T29" fmla="*/ 30 h 63"/>
              <a:gd name="T30" fmla="*/ 40 w 40"/>
              <a:gd name="T31" fmla="*/ 40 h 63"/>
              <a:gd name="T32" fmla="*/ 38 w 40"/>
              <a:gd name="T33" fmla="*/ 48 h 63"/>
              <a:gd name="T34" fmla="*/ 34 w 40"/>
              <a:gd name="T35" fmla="*/ 54 h 63"/>
              <a:gd name="T36" fmla="*/ 30 w 40"/>
              <a:gd name="T37" fmla="*/ 58 h 63"/>
              <a:gd name="T38" fmla="*/ 26 w 40"/>
              <a:gd name="T39" fmla="*/ 63 h 63"/>
              <a:gd name="T40" fmla="*/ 20 w 40"/>
              <a:gd name="T41" fmla="*/ 63 h 63"/>
              <a:gd name="T42" fmla="*/ 14 w 40"/>
              <a:gd name="T43" fmla="*/ 63 h 63"/>
              <a:gd name="T44" fmla="*/ 10 w 40"/>
              <a:gd name="T45" fmla="*/ 60 h 63"/>
              <a:gd name="T46" fmla="*/ 6 w 40"/>
              <a:gd name="T47" fmla="*/ 56 h 63"/>
              <a:gd name="T48" fmla="*/ 2 w 40"/>
              <a:gd name="T49" fmla="*/ 50 h 63"/>
              <a:gd name="T50" fmla="*/ 0 w 40"/>
              <a:gd name="T51" fmla="*/ 42 h 63"/>
              <a:gd name="T52" fmla="*/ 0 w 40"/>
              <a:gd name="T53" fmla="*/ 30 h 63"/>
              <a:gd name="T54" fmla="*/ 8 w 40"/>
              <a:gd name="T55" fmla="*/ 30 h 63"/>
              <a:gd name="T56" fmla="*/ 8 w 40"/>
              <a:gd name="T57" fmla="*/ 40 h 63"/>
              <a:gd name="T58" fmla="*/ 8 w 40"/>
              <a:gd name="T59" fmla="*/ 46 h 63"/>
              <a:gd name="T60" fmla="*/ 10 w 40"/>
              <a:gd name="T61" fmla="*/ 50 h 63"/>
              <a:gd name="T62" fmla="*/ 14 w 40"/>
              <a:gd name="T63" fmla="*/ 54 h 63"/>
              <a:gd name="T64" fmla="*/ 20 w 40"/>
              <a:gd name="T65" fmla="*/ 54 h 63"/>
              <a:gd name="T66" fmla="*/ 24 w 40"/>
              <a:gd name="T67" fmla="*/ 54 h 63"/>
              <a:gd name="T68" fmla="*/ 28 w 40"/>
              <a:gd name="T69" fmla="*/ 50 h 63"/>
              <a:gd name="T70" fmla="*/ 30 w 40"/>
              <a:gd name="T71" fmla="*/ 46 h 63"/>
              <a:gd name="T72" fmla="*/ 32 w 40"/>
              <a:gd name="T73" fmla="*/ 40 h 63"/>
              <a:gd name="T74" fmla="*/ 32 w 40"/>
              <a:gd name="T75" fmla="*/ 30 h 63"/>
              <a:gd name="T76" fmla="*/ 32 w 40"/>
              <a:gd name="T77" fmla="*/ 22 h 63"/>
              <a:gd name="T78" fmla="*/ 30 w 40"/>
              <a:gd name="T79" fmla="*/ 16 h 63"/>
              <a:gd name="T80" fmla="*/ 28 w 40"/>
              <a:gd name="T81" fmla="*/ 12 h 63"/>
              <a:gd name="T82" fmla="*/ 24 w 40"/>
              <a:gd name="T83" fmla="*/ 8 h 63"/>
              <a:gd name="T84" fmla="*/ 20 w 40"/>
              <a:gd name="T85" fmla="*/ 6 h 63"/>
              <a:gd name="T86" fmla="*/ 14 w 40"/>
              <a:gd name="T87" fmla="*/ 8 h 63"/>
              <a:gd name="T88" fmla="*/ 10 w 40"/>
              <a:gd name="T89" fmla="*/ 10 h 63"/>
              <a:gd name="T90" fmla="*/ 8 w 40"/>
              <a:gd name="T91" fmla="*/ 16 h 63"/>
              <a:gd name="T92" fmla="*/ 8 w 40"/>
              <a:gd name="T93" fmla="*/ 22 h 63"/>
              <a:gd name="T94" fmla="*/ 8 w 40"/>
              <a:gd name="T95" fmla="*/ 3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3">
                <a:moveTo>
                  <a:pt x="0" y="30"/>
                </a:moveTo>
                <a:lnTo>
                  <a:pt x="0" y="20"/>
                </a:lnTo>
                <a:lnTo>
                  <a:pt x="2" y="12"/>
                </a:lnTo>
                <a:lnTo>
                  <a:pt x="4" y="6"/>
                </a:lnTo>
                <a:lnTo>
                  <a:pt x="8" y="2"/>
                </a:lnTo>
                <a:lnTo>
                  <a:pt x="14" y="0"/>
                </a:lnTo>
                <a:lnTo>
                  <a:pt x="20" y="0"/>
                </a:lnTo>
                <a:lnTo>
                  <a:pt x="24" y="0"/>
                </a:lnTo>
                <a:lnTo>
                  <a:pt x="28" y="2"/>
                </a:lnTo>
                <a:lnTo>
                  <a:pt x="32" y="4"/>
                </a:lnTo>
                <a:lnTo>
                  <a:pt x="34" y="6"/>
                </a:lnTo>
                <a:lnTo>
                  <a:pt x="36" y="10"/>
                </a:lnTo>
                <a:lnTo>
                  <a:pt x="38" y="16"/>
                </a:lnTo>
                <a:lnTo>
                  <a:pt x="40" y="22"/>
                </a:lnTo>
                <a:lnTo>
                  <a:pt x="40" y="30"/>
                </a:lnTo>
                <a:lnTo>
                  <a:pt x="40" y="40"/>
                </a:lnTo>
                <a:lnTo>
                  <a:pt x="38" y="48"/>
                </a:lnTo>
                <a:lnTo>
                  <a:pt x="34" y="54"/>
                </a:lnTo>
                <a:lnTo>
                  <a:pt x="30" y="58"/>
                </a:lnTo>
                <a:lnTo>
                  <a:pt x="26" y="63"/>
                </a:lnTo>
                <a:lnTo>
                  <a:pt x="20" y="63"/>
                </a:lnTo>
                <a:lnTo>
                  <a:pt x="14" y="63"/>
                </a:lnTo>
                <a:lnTo>
                  <a:pt x="10" y="60"/>
                </a:lnTo>
                <a:lnTo>
                  <a:pt x="6" y="56"/>
                </a:lnTo>
                <a:lnTo>
                  <a:pt x="2" y="50"/>
                </a:lnTo>
                <a:lnTo>
                  <a:pt x="0" y="42"/>
                </a:lnTo>
                <a:lnTo>
                  <a:pt x="0" y="30"/>
                </a:lnTo>
                <a:close/>
                <a:moveTo>
                  <a:pt x="8" y="30"/>
                </a:moveTo>
                <a:lnTo>
                  <a:pt x="8" y="40"/>
                </a:lnTo>
                <a:lnTo>
                  <a:pt x="8" y="46"/>
                </a:lnTo>
                <a:lnTo>
                  <a:pt x="10" y="50"/>
                </a:lnTo>
                <a:lnTo>
                  <a:pt x="14" y="54"/>
                </a:lnTo>
                <a:lnTo>
                  <a:pt x="20" y="54"/>
                </a:lnTo>
                <a:lnTo>
                  <a:pt x="24" y="54"/>
                </a:lnTo>
                <a:lnTo>
                  <a:pt x="28" y="50"/>
                </a:lnTo>
                <a:lnTo>
                  <a:pt x="30" y="46"/>
                </a:lnTo>
                <a:lnTo>
                  <a:pt x="32" y="40"/>
                </a:lnTo>
                <a:lnTo>
                  <a:pt x="32" y="30"/>
                </a:lnTo>
                <a:lnTo>
                  <a:pt x="32" y="22"/>
                </a:lnTo>
                <a:lnTo>
                  <a:pt x="30" y="16"/>
                </a:lnTo>
                <a:lnTo>
                  <a:pt x="28" y="12"/>
                </a:lnTo>
                <a:lnTo>
                  <a:pt x="24" y="8"/>
                </a:lnTo>
                <a:lnTo>
                  <a:pt x="20" y="6"/>
                </a:lnTo>
                <a:lnTo>
                  <a:pt x="14" y="8"/>
                </a:lnTo>
                <a:lnTo>
                  <a:pt x="10" y="10"/>
                </a:lnTo>
                <a:lnTo>
                  <a:pt x="8" y="16"/>
                </a:lnTo>
                <a:lnTo>
                  <a:pt x="8" y="22"/>
                </a:lnTo>
                <a:lnTo>
                  <a:pt x="8" y="3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62" name="Rectangle 26"/>
          <p:cNvSpPr>
            <a:spLocks noChangeArrowheads="1"/>
          </p:cNvSpPr>
          <p:nvPr/>
        </p:nvSpPr>
        <p:spPr bwMode="auto">
          <a:xfrm>
            <a:off x="2822575" y="5848350"/>
            <a:ext cx="11113" cy="14288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63" name="Freeform 27"/>
          <p:cNvSpPr>
            <a:spLocks noEditPoints="1"/>
          </p:cNvSpPr>
          <p:nvPr/>
        </p:nvSpPr>
        <p:spPr bwMode="auto">
          <a:xfrm>
            <a:off x="2852738" y="5762625"/>
            <a:ext cx="63500" cy="100013"/>
          </a:xfrm>
          <a:custGeom>
            <a:avLst/>
            <a:gdLst>
              <a:gd name="T0" fmla="*/ 0 w 40"/>
              <a:gd name="T1" fmla="*/ 30 h 63"/>
              <a:gd name="T2" fmla="*/ 0 w 40"/>
              <a:gd name="T3" fmla="*/ 20 h 63"/>
              <a:gd name="T4" fmla="*/ 2 w 40"/>
              <a:gd name="T5" fmla="*/ 12 h 63"/>
              <a:gd name="T6" fmla="*/ 4 w 40"/>
              <a:gd name="T7" fmla="*/ 6 h 63"/>
              <a:gd name="T8" fmla="*/ 8 w 40"/>
              <a:gd name="T9" fmla="*/ 2 h 63"/>
              <a:gd name="T10" fmla="*/ 14 w 40"/>
              <a:gd name="T11" fmla="*/ 0 h 63"/>
              <a:gd name="T12" fmla="*/ 20 w 40"/>
              <a:gd name="T13" fmla="*/ 0 h 63"/>
              <a:gd name="T14" fmla="*/ 24 w 40"/>
              <a:gd name="T15" fmla="*/ 0 h 63"/>
              <a:gd name="T16" fmla="*/ 28 w 40"/>
              <a:gd name="T17" fmla="*/ 2 h 63"/>
              <a:gd name="T18" fmla="*/ 32 w 40"/>
              <a:gd name="T19" fmla="*/ 4 h 63"/>
              <a:gd name="T20" fmla="*/ 34 w 40"/>
              <a:gd name="T21" fmla="*/ 6 h 63"/>
              <a:gd name="T22" fmla="*/ 36 w 40"/>
              <a:gd name="T23" fmla="*/ 10 h 63"/>
              <a:gd name="T24" fmla="*/ 38 w 40"/>
              <a:gd name="T25" fmla="*/ 16 h 63"/>
              <a:gd name="T26" fmla="*/ 40 w 40"/>
              <a:gd name="T27" fmla="*/ 22 h 63"/>
              <a:gd name="T28" fmla="*/ 40 w 40"/>
              <a:gd name="T29" fmla="*/ 30 h 63"/>
              <a:gd name="T30" fmla="*/ 40 w 40"/>
              <a:gd name="T31" fmla="*/ 40 h 63"/>
              <a:gd name="T32" fmla="*/ 38 w 40"/>
              <a:gd name="T33" fmla="*/ 48 h 63"/>
              <a:gd name="T34" fmla="*/ 34 w 40"/>
              <a:gd name="T35" fmla="*/ 54 h 63"/>
              <a:gd name="T36" fmla="*/ 30 w 40"/>
              <a:gd name="T37" fmla="*/ 58 h 63"/>
              <a:gd name="T38" fmla="*/ 26 w 40"/>
              <a:gd name="T39" fmla="*/ 63 h 63"/>
              <a:gd name="T40" fmla="*/ 20 w 40"/>
              <a:gd name="T41" fmla="*/ 63 h 63"/>
              <a:gd name="T42" fmla="*/ 14 w 40"/>
              <a:gd name="T43" fmla="*/ 63 h 63"/>
              <a:gd name="T44" fmla="*/ 10 w 40"/>
              <a:gd name="T45" fmla="*/ 60 h 63"/>
              <a:gd name="T46" fmla="*/ 6 w 40"/>
              <a:gd name="T47" fmla="*/ 56 h 63"/>
              <a:gd name="T48" fmla="*/ 2 w 40"/>
              <a:gd name="T49" fmla="*/ 50 h 63"/>
              <a:gd name="T50" fmla="*/ 0 w 40"/>
              <a:gd name="T51" fmla="*/ 42 h 63"/>
              <a:gd name="T52" fmla="*/ 0 w 40"/>
              <a:gd name="T53" fmla="*/ 30 h 63"/>
              <a:gd name="T54" fmla="*/ 8 w 40"/>
              <a:gd name="T55" fmla="*/ 30 h 63"/>
              <a:gd name="T56" fmla="*/ 8 w 40"/>
              <a:gd name="T57" fmla="*/ 40 h 63"/>
              <a:gd name="T58" fmla="*/ 8 w 40"/>
              <a:gd name="T59" fmla="*/ 46 h 63"/>
              <a:gd name="T60" fmla="*/ 10 w 40"/>
              <a:gd name="T61" fmla="*/ 50 h 63"/>
              <a:gd name="T62" fmla="*/ 14 w 40"/>
              <a:gd name="T63" fmla="*/ 54 h 63"/>
              <a:gd name="T64" fmla="*/ 20 w 40"/>
              <a:gd name="T65" fmla="*/ 54 h 63"/>
              <a:gd name="T66" fmla="*/ 24 w 40"/>
              <a:gd name="T67" fmla="*/ 54 h 63"/>
              <a:gd name="T68" fmla="*/ 28 w 40"/>
              <a:gd name="T69" fmla="*/ 50 h 63"/>
              <a:gd name="T70" fmla="*/ 30 w 40"/>
              <a:gd name="T71" fmla="*/ 46 h 63"/>
              <a:gd name="T72" fmla="*/ 32 w 40"/>
              <a:gd name="T73" fmla="*/ 40 h 63"/>
              <a:gd name="T74" fmla="*/ 32 w 40"/>
              <a:gd name="T75" fmla="*/ 30 h 63"/>
              <a:gd name="T76" fmla="*/ 32 w 40"/>
              <a:gd name="T77" fmla="*/ 22 h 63"/>
              <a:gd name="T78" fmla="*/ 30 w 40"/>
              <a:gd name="T79" fmla="*/ 16 h 63"/>
              <a:gd name="T80" fmla="*/ 28 w 40"/>
              <a:gd name="T81" fmla="*/ 12 h 63"/>
              <a:gd name="T82" fmla="*/ 24 w 40"/>
              <a:gd name="T83" fmla="*/ 8 h 63"/>
              <a:gd name="T84" fmla="*/ 20 w 40"/>
              <a:gd name="T85" fmla="*/ 6 h 63"/>
              <a:gd name="T86" fmla="*/ 14 w 40"/>
              <a:gd name="T87" fmla="*/ 8 h 63"/>
              <a:gd name="T88" fmla="*/ 10 w 40"/>
              <a:gd name="T89" fmla="*/ 10 h 63"/>
              <a:gd name="T90" fmla="*/ 8 w 40"/>
              <a:gd name="T91" fmla="*/ 16 h 63"/>
              <a:gd name="T92" fmla="*/ 8 w 40"/>
              <a:gd name="T93" fmla="*/ 22 h 63"/>
              <a:gd name="T94" fmla="*/ 8 w 40"/>
              <a:gd name="T95" fmla="*/ 3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3">
                <a:moveTo>
                  <a:pt x="0" y="30"/>
                </a:moveTo>
                <a:lnTo>
                  <a:pt x="0" y="20"/>
                </a:lnTo>
                <a:lnTo>
                  <a:pt x="2" y="12"/>
                </a:lnTo>
                <a:lnTo>
                  <a:pt x="4" y="6"/>
                </a:lnTo>
                <a:lnTo>
                  <a:pt x="8" y="2"/>
                </a:lnTo>
                <a:lnTo>
                  <a:pt x="14" y="0"/>
                </a:lnTo>
                <a:lnTo>
                  <a:pt x="20" y="0"/>
                </a:lnTo>
                <a:lnTo>
                  <a:pt x="24" y="0"/>
                </a:lnTo>
                <a:lnTo>
                  <a:pt x="28" y="2"/>
                </a:lnTo>
                <a:lnTo>
                  <a:pt x="32" y="4"/>
                </a:lnTo>
                <a:lnTo>
                  <a:pt x="34" y="6"/>
                </a:lnTo>
                <a:lnTo>
                  <a:pt x="36" y="10"/>
                </a:lnTo>
                <a:lnTo>
                  <a:pt x="38" y="16"/>
                </a:lnTo>
                <a:lnTo>
                  <a:pt x="40" y="22"/>
                </a:lnTo>
                <a:lnTo>
                  <a:pt x="40" y="30"/>
                </a:lnTo>
                <a:lnTo>
                  <a:pt x="40" y="40"/>
                </a:lnTo>
                <a:lnTo>
                  <a:pt x="38" y="48"/>
                </a:lnTo>
                <a:lnTo>
                  <a:pt x="34" y="54"/>
                </a:lnTo>
                <a:lnTo>
                  <a:pt x="30" y="58"/>
                </a:lnTo>
                <a:lnTo>
                  <a:pt x="26" y="63"/>
                </a:lnTo>
                <a:lnTo>
                  <a:pt x="20" y="63"/>
                </a:lnTo>
                <a:lnTo>
                  <a:pt x="14" y="63"/>
                </a:lnTo>
                <a:lnTo>
                  <a:pt x="10" y="60"/>
                </a:lnTo>
                <a:lnTo>
                  <a:pt x="6" y="56"/>
                </a:lnTo>
                <a:lnTo>
                  <a:pt x="2" y="50"/>
                </a:lnTo>
                <a:lnTo>
                  <a:pt x="0" y="42"/>
                </a:lnTo>
                <a:lnTo>
                  <a:pt x="0" y="30"/>
                </a:lnTo>
                <a:close/>
                <a:moveTo>
                  <a:pt x="8" y="30"/>
                </a:moveTo>
                <a:lnTo>
                  <a:pt x="8" y="40"/>
                </a:lnTo>
                <a:lnTo>
                  <a:pt x="8" y="46"/>
                </a:lnTo>
                <a:lnTo>
                  <a:pt x="10" y="50"/>
                </a:lnTo>
                <a:lnTo>
                  <a:pt x="14" y="54"/>
                </a:lnTo>
                <a:lnTo>
                  <a:pt x="20" y="54"/>
                </a:lnTo>
                <a:lnTo>
                  <a:pt x="24" y="54"/>
                </a:lnTo>
                <a:lnTo>
                  <a:pt x="28" y="50"/>
                </a:lnTo>
                <a:lnTo>
                  <a:pt x="30" y="46"/>
                </a:lnTo>
                <a:lnTo>
                  <a:pt x="32" y="40"/>
                </a:lnTo>
                <a:lnTo>
                  <a:pt x="32" y="30"/>
                </a:lnTo>
                <a:lnTo>
                  <a:pt x="32" y="22"/>
                </a:lnTo>
                <a:lnTo>
                  <a:pt x="30" y="16"/>
                </a:lnTo>
                <a:lnTo>
                  <a:pt x="28" y="12"/>
                </a:lnTo>
                <a:lnTo>
                  <a:pt x="24" y="8"/>
                </a:lnTo>
                <a:lnTo>
                  <a:pt x="20" y="6"/>
                </a:lnTo>
                <a:lnTo>
                  <a:pt x="14" y="8"/>
                </a:lnTo>
                <a:lnTo>
                  <a:pt x="10" y="10"/>
                </a:lnTo>
                <a:lnTo>
                  <a:pt x="8" y="16"/>
                </a:lnTo>
                <a:lnTo>
                  <a:pt x="8" y="22"/>
                </a:lnTo>
                <a:lnTo>
                  <a:pt x="8" y="3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64" name="Freeform 28"/>
          <p:cNvSpPr>
            <a:spLocks noEditPoints="1"/>
          </p:cNvSpPr>
          <p:nvPr/>
        </p:nvSpPr>
        <p:spPr bwMode="auto">
          <a:xfrm>
            <a:off x="2740025" y="5018088"/>
            <a:ext cx="63500" cy="103187"/>
          </a:xfrm>
          <a:custGeom>
            <a:avLst/>
            <a:gdLst>
              <a:gd name="T0" fmla="*/ 0 w 40"/>
              <a:gd name="T1" fmla="*/ 32 h 65"/>
              <a:gd name="T2" fmla="*/ 0 w 40"/>
              <a:gd name="T3" fmla="*/ 22 h 65"/>
              <a:gd name="T4" fmla="*/ 2 w 40"/>
              <a:gd name="T5" fmla="*/ 14 h 65"/>
              <a:gd name="T6" fmla="*/ 4 w 40"/>
              <a:gd name="T7" fmla="*/ 8 h 65"/>
              <a:gd name="T8" fmla="*/ 8 w 40"/>
              <a:gd name="T9" fmla="*/ 4 h 65"/>
              <a:gd name="T10" fmla="*/ 14 w 40"/>
              <a:gd name="T11" fmla="*/ 2 h 65"/>
              <a:gd name="T12" fmla="*/ 20 w 40"/>
              <a:gd name="T13" fmla="*/ 0 h 65"/>
              <a:gd name="T14" fmla="*/ 24 w 40"/>
              <a:gd name="T15" fmla="*/ 0 h 65"/>
              <a:gd name="T16" fmla="*/ 28 w 40"/>
              <a:gd name="T17" fmla="*/ 2 h 65"/>
              <a:gd name="T18" fmla="*/ 32 w 40"/>
              <a:gd name="T19" fmla="*/ 4 h 65"/>
              <a:gd name="T20" fmla="*/ 34 w 40"/>
              <a:gd name="T21" fmla="*/ 8 h 65"/>
              <a:gd name="T22" fmla="*/ 36 w 40"/>
              <a:gd name="T23" fmla="*/ 12 h 65"/>
              <a:gd name="T24" fmla="*/ 38 w 40"/>
              <a:gd name="T25" fmla="*/ 18 h 65"/>
              <a:gd name="T26" fmla="*/ 40 w 40"/>
              <a:gd name="T27" fmla="*/ 24 h 65"/>
              <a:gd name="T28" fmla="*/ 40 w 40"/>
              <a:gd name="T29" fmla="*/ 32 h 65"/>
              <a:gd name="T30" fmla="*/ 40 w 40"/>
              <a:gd name="T31" fmla="*/ 43 h 65"/>
              <a:gd name="T32" fmla="*/ 38 w 40"/>
              <a:gd name="T33" fmla="*/ 51 h 65"/>
              <a:gd name="T34" fmla="*/ 34 w 40"/>
              <a:gd name="T35" fmla="*/ 57 h 65"/>
              <a:gd name="T36" fmla="*/ 30 w 40"/>
              <a:gd name="T37" fmla="*/ 61 h 65"/>
              <a:gd name="T38" fmla="*/ 26 w 40"/>
              <a:gd name="T39" fmla="*/ 63 h 65"/>
              <a:gd name="T40" fmla="*/ 20 w 40"/>
              <a:gd name="T41" fmla="*/ 65 h 65"/>
              <a:gd name="T42" fmla="*/ 14 w 40"/>
              <a:gd name="T43" fmla="*/ 63 h 65"/>
              <a:gd name="T44" fmla="*/ 10 w 40"/>
              <a:gd name="T45" fmla="*/ 61 h 65"/>
              <a:gd name="T46" fmla="*/ 6 w 40"/>
              <a:gd name="T47" fmla="*/ 59 h 65"/>
              <a:gd name="T48" fmla="*/ 2 w 40"/>
              <a:gd name="T49" fmla="*/ 51 h 65"/>
              <a:gd name="T50" fmla="*/ 0 w 40"/>
              <a:gd name="T51" fmla="*/ 43 h 65"/>
              <a:gd name="T52" fmla="*/ 0 w 40"/>
              <a:gd name="T53" fmla="*/ 32 h 65"/>
              <a:gd name="T54" fmla="*/ 8 w 40"/>
              <a:gd name="T55" fmla="*/ 32 h 65"/>
              <a:gd name="T56" fmla="*/ 8 w 40"/>
              <a:gd name="T57" fmla="*/ 41 h 65"/>
              <a:gd name="T58" fmla="*/ 8 w 40"/>
              <a:gd name="T59" fmla="*/ 49 h 65"/>
              <a:gd name="T60" fmla="*/ 10 w 40"/>
              <a:gd name="T61" fmla="*/ 53 h 65"/>
              <a:gd name="T62" fmla="*/ 14 w 40"/>
              <a:gd name="T63" fmla="*/ 55 h 65"/>
              <a:gd name="T64" fmla="*/ 20 w 40"/>
              <a:gd name="T65" fmla="*/ 57 h 65"/>
              <a:gd name="T66" fmla="*/ 24 w 40"/>
              <a:gd name="T67" fmla="*/ 55 h 65"/>
              <a:gd name="T68" fmla="*/ 28 w 40"/>
              <a:gd name="T69" fmla="*/ 53 h 65"/>
              <a:gd name="T70" fmla="*/ 30 w 40"/>
              <a:gd name="T71" fmla="*/ 49 h 65"/>
              <a:gd name="T72" fmla="*/ 32 w 40"/>
              <a:gd name="T73" fmla="*/ 41 h 65"/>
              <a:gd name="T74" fmla="*/ 32 w 40"/>
              <a:gd name="T75" fmla="*/ 32 h 65"/>
              <a:gd name="T76" fmla="*/ 32 w 40"/>
              <a:gd name="T77" fmla="*/ 24 h 65"/>
              <a:gd name="T78" fmla="*/ 30 w 40"/>
              <a:gd name="T79" fmla="*/ 16 h 65"/>
              <a:gd name="T80" fmla="*/ 28 w 40"/>
              <a:gd name="T81" fmla="*/ 12 h 65"/>
              <a:gd name="T82" fmla="*/ 24 w 40"/>
              <a:gd name="T83" fmla="*/ 8 h 65"/>
              <a:gd name="T84" fmla="*/ 20 w 40"/>
              <a:gd name="T85" fmla="*/ 8 h 65"/>
              <a:gd name="T86" fmla="*/ 14 w 40"/>
              <a:gd name="T87" fmla="*/ 8 h 65"/>
              <a:gd name="T88" fmla="*/ 10 w 40"/>
              <a:gd name="T89" fmla="*/ 12 h 65"/>
              <a:gd name="T90" fmla="*/ 8 w 40"/>
              <a:gd name="T91" fmla="*/ 16 h 65"/>
              <a:gd name="T92" fmla="*/ 8 w 40"/>
              <a:gd name="T93" fmla="*/ 22 h 65"/>
              <a:gd name="T94" fmla="*/ 8 w 40"/>
              <a:gd name="T95" fmla="*/ 32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5">
                <a:moveTo>
                  <a:pt x="0" y="32"/>
                </a:moveTo>
                <a:lnTo>
                  <a:pt x="0" y="22"/>
                </a:lnTo>
                <a:lnTo>
                  <a:pt x="2" y="14"/>
                </a:lnTo>
                <a:lnTo>
                  <a:pt x="4" y="8"/>
                </a:lnTo>
                <a:lnTo>
                  <a:pt x="8" y="4"/>
                </a:lnTo>
                <a:lnTo>
                  <a:pt x="14" y="2"/>
                </a:lnTo>
                <a:lnTo>
                  <a:pt x="20" y="0"/>
                </a:lnTo>
                <a:lnTo>
                  <a:pt x="24" y="0"/>
                </a:lnTo>
                <a:lnTo>
                  <a:pt x="28" y="2"/>
                </a:lnTo>
                <a:lnTo>
                  <a:pt x="32" y="4"/>
                </a:lnTo>
                <a:lnTo>
                  <a:pt x="34" y="8"/>
                </a:lnTo>
                <a:lnTo>
                  <a:pt x="36" y="12"/>
                </a:lnTo>
                <a:lnTo>
                  <a:pt x="38" y="18"/>
                </a:lnTo>
                <a:lnTo>
                  <a:pt x="40" y="24"/>
                </a:lnTo>
                <a:lnTo>
                  <a:pt x="40" y="32"/>
                </a:lnTo>
                <a:lnTo>
                  <a:pt x="40" y="43"/>
                </a:lnTo>
                <a:lnTo>
                  <a:pt x="38" y="51"/>
                </a:lnTo>
                <a:lnTo>
                  <a:pt x="34" y="57"/>
                </a:lnTo>
                <a:lnTo>
                  <a:pt x="30" y="61"/>
                </a:lnTo>
                <a:lnTo>
                  <a:pt x="26" y="63"/>
                </a:lnTo>
                <a:lnTo>
                  <a:pt x="20" y="65"/>
                </a:lnTo>
                <a:lnTo>
                  <a:pt x="14" y="63"/>
                </a:lnTo>
                <a:lnTo>
                  <a:pt x="10" y="61"/>
                </a:lnTo>
                <a:lnTo>
                  <a:pt x="6" y="59"/>
                </a:lnTo>
                <a:lnTo>
                  <a:pt x="2" y="51"/>
                </a:lnTo>
                <a:lnTo>
                  <a:pt x="0" y="43"/>
                </a:lnTo>
                <a:lnTo>
                  <a:pt x="0" y="32"/>
                </a:lnTo>
                <a:close/>
                <a:moveTo>
                  <a:pt x="8" y="32"/>
                </a:moveTo>
                <a:lnTo>
                  <a:pt x="8" y="41"/>
                </a:lnTo>
                <a:lnTo>
                  <a:pt x="8" y="49"/>
                </a:lnTo>
                <a:lnTo>
                  <a:pt x="10" y="53"/>
                </a:lnTo>
                <a:lnTo>
                  <a:pt x="14" y="55"/>
                </a:lnTo>
                <a:lnTo>
                  <a:pt x="20" y="57"/>
                </a:lnTo>
                <a:lnTo>
                  <a:pt x="24" y="55"/>
                </a:lnTo>
                <a:lnTo>
                  <a:pt x="28" y="53"/>
                </a:lnTo>
                <a:lnTo>
                  <a:pt x="30" y="49"/>
                </a:lnTo>
                <a:lnTo>
                  <a:pt x="32" y="41"/>
                </a:lnTo>
                <a:lnTo>
                  <a:pt x="32" y="32"/>
                </a:lnTo>
                <a:lnTo>
                  <a:pt x="32" y="24"/>
                </a:lnTo>
                <a:lnTo>
                  <a:pt x="30" y="16"/>
                </a:lnTo>
                <a:lnTo>
                  <a:pt x="28" y="12"/>
                </a:lnTo>
                <a:lnTo>
                  <a:pt x="24" y="8"/>
                </a:lnTo>
                <a:lnTo>
                  <a:pt x="20" y="8"/>
                </a:lnTo>
                <a:lnTo>
                  <a:pt x="14" y="8"/>
                </a:lnTo>
                <a:lnTo>
                  <a:pt x="10" y="12"/>
                </a:lnTo>
                <a:lnTo>
                  <a:pt x="8" y="16"/>
                </a:lnTo>
                <a:lnTo>
                  <a:pt x="8" y="22"/>
                </a:lnTo>
                <a:lnTo>
                  <a:pt x="8" y="3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65" name="Rectangle 29"/>
          <p:cNvSpPr>
            <a:spLocks noChangeArrowheads="1"/>
          </p:cNvSpPr>
          <p:nvPr/>
        </p:nvSpPr>
        <p:spPr bwMode="auto">
          <a:xfrm>
            <a:off x="2822575" y="5105400"/>
            <a:ext cx="11113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66" name="Freeform 30"/>
          <p:cNvSpPr>
            <a:spLocks/>
          </p:cNvSpPr>
          <p:nvPr/>
        </p:nvSpPr>
        <p:spPr bwMode="auto">
          <a:xfrm>
            <a:off x="2849563" y="5018088"/>
            <a:ext cx="63500" cy="100012"/>
          </a:xfrm>
          <a:custGeom>
            <a:avLst/>
            <a:gdLst>
              <a:gd name="T0" fmla="*/ 40 w 40"/>
              <a:gd name="T1" fmla="*/ 55 h 63"/>
              <a:gd name="T2" fmla="*/ 40 w 40"/>
              <a:gd name="T3" fmla="*/ 63 h 63"/>
              <a:gd name="T4" fmla="*/ 0 w 40"/>
              <a:gd name="T5" fmla="*/ 63 h 63"/>
              <a:gd name="T6" fmla="*/ 0 w 40"/>
              <a:gd name="T7" fmla="*/ 61 h 63"/>
              <a:gd name="T8" fmla="*/ 2 w 40"/>
              <a:gd name="T9" fmla="*/ 57 h 63"/>
              <a:gd name="T10" fmla="*/ 2 w 40"/>
              <a:gd name="T11" fmla="*/ 53 h 63"/>
              <a:gd name="T12" fmla="*/ 6 w 40"/>
              <a:gd name="T13" fmla="*/ 49 h 63"/>
              <a:gd name="T14" fmla="*/ 10 w 40"/>
              <a:gd name="T15" fmla="*/ 45 h 63"/>
              <a:gd name="T16" fmla="*/ 16 w 40"/>
              <a:gd name="T17" fmla="*/ 41 h 63"/>
              <a:gd name="T18" fmla="*/ 22 w 40"/>
              <a:gd name="T19" fmla="*/ 35 h 63"/>
              <a:gd name="T20" fmla="*/ 26 w 40"/>
              <a:gd name="T21" fmla="*/ 30 h 63"/>
              <a:gd name="T22" fmla="*/ 28 w 40"/>
              <a:gd name="T23" fmla="*/ 26 h 63"/>
              <a:gd name="T24" fmla="*/ 30 w 40"/>
              <a:gd name="T25" fmla="*/ 22 h 63"/>
              <a:gd name="T26" fmla="*/ 32 w 40"/>
              <a:gd name="T27" fmla="*/ 18 h 63"/>
              <a:gd name="T28" fmla="*/ 30 w 40"/>
              <a:gd name="T29" fmla="*/ 14 h 63"/>
              <a:gd name="T30" fmla="*/ 28 w 40"/>
              <a:gd name="T31" fmla="*/ 10 h 63"/>
              <a:gd name="T32" fmla="*/ 26 w 40"/>
              <a:gd name="T33" fmla="*/ 8 h 63"/>
              <a:gd name="T34" fmla="*/ 20 w 40"/>
              <a:gd name="T35" fmla="*/ 8 h 63"/>
              <a:gd name="T36" fmla="*/ 16 w 40"/>
              <a:gd name="T37" fmla="*/ 8 h 63"/>
              <a:gd name="T38" fmla="*/ 12 w 40"/>
              <a:gd name="T39" fmla="*/ 10 h 63"/>
              <a:gd name="T40" fmla="*/ 10 w 40"/>
              <a:gd name="T41" fmla="*/ 14 h 63"/>
              <a:gd name="T42" fmla="*/ 10 w 40"/>
              <a:gd name="T43" fmla="*/ 18 h 63"/>
              <a:gd name="T44" fmla="*/ 2 w 40"/>
              <a:gd name="T45" fmla="*/ 18 h 63"/>
              <a:gd name="T46" fmla="*/ 2 w 40"/>
              <a:gd name="T47" fmla="*/ 12 h 63"/>
              <a:gd name="T48" fmla="*/ 4 w 40"/>
              <a:gd name="T49" fmla="*/ 8 h 63"/>
              <a:gd name="T50" fmla="*/ 8 w 40"/>
              <a:gd name="T51" fmla="*/ 4 h 63"/>
              <a:gd name="T52" fmla="*/ 14 w 40"/>
              <a:gd name="T53" fmla="*/ 2 h 63"/>
              <a:gd name="T54" fmla="*/ 20 w 40"/>
              <a:gd name="T55" fmla="*/ 0 h 63"/>
              <a:gd name="T56" fmla="*/ 26 w 40"/>
              <a:gd name="T57" fmla="*/ 0 h 63"/>
              <a:gd name="T58" fmla="*/ 30 w 40"/>
              <a:gd name="T59" fmla="*/ 2 h 63"/>
              <a:gd name="T60" fmla="*/ 34 w 40"/>
              <a:gd name="T61" fmla="*/ 6 h 63"/>
              <a:gd name="T62" fmla="*/ 38 w 40"/>
              <a:gd name="T63" fmla="*/ 10 h 63"/>
              <a:gd name="T64" fmla="*/ 40 w 40"/>
              <a:gd name="T65" fmla="*/ 18 h 63"/>
              <a:gd name="T66" fmla="*/ 40 w 40"/>
              <a:gd name="T67" fmla="*/ 20 h 63"/>
              <a:gd name="T68" fmla="*/ 38 w 40"/>
              <a:gd name="T69" fmla="*/ 24 h 63"/>
              <a:gd name="T70" fmla="*/ 36 w 40"/>
              <a:gd name="T71" fmla="*/ 28 h 63"/>
              <a:gd name="T72" fmla="*/ 34 w 40"/>
              <a:gd name="T73" fmla="*/ 32 h 63"/>
              <a:gd name="T74" fmla="*/ 30 w 40"/>
              <a:gd name="T75" fmla="*/ 37 h 63"/>
              <a:gd name="T76" fmla="*/ 22 w 40"/>
              <a:gd name="T77" fmla="*/ 43 h 63"/>
              <a:gd name="T78" fmla="*/ 18 w 40"/>
              <a:gd name="T79" fmla="*/ 47 h 63"/>
              <a:gd name="T80" fmla="*/ 16 w 40"/>
              <a:gd name="T81" fmla="*/ 49 h 63"/>
              <a:gd name="T82" fmla="*/ 14 w 40"/>
              <a:gd name="T83" fmla="*/ 51 h 63"/>
              <a:gd name="T84" fmla="*/ 12 w 40"/>
              <a:gd name="T85" fmla="*/ 53 h 63"/>
              <a:gd name="T86" fmla="*/ 10 w 40"/>
              <a:gd name="T87" fmla="*/ 55 h 63"/>
              <a:gd name="T88" fmla="*/ 40 w 40"/>
              <a:gd name="T89" fmla="*/ 5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0" h="63">
                <a:moveTo>
                  <a:pt x="40" y="55"/>
                </a:moveTo>
                <a:lnTo>
                  <a:pt x="40" y="63"/>
                </a:lnTo>
                <a:lnTo>
                  <a:pt x="0" y="63"/>
                </a:lnTo>
                <a:lnTo>
                  <a:pt x="0" y="61"/>
                </a:lnTo>
                <a:lnTo>
                  <a:pt x="2" y="57"/>
                </a:lnTo>
                <a:lnTo>
                  <a:pt x="2" y="53"/>
                </a:lnTo>
                <a:lnTo>
                  <a:pt x="6" y="49"/>
                </a:lnTo>
                <a:lnTo>
                  <a:pt x="10" y="45"/>
                </a:lnTo>
                <a:lnTo>
                  <a:pt x="16" y="41"/>
                </a:lnTo>
                <a:lnTo>
                  <a:pt x="22" y="35"/>
                </a:lnTo>
                <a:lnTo>
                  <a:pt x="26" y="30"/>
                </a:lnTo>
                <a:lnTo>
                  <a:pt x="28" y="26"/>
                </a:lnTo>
                <a:lnTo>
                  <a:pt x="30" y="22"/>
                </a:lnTo>
                <a:lnTo>
                  <a:pt x="32" y="18"/>
                </a:lnTo>
                <a:lnTo>
                  <a:pt x="30" y="14"/>
                </a:lnTo>
                <a:lnTo>
                  <a:pt x="28" y="10"/>
                </a:lnTo>
                <a:lnTo>
                  <a:pt x="26" y="8"/>
                </a:lnTo>
                <a:lnTo>
                  <a:pt x="20" y="8"/>
                </a:lnTo>
                <a:lnTo>
                  <a:pt x="16" y="8"/>
                </a:lnTo>
                <a:lnTo>
                  <a:pt x="12" y="10"/>
                </a:lnTo>
                <a:lnTo>
                  <a:pt x="10" y="14"/>
                </a:lnTo>
                <a:lnTo>
                  <a:pt x="10" y="18"/>
                </a:lnTo>
                <a:lnTo>
                  <a:pt x="2" y="18"/>
                </a:lnTo>
                <a:lnTo>
                  <a:pt x="2" y="12"/>
                </a:lnTo>
                <a:lnTo>
                  <a:pt x="4" y="8"/>
                </a:lnTo>
                <a:lnTo>
                  <a:pt x="8" y="4"/>
                </a:lnTo>
                <a:lnTo>
                  <a:pt x="14" y="2"/>
                </a:lnTo>
                <a:lnTo>
                  <a:pt x="20" y="0"/>
                </a:lnTo>
                <a:lnTo>
                  <a:pt x="26" y="0"/>
                </a:lnTo>
                <a:lnTo>
                  <a:pt x="30" y="2"/>
                </a:lnTo>
                <a:lnTo>
                  <a:pt x="34" y="6"/>
                </a:lnTo>
                <a:lnTo>
                  <a:pt x="38" y="10"/>
                </a:lnTo>
                <a:lnTo>
                  <a:pt x="40" y="18"/>
                </a:lnTo>
                <a:lnTo>
                  <a:pt x="40" y="20"/>
                </a:lnTo>
                <a:lnTo>
                  <a:pt x="38" y="24"/>
                </a:lnTo>
                <a:lnTo>
                  <a:pt x="36" y="28"/>
                </a:lnTo>
                <a:lnTo>
                  <a:pt x="34" y="32"/>
                </a:lnTo>
                <a:lnTo>
                  <a:pt x="30" y="37"/>
                </a:lnTo>
                <a:lnTo>
                  <a:pt x="22" y="43"/>
                </a:lnTo>
                <a:lnTo>
                  <a:pt x="18" y="47"/>
                </a:lnTo>
                <a:lnTo>
                  <a:pt x="16" y="49"/>
                </a:lnTo>
                <a:lnTo>
                  <a:pt x="14" y="51"/>
                </a:lnTo>
                <a:lnTo>
                  <a:pt x="12" y="53"/>
                </a:lnTo>
                <a:lnTo>
                  <a:pt x="10" y="55"/>
                </a:lnTo>
                <a:lnTo>
                  <a:pt x="40" y="55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67" name="Freeform 31"/>
          <p:cNvSpPr>
            <a:spLocks noEditPoints="1"/>
          </p:cNvSpPr>
          <p:nvPr/>
        </p:nvSpPr>
        <p:spPr bwMode="auto">
          <a:xfrm>
            <a:off x="2740025" y="4267200"/>
            <a:ext cx="63500" cy="103188"/>
          </a:xfrm>
          <a:custGeom>
            <a:avLst/>
            <a:gdLst>
              <a:gd name="T0" fmla="*/ 0 w 40"/>
              <a:gd name="T1" fmla="*/ 33 h 65"/>
              <a:gd name="T2" fmla="*/ 0 w 40"/>
              <a:gd name="T3" fmla="*/ 23 h 65"/>
              <a:gd name="T4" fmla="*/ 2 w 40"/>
              <a:gd name="T5" fmla="*/ 15 h 65"/>
              <a:gd name="T6" fmla="*/ 4 w 40"/>
              <a:gd name="T7" fmla="*/ 8 h 65"/>
              <a:gd name="T8" fmla="*/ 8 w 40"/>
              <a:gd name="T9" fmla="*/ 4 h 65"/>
              <a:gd name="T10" fmla="*/ 14 w 40"/>
              <a:gd name="T11" fmla="*/ 2 h 65"/>
              <a:gd name="T12" fmla="*/ 20 w 40"/>
              <a:gd name="T13" fmla="*/ 0 h 65"/>
              <a:gd name="T14" fmla="*/ 24 w 40"/>
              <a:gd name="T15" fmla="*/ 2 h 65"/>
              <a:gd name="T16" fmla="*/ 28 w 40"/>
              <a:gd name="T17" fmla="*/ 2 h 65"/>
              <a:gd name="T18" fmla="*/ 32 w 40"/>
              <a:gd name="T19" fmla="*/ 6 h 65"/>
              <a:gd name="T20" fmla="*/ 34 w 40"/>
              <a:gd name="T21" fmla="*/ 8 h 65"/>
              <a:gd name="T22" fmla="*/ 36 w 40"/>
              <a:gd name="T23" fmla="*/ 13 h 65"/>
              <a:gd name="T24" fmla="*/ 38 w 40"/>
              <a:gd name="T25" fmla="*/ 19 h 65"/>
              <a:gd name="T26" fmla="*/ 40 w 40"/>
              <a:gd name="T27" fmla="*/ 25 h 65"/>
              <a:gd name="T28" fmla="*/ 40 w 40"/>
              <a:gd name="T29" fmla="*/ 33 h 65"/>
              <a:gd name="T30" fmla="*/ 40 w 40"/>
              <a:gd name="T31" fmla="*/ 43 h 65"/>
              <a:gd name="T32" fmla="*/ 38 w 40"/>
              <a:gd name="T33" fmla="*/ 51 h 65"/>
              <a:gd name="T34" fmla="*/ 34 w 40"/>
              <a:gd name="T35" fmla="*/ 57 h 65"/>
              <a:gd name="T36" fmla="*/ 30 w 40"/>
              <a:gd name="T37" fmla="*/ 61 h 65"/>
              <a:gd name="T38" fmla="*/ 26 w 40"/>
              <a:gd name="T39" fmla="*/ 63 h 65"/>
              <a:gd name="T40" fmla="*/ 20 w 40"/>
              <a:gd name="T41" fmla="*/ 65 h 65"/>
              <a:gd name="T42" fmla="*/ 14 w 40"/>
              <a:gd name="T43" fmla="*/ 63 h 65"/>
              <a:gd name="T44" fmla="*/ 10 w 40"/>
              <a:gd name="T45" fmla="*/ 61 h 65"/>
              <a:gd name="T46" fmla="*/ 6 w 40"/>
              <a:gd name="T47" fmla="*/ 59 h 65"/>
              <a:gd name="T48" fmla="*/ 2 w 40"/>
              <a:gd name="T49" fmla="*/ 53 h 65"/>
              <a:gd name="T50" fmla="*/ 0 w 40"/>
              <a:gd name="T51" fmla="*/ 43 h 65"/>
              <a:gd name="T52" fmla="*/ 0 w 40"/>
              <a:gd name="T53" fmla="*/ 33 h 65"/>
              <a:gd name="T54" fmla="*/ 8 w 40"/>
              <a:gd name="T55" fmla="*/ 33 h 65"/>
              <a:gd name="T56" fmla="*/ 8 w 40"/>
              <a:gd name="T57" fmla="*/ 43 h 65"/>
              <a:gd name="T58" fmla="*/ 8 w 40"/>
              <a:gd name="T59" fmla="*/ 49 h 65"/>
              <a:gd name="T60" fmla="*/ 10 w 40"/>
              <a:gd name="T61" fmla="*/ 53 h 65"/>
              <a:gd name="T62" fmla="*/ 14 w 40"/>
              <a:gd name="T63" fmla="*/ 57 h 65"/>
              <a:gd name="T64" fmla="*/ 20 w 40"/>
              <a:gd name="T65" fmla="*/ 57 h 65"/>
              <a:gd name="T66" fmla="*/ 24 w 40"/>
              <a:gd name="T67" fmla="*/ 57 h 65"/>
              <a:gd name="T68" fmla="*/ 28 w 40"/>
              <a:gd name="T69" fmla="*/ 53 h 65"/>
              <a:gd name="T70" fmla="*/ 30 w 40"/>
              <a:gd name="T71" fmla="*/ 49 h 65"/>
              <a:gd name="T72" fmla="*/ 32 w 40"/>
              <a:gd name="T73" fmla="*/ 41 h 65"/>
              <a:gd name="T74" fmla="*/ 32 w 40"/>
              <a:gd name="T75" fmla="*/ 33 h 65"/>
              <a:gd name="T76" fmla="*/ 32 w 40"/>
              <a:gd name="T77" fmla="*/ 25 h 65"/>
              <a:gd name="T78" fmla="*/ 30 w 40"/>
              <a:gd name="T79" fmla="*/ 17 h 65"/>
              <a:gd name="T80" fmla="*/ 28 w 40"/>
              <a:gd name="T81" fmla="*/ 13 h 65"/>
              <a:gd name="T82" fmla="*/ 24 w 40"/>
              <a:gd name="T83" fmla="*/ 10 h 65"/>
              <a:gd name="T84" fmla="*/ 20 w 40"/>
              <a:gd name="T85" fmla="*/ 8 h 65"/>
              <a:gd name="T86" fmla="*/ 14 w 40"/>
              <a:gd name="T87" fmla="*/ 8 h 65"/>
              <a:gd name="T88" fmla="*/ 10 w 40"/>
              <a:gd name="T89" fmla="*/ 13 h 65"/>
              <a:gd name="T90" fmla="*/ 8 w 40"/>
              <a:gd name="T91" fmla="*/ 17 h 65"/>
              <a:gd name="T92" fmla="*/ 8 w 40"/>
              <a:gd name="T93" fmla="*/ 25 h 65"/>
              <a:gd name="T94" fmla="*/ 8 w 40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5">
                <a:moveTo>
                  <a:pt x="0" y="33"/>
                </a:moveTo>
                <a:lnTo>
                  <a:pt x="0" y="23"/>
                </a:lnTo>
                <a:lnTo>
                  <a:pt x="2" y="15"/>
                </a:lnTo>
                <a:lnTo>
                  <a:pt x="4" y="8"/>
                </a:lnTo>
                <a:lnTo>
                  <a:pt x="8" y="4"/>
                </a:lnTo>
                <a:lnTo>
                  <a:pt x="14" y="2"/>
                </a:lnTo>
                <a:lnTo>
                  <a:pt x="20" y="0"/>
                </a:lnTo>
                <a:lnTo>
                  <a:pt x="24" y="2"/>
                </a:lnTo>
                <a:lnTo>
                  <a:pt x="28" y="2"/>
                </a:lnTo>
                <a:lnTo>
                  <a:pt x="32" y="6"/>
                </a:lnTo>
                <a:lnTo>
                  <a:pt x="34" y="8"/>
                </a:lnTo>
                <a:lnTo>
                  <a:pt x="36" y="13"/>
                </a:lnTo>
                <a:lnTo>
                  <a:pt x="38" y="19"/>
                </a:lnTo>
                <a:lnTo>
                  <a:pt x="40" y="25"/>
                </a:lnTo>
                <a:lnTo>
                  <a:pt x="40" y="33"/>
                </a:lnTo>
                <a:lnTo>
                  <a:pt x="40" y="43"/>
                </a:lnTo>
                <a:lnTo>
                  <a:pt x="38" y="51"/>
                </a:lnTo>
                <a:lnTo>
                  <a:pt x="34" y="57"/>
                </a:lnTo>
                <a:lnTo>
                  <a:pt x="30" y="61"/>
                </a:lnTo>
                <a:lnTo>
                  <a:pt x="26" y="63"/>
                </a:lnTo>
                <a:lnTo>
                  <a:pt x="20" y="65"/>
                </a:lnTo>
                <a:lnTo>
                  <a:pt x="14" y="63"/>
                </a:lnTo>
                <a:lnTo>
                  <a:pt x="10" y="61"/>
                </a:lnTo>
                <a:lnTo>
                  <a:pt x="6" y="59"/>
                </a:lnTo>
                <a:lnTo>
                  <a:pt x="2" y="53"/>
                </a:lnTo>
                <a:lnTo>
                  <a:pt x="0" y="43"/>
                </a:lnTo>
                <a:lnTo>
                  <a:pt x="0" y="33"/>
                </a:lnTo>
                <a:close/>
                <a:moveTo>
                  <a:pt x="8" y="33"/>
                </a:moveTo>
                <a:lnTo>
                  <a:pt x="8" y="43"/>
                </a:lnTo>
                <a:lnTo>
                  <a:pt x="8" y="49"/>
                </a:lnTo>
                <a:lnTo>
                  <a:pt x="10" y="53"/>
                </a:lnTo>
                <a:lnTo>
                  <a:pt x="14" y="57"/>
                </a:lnTo>
                <a:lnTo>
                  <a:pt x="20" y="57"/>
                </a:lnTo>
                <a:lnTo>
                  <a:pt x="24" y="57"/>
                </a:lnTo>
                <a:lnTo>
                  <a:pt x="28" y="53"/>
                </a:lnTo>
                <a:lnTo>
                  <a:pt x="30" y="49"/>
                </a:lnTo>
                <a:lnTo>
                  <a:pt x="32" y="41"/>
                </a:lnTo>
                <a:lnTo>
                  <a:pt x="32" y="33"/>
                </a:lnTo>
                <a:lnTo>
                  <a:pt x="32" y="25"/>
                </a:lnTo>
                <a:lnTo>
                  <a:pt x="30" y="17"/>
                </a:lnTo>
                <a:lnTo>
                  <a:pt x="28" y="13"/>
                </a:lnTo>
                <a:lnTo>
                  <a:pt x="24" y="10"/>
                </a:lnTo>
                <a:lnTo>
                  <a:pt x="20" y="8"/>
                </a:lnTo>
                <a:lnTo>
                  <a:pt x="14" y="8"/>
                </a:lnTo>
                <a:lnTo>
                  <a:pt x="10" y="13"/>
                </a:lnTo>
                <a:lnTo>
                  <a:pt x="8" y="17"/>
                </a:lnTo>
                <a:lnTo>
                  <a:pt x="8" y="25"/>
                </a:lnTo>
                <a:lnTo>
                  <a:pt x="8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68" name="Rectangle 32"/>
          <p:cNvSpPr>
            <a:spLocks noChangeArrowheads="1"/>
          </p:cNvSpPr>
          <p:nvPr/>
        </p:nvSpPr>
        <p:spPr bwMode="auto">
          <a:xfrm>
            <a:off x="2822575" y="4354513"/>
            <a:ext cx="11113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69" name="Freeform 33"/>
          <p:cNvSpPr>
            <a:spLocks noEditPoints="1"/>
          </p:cNvSpPr>
          <p:nvPr/>
        </p:nvSpPr>
        <p:spPr bwMode="auto">
          <a:xfrm>
            <a:off x="2846388" y="4270375"/>
            <a:ext cx="69850" cy="96838"/>
          </a:xfrm>
          <a:custGeom>
            <a:avLst/>
            <a:gdLst>
              <a:gd name="T0" fmla="*/ 28 w 44"/>
              <a:gd name="T1" fmla="*/ 61 h 61"/>
              <a:gd name="T2" fmla="*/ 28 w 44"/>
              <a:gd name="T3" fmla="*/ 47 h 61"/>
              <a:gd name="T4" fmla="*/ 0 w 44"/>
              <a:gd name="T5" fmla="*/ 47 h 61"/>
              <a:gd name="T6" fmla="*/ 0 w 44"/>
              <a:gd name="T7" fmla="*/ 39 h 61"/>
              <a:gd name="T8" fmla="*/ 30 w 44"/>
              <a:gd name="T9" fmla="*/ 0 h 61"/>
              <a:gd name="T10" fmla="*/ 36 w 44"/>
              <a:gd name="T11" fmla="*/ 0 h 61"/>
              <a:gd name="T12" fmla="*/ 36 w 44"/>
              <a:gd name="T13" fmla="*/ 39 h 61"/>
              <a:gd name="T14" fmla="*/ 44 w 44"/>
              <a:gd name="T15" fmla="*/ 39 h 61"/>
              <a:gd name="T16" fmla="*/ 44 w 44"/>
              <a:gd name="T17" fmla="*/ 47 h 61"/>
              <a:gd name="T18" fmla="*/ 36 w 44"/>
              <a:gd name="T19" fmla="*/ 47 h 61"/>
              <a:gd name="T20" fmla="*/ 36 w 44"/>
              <a:gd name="T21" fmla="*/ 61 h 61"/>
              <a:gd name="T22" fmla="*/ 28 w 44"/>
              <a:gd name="T23" fmla="*/ 61 h 61"/>
              <a:gd name="T24" fmla="*/ 28 w 44"/>
              <a:gd name="T25" fmla="*/ 39 h 61"/>
              <a:gd name="T26" fmla="*/ 28 w 44"/>
              <a:gd name="T27" fmla="*/ 15 h 61"/>
              <a:gd name="T28" fmla="*/ 10 w 44"/>
              <a:gd name="T29" fmla="*/ 39 h 61"/>
              <a:gd name="T30" fmla="*/ 28 w 44"/>
              <a:gd name="T31" fmla="*/ 39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4" h="61">
                <a:moveTo>
                  <a:pt x="28" y="61"/>
                </a:moveTo>
                <a:lnTo>
                  <a:pt x="28" y="47"/>
                </a:lnTo>
                <a:lnTo>
                  <a:pt x="0" y="47"/>
                </a:lnTo>
                <a:lnTo>
                  <a:pt x="0" y="39"/>
                </a:lnTo>
                <a:lnTo>
                  <a:pt x="30" y="0"/>
                </a:lnTo>
                <a:lnTo>
                  <a:pt x="36" y="0"/>
                </a:lnTo>
                <a:lnTo>
                  <a:pt x="36" y="39"/>
                </a:lnTo>
                <a:lnTo>
                  <a:pt x="44" y="39"/>
                </a:lnTo>
                <a:lnTo>
                  <a:pt x="44" y="47"/>
                </a:lnTo>
                <a:lnTo>
                  <a:pt x="36" y="47"/>
                </a:lnTo>
                <a:lnTo>
                  <a:pt x="36" y="61"/>
                </a:lnTo>
                <a:lnTo>
                  <a:pt x="28" y="61"/>
                </a:lnTo>
                <a:close/>
                <a:moveTo>
                  <a:pt x="28" y="39"/>
                </a:moveTo>
                <a:lnTo>
                  <a:pt x="28" y="15"/>
                </a:lnTo>
                <a:lnTo>
                  <a:pt x="10" y="39"/>
                </a:lnTo>
                <a:lnTo>
                  <a:pt x="28" y="3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70" name="Freeform 34"/>
          <p:cNvSpPr>
            <a:spLocks noEditPoints="1"/>
          </p:cNvSpPr>
          <p:nvPr/>
        </p:nvSpPr>
        <p:spPr bwMode="auto">
          <a:xfrm>
            <a:off x="2740025" y="3536950"/>
            <a:ext cx="63500" cy="100013"/>
          </a:xfrm>
          <a:custGeom>
            <a:avLst/>
            <a:gdLst>
              <a:gd name="T0" fmla="*/ 0 w 40"/>
              <a:gd name="T1" fmla="*/ 30 h 63"/>
              <a:gd name="T2" fmla="*/ 0 w 40"/>
              <a:gd name="T3" fmla="*/ 20 h 63"/>
              <a:gd name="T4" fmla="*/ 2 w 40"/>
              <a:gd name="T5" fmla="*/ 12 h 63"/>
              <a:gd name="T6" fmla="*/ 4 w 40"/>
              <a:gd name="T7" fmla="*/ 6 h 63"/>
              <a:gd name="T8" fmla="*/ 8 w 40"/>
              <a:gd name="T9" fmla="*/ 2 h 63"/>
              <a:gd name="T10" fmla="*/ 14 w 40"/>
              <a:gd name="T11" fmla="*/ 0 h 63"/>
              <a:gd name="T12" fmla="*/ 20 w 40"/>
              <a:gd name="T13" fmla="*/ 0 h 63"/>
              <a:gd name="T14" fmla="*/ 24 w 40"/>
              <a:gd name="T15" fmla="*/ 0 h 63"/>
              <a:gd name="T16" fmla="*/ 28 w 40"/>
              <a:gd name="T17" fmla="*/ 2 h 63"/>
              <a:gd name="T18" fmla="*/ 32 w 40"/>
              <a:gd name="T19" fmla="*/ 4 h 63"/>
              <a:gd name="T20" fmla="*/ 34 w 40"/>
              <a:gd name="T21" fmla="*/ 6 h 63"/>
              <a:gd name="T22" fmla="*/ 36 w 40"/>
              <a:gd name="T23" fmla="*/ 12 h 63"/>
              <a:gd name="T24" fmla="*/ 38 w 40"/>
              <a:gd name="T25" fmla="*/ 16 h 63"/>
              <a:gd name="T26" fmla="*/ 40 w 40"/>
              <a:gd name="T27" fmla="*/ 22 h 63"/>
              <a:gd name="T28" fmla="*/ 40 w 40"/>
              <a:gd name="T29" fmla="*/ 30 h 63"/>
              <a:gd name="T30" fmla="*/ 40 w 40"/>
              <a:gd name="T31" fmla="*/ 40 h 63"/>
              <a:gd name="T32" fmla="*/ 38 w 40"/>
              <a:gd name="T33" fmla="*/ 49 h 63"/>
              <a:gd name="T34" fmla="*/ 34 w 40"/>
              <a:gd name="T35" fmla="*/ 55 h 63"/>
              <a:gd name="T36" fmla="*/ 30 w 40"/>
              <a:gd name="T37" fmla="*/ 59 h 63"/>
              <a:gd name="T38" fmla="*/ 26 w 40"/>
              <a:gd name="T39" fmla="*/ 63 h 63"/>
              <a:gd name="T40" fmla="*/ 20 w 40"/>
              <a:gd name="T41" fmla="*/ 63 h 63"/>
              <a:gd name="T42" fmla="*/ 14 w 40"/>
              <a:gd name="T43" fmla="*/ 63 h 63"/>
              <a:gd name="T44" fmla="*/ 10 w 40"/>
              <a:gd name="T45" fmla="*/ 61 h 63"/>
              <a:gd name="T46" fmla="*/ 6 w 40"/>
              <a:gd name="T47" fmla="*/ 57 h 63"/>
              <a:gd name="T48" fmla="*/ 2 w 40"/>
              <a:gd name="T49" fmla="*/ 51 h 63"/>
              <a:gd name="T50" fmla="*/ 0 w 40"/>
              <a:gd name="T51" fmla="*/ 42 h 63"/>
              <a:gd name="T52" fmla="*/ 0 w 40"/>
              <a:gd name="T53" fmla="*/ 30 h 63"/>
              <a:gd name="T54" fmla="*/ 8 w 40"/>
              <a:gd name="T55" fmla="*/ 30 h 63"/>
              <a:gd name="T56" fmla="*/ 8 w 40"/>
              <a:gd name="T57" fmla="*/ 40 h 63"/>
              <a:gd name="T58" fmla="*/ 8 w 40"/>
              <a:gd name="T59" fmla="*/ 46 h 63"/>
              <a:gd name="T60" fmla="*/ 10 w 40"/>
              <a:gd name="T61" fmla="*/ 51 h 63"/>
              <a:gd name="T62" fmla="*/ 14 w 40"/>
              <a:gd name="T63" fmla="*/ 55 h 63"/>
              <a:gd name="T64" fmla="*/ 20 w 40"/>
              <a:gd name="T65" fmla="*/ 55 h 63"/>
              <a:gd name="T66" fmla="*/ 24 w 40"/>
              <a:gd name="T67" fmla="*/ 55 h 63"/>
              <a:gd name="T68" fmla="*/ 28 w 40"/>
              <a:gd name="T69" fmla="*/ 51 h 63"/>
              <a:gd name="T70" fmla="*/ 30 w 40"/>
              <a:gd name="T71" fmla="*/ 46 h 63"/>
              <a:gd name="T72" fmla="*/ 32 w 40"/>
              <a:gd name="T73" fmla="*/ 40 h 63"/>
              <a:gd name="T74" fmla="*/ 32 w 40"/>
              <a:gd name="T75" fmla="*/ 30 h 63"/>
              <a:gd name="T76" fmla="*/ 32 w 40"/>
              <a:gd name="T77" fmla="*/ 22 h 63"/>
              <a:gd name="T78" fmla="*/ 30 w 40"/>
              <a:gd name="T79" fmla="*/ 16 h 63"/>
              <a:gd name="T80" fmla="*/ 28 w 40"/>
              <a:gd name="T81" fmla="*/ 12 h 63"/>
              <a:gd name="T82" fmla="*/ 24 w 40"/>
              <a:gd name="T83" fmla="*/ 8 h 63"/>
              <a:gd name="T84" fmla="*/ 20 w 40"/>
              <a:gd name="T85" fmla="*/ 6 h 63"/>
              <a:gd name="T86" fmla="*/ 14 w 40"/>
              <a:gd name="T87" fmla="*/ 8 h 63"/>
              <a:gd name="T88" fmla="*/ 10 w 40"/>
              <a:gd name="T89" fmla="*/ 10 h 63"/>
              <a:gd name="T90" fmla="*/ 8 w 40"/>
              <a:gd name="T91" fmla="*/ 16 h 63"/>
              <a:gd name="T92" fmla="*/ 8 w 40"/>
              <a:gd name="T93" fmla="*/ 22 h 63"/>
              <a:gd name="T94" fmla="*/ 8 w 40"/>
              <a:gd name="T95" fmla="*/ 3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3">
                <a:moveTo>
                  <a:pt x="0" y="30"/>
                </a:moveTo>
                <a:lnTo>
                  <a:pt x="0" y="20"/>
                </a:lnTo>
                <a:lnTo>
                  <a:pt x="2" y="12"/>
                </a:lnTo>
                <a:lnTo>
                  <a:pt x="4" y="6"/>
                </a:lnTo>
                <a:lnTo>
                  <a:pt x="8" y="2"/>
                </a:lnTo>
                <a:lnTo>
                  <a:pt x="14" y="0"/>
                </a:lnTo>
                <a:lnTo>
                  <a:pt x="20" y="0"/>
                </a:lnTo>
                <a:lnTo>
                  <a:pt x="24" y="0"/>
                </a:lnTo>
                <a:lnTo>
                  <a:pt x="28" y="2"/>
                </a:lnTo>
                <a:lnTo>
                  <a:pt x="32" y="4"/>
                </a:lnTo>
                <a:lnTo>
                  <a:pt x="34" y="6"/>
                </a:lnTo>
                <a:lnTo>
                  <a:pt x="36" y="12"/>
                </a:lnTo>
                <a:lnTo>
                  <a:pt x="38" y="16"/>
                </a:lnTo>
                <a:lnTo>
                  <a:pt x="40" y="22"/>
                </a:lnTo>
                <a:lnTo>
                  <a:pt x="40" y="30"/>
                </a:lnTo>
                <a:lnTo>
                  <a:pt x="40" y="40"/>
                </a:lnTo>
                <a:lnTo>
                  <a:pt x="38" y="49"/>
                </a:lnTo>
                <a:lnTo>
                  <a:pt x="34" y="55"/>
                </a:lnTo>
                <a:lnTo>
                  <a:pt x="30" y="59"/>
                </a:lnTo>
                <a:lnTo>
                  <a:pt x="26" y="63"/>
                </a:lnTo>
                <a:lnTo>
                  <a:pt x="20" y="63"/>
                </a:lnTo>
                <a:lnTo>
                  <a:pt x="14" y="63"/>
                </a:lnTo>
                <a:lnTo>
                  <a:pt x="10" y="61"/>
                </a:lnTo>
                <a:lnTo>
                  <a:pt x="6" y="57"/>
                </a:lnTo>
                <a:lnTo>
                  <a:pt x="2" y="51"/>
                </a:lnTo>
                <a:lnTo>
                  <a:pt x="0" y="42"/>
                </a:lnTo>
                <a:lnTo>
                  <a:pt x="0" y="30"/>
                </a:lnTo>
                <a:close/>
                <a:moveTo>
                  <a:pt x="8" y="30"/>
                </a:moveTo>
                <a:lnTo>
                  <a:pt x="8" y="40"/>
                </a:lnTo>
                <a:lnTo>
                  <a:pt x="8" y="46"/>
                </a:lnTo>
                <a:lnTo>
                  <a:pt x="10" y="51"/>
                </a:lnTo>
                <a:lnTo>
                  <a:pt x="14" y="55"/>
                </a:lnTo>
                <a:lnTo>
                  <a:pt x="20" y="55"/>
                </a:lnTo>
                <a:lnTo>
                  <a:pt x="24" y="55"/>
                </a:lnTo>
                <a:lnTo>
                  <a:pt x="28" y="51"/>
                </a:lnTo>
                <a:lnTo>
                  <a:pt x="30" y="46"/>
                </a:lnTo>
                <a:lnTo>
                  <a:pt x="32" y="40"/>
                </a:lnTo>
                <a:lnTo>
                  <a:pt x="32" y="30"/>
                </a:lnTo>
                <a:lnTo>
                  <a:pt x="32" y="22"/>
                </a:lnTo>
                <a:lnTo>
                  <a:pt x="30" y="16"/>
                </a:lnTo>
                <a:lnTo>
                  <a:pt x="28" y="12"/>
                </a:lnTo>
                <a:lnTo>
                  <a:pt x="24" y="8"/>
                </a:lnTo>
                <a:lnTo>
                  <a:pt x="20" y="6"/>
                </a:lnTo>
                <a:lnTo>
                  <a:pt x="14" y="8"/>
                </a:lnTo>
                <a:lnTo>
                  <a:pt x="10" y="10"/>
                </a:lnTo>
                <a:lnTo>
                  <a:pt x="8" y="16"/>
                </a:lnTo>
                <a:lnTo>
                  <a:pt x="8" y="22"/>
                </a:lnTo>
                <a:lnTo>
                  <a:pt x="8" y="3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71" name="Rectangle 35"/>
          <p:cNvSpPr>
            <a:spLocks noChangeArrowheads="1"/>
          </p:cNvSpPr>
          <p:nvPr/>
        </p:nvSpPr>
        <p:spPr bwMode="auto">
          <a:xfrm>
            <a:off x="2822575" y="3624263"/>
            <a:ext cx="11113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72" name="Freeform 36"/>
          <p:cNvSpPr>
            <a:spLocks noEditPoints="1"/>
          </p:cNvSpPr>
          <p:nvPr/>
        </p:nvSpPr>
        <p:spPr bwMode="auto">
          <a:xfrm>
            <a:off x="2849563" y="3536950"/>
            <a:ext cx="66675" cy="100013"/>
          </a:xfrm>
          <a:custGeom>
            <a:avLst/>
            <a:gdLst>
              <a:gd name="T0" fmla="*/ 40 w 42"/>
              <a:gd name="T1" fmla="*/ 16 h 63"/>
              <a:gd name="T2" fmla="*/ 32 w 42"/>
              <a:gd name="T3" fmla="*/ 16 h 63"/>
              <a:gd name="T4" fmla="*/ 32 w 42"/>
              <a:gd name="T5" fmla="*/ 12 h 63"/>
              <a:gd name="T6" fmla="*/ 30 w 42"/>
              <a:gd name="T7" fmla="*/ 10 h 63"/>
              <a:gd name="T8" fmla="*/ 26 w 42"/>
              <a:gd name="T9" fmla="*/ 8 h 63"/>
              <a:gd name="T10" fmla="*/ 22 w 42"/>
              <a:gd name="T11" fmla="*/ 6 h 63"/>
              <a:gd name="T12" fmla="*/ 18 w 42"/>
              <a:gd name="T13" fmla="*/ 6 h 63"/>
              <a:gd name="T14" fmla="*/ 16 w 42"/>
              <a:gd name="T15" fmla="*/ 8 h 63"/>
              <a:gd name="T16" fmla="*/ 12 w 42"/>
              <a:gd name="T17" fmla="*/ 12 h 63"/>
              <a:gd name="T18" fmla="*/ 10 w 42"/>
              <a:gd name="T19" fmla="*/ 16 h 63"/>
              <a:gd name="T20" fmla="*/ 8 w 42"/>
              <a:gd name="T21" fmla="*/ 20 h 63"/>
              <a:gd name="T22" fmla="*/ 8 w 42"/>
              <a:gd name="T23" fmla="*/ 28 h 63"/>
              <a:gd name="T24" fmla="*/ 12 w 42"/>
              <a:gd name="T25" fmla="*/ 26 h 63"/>
              <a:gd name="T26" fmla="*/ 16 w 42"/>
              <a:gd name="T27" fmla="*/ 22 h 63"/>
              <a:gd name="T28" fmla="*/ 20 w 42"/>
              <a:gd name="T29" fmla="*/ 22 h 63"/>
              <a:gd name="T30" fmla="*/ 24 w 42"/>
              <a:gd name="T31" fmla="*/ 20 h 63"/>
              <a:gd name="T32" fmla="*/ 30 w 42"/>
              <a:gd name="T33" fmla="*/ 22 h 63"/>
              <a:gd name="T34" fmla="*/ 36 w 42"/>
              <a:gd name="T35" fmla="*/ 26 h 63"/>
              <a:gd name="T36" fmla="*/ 40 w 42"/>
              <a:gd name="T37" fmla="*/ 30 h 63"/>
              <a:gd name="T38" fmla="*/ 42 w 42"/>
              <a:gd name="T39" fmla="*/ 36 h 63"/>
              <a:gd name="T40" fmla="*/ 42 w 42"/>
              <a:gd name="T41" fmla="*/ 40 h 63"/>
              <a:gd name="T42" fmla="*/ 40 w 42"/>
              <a:gd name="T43" fmla="*/ 46 h 63"/>
              <a:gd name="T44" fmla="*/ 40 w 42"/>
              <a:gd name="T45" fmla="*/ 53 h 63"/>
              <a:gd name="T46" fmla="*/ 36 w 42"/>
              <a:gd name="T47" fmla="*/ 57 h 63"/>
              <a:gd name="T48" fmla="*/ 32 w 42"/>
              <a:gd name="T49" fmla="*/ 61 h 63"/>
              <a:gd name="T50" fmla="*/ 28 w 42"/>
              <a:gd name="T51" fmla="*/ 63 h 63"/>
              <a:gd name="T52" fmla="*/ 22 w 42"/>
              <a:gd name="T53" fmla="*/ 63 h 63"/>
              <a:gd name="T54" fmla="*/ 16 w 42"/>
              <a:gd name="T55" fmla="*/ 63 h 63"/>
              <a:gd name="T56" fmla="*/ 10 w 42"/>
              <a:gd name="T57" fmla="*/ 61 h 63"/>
              <a:gd name="T58" fmla="*/ 6 w 42"/>
              <a:gd name="T59" fmla="*/ 57 h 63"/>
              <a:gd name="T60" fmla="*/ 2 w 42"/>
              <a:gd name="T61" fmla="*/ 51 h 63"/>
              <a:gd name="T62" fmla="*/ 0 w 42"/>
              <a:gd name="T63" fmla="*/ 42 h 63"/>
              <a:gd name="T64" fmla="*/ 0 w 42"/>
              <a:gd name="T65" fmla="*/ 32 h 63"/>
              <a:gd name="T66" fmla="*/ 0 w 42"/>
              <a:gd name="T67" fmla="*/ 22 h 63"/>
              <a:gd name="T68" fmla="*/ 4 w 42"/>
              <a:gd name="T69" fmla="*/ 12 h 63"/>
              <a:gd name="T70" fmla="*/ 6 w 42"/>
              <a:gd name="T71" fmla="*/ 6 h 63"/>
              <a:gd name="T72" fmla="*/ 12 w 42"/>
              <a:gd name="T73" fmla="*/ 2 h 63"/>
              <a:gd name="T74" fmla="*/ 16 w 42"/>
              <a:gd name="T75" fmla="*/ 0 h 63"/>
              <a:gd name="T76" fmla="*/ 22 w 42"/>
              <a:gd name="T77" fmla="*/ 0 h 63"/>
              <a:gd name="T78" fmla="*/ 30 w 42"/>
              <a:gd name="T79" fmla="*/ 0 h 63"/>
              <a:gd name="T80" fmla="*/ 36 w 42"/>
              <a:gd name="T81" fmla="*/ 4 h 63"/>
              <a:gd name="T82" fmla="*/ 38 w 42"/>
              <a:gd name="T83" fmla="*/ 8 h 63"/>
              <a:gd name="T84" fmla="*/ 40 w 42"/>
              <a:gd name="T85" fmla="*/ 16 h 63"/>
              <a:gd name="T86" fmla="*/ 8 w 42"/>
              <a:gd name="T87" fmla="*/ 40 h 63"/>
              <a:gd name="T88" fmla="*/ 8 w 42"/>
              <a:gd name="T89" fmla="*/ 44 h 63"/>
              <a:gd name="T90" fmla="*/ 10 w 42"/>
              <a:gd name="T91" fmla="*/ 49 h 63"/>
              <a:gd name="T92" fmla="*/ 12 w 42"/>
              <a:gd name="T93" fmla="*/ 51 h 63"/>
              <a:gd name="T94" fmla="*/ 14 w 42"/>
              <a:gd name="T95" fmla="*/ 55 h 63"/>
              <a:gd name="T96" fmla="*/ 18 w 42"/>
              <a:gd name="T97" fmla="*/ 55 h 63"/>
              <a:gd name="T98" fmla="*/ 22 w 42"/>
              <a:gd name="T99" fmla="*/ 55 h 63"/>
              <a:gd name="T100" fmla="*/ 26 w 42"/>
              <a:gd name="T101" fmla="*/ 55 h 63"/>
              <a:gd name="T102" fmla="*/ 30 w 42"/>
              <a:gd name="T103" fmla="*/ 53 h 63"/>
              <a:gd name="T104" fmla="*/ 32 w 42"/>
              <a:gd name="T105" fmla="*/ 46 h 63"/>
              <a:gd name="T106" fmla="*/ 34 w 42"/>
              <a:gd name="T107" fmla="*/ 42 h 63"/>
              <a:gd name="T108" fmla="*/ 32 w 42"/>
              <a:gd name="T109" fmla="*/ 36 h 63"/>
              <a:gd name="T110" fmla="*/ 30 w 42"/>
              <a:gd name="T111" fmla="*/ 32 h 63"/>
              <a:gd name="T112" fmla="*/ 26 w 42"/>
              <a:gd name="T113" fmla="*/ 28 h 63"/>
              <a:gd name="T114" fmla="*/ 22 w 42"/>
              <a:gd name="T115" fmla="*/ 28 h 63"/>
              <a:gd name="T116" fmla="*/ 16 w 42"/>
              <a:gd name="T117" fmla="*/ 28 h 63"/>
              <a:gd name="T118" fmla="*/ 12 w 42"/>
              <a:gd name="T119" fmla="*/ 32 h 63"/>
              <a:gd name="T120" fmla="*/ 10 w 42"/>
              <a:gd name="T121" fmla="*/ 36 h 63"/>
              <a:gd name="T122" fmla="*/ 8 w 42"/>
              <a:gd name="T123" fmla="*/ 4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" h="63">
                <a:moveTo>
                  <a:pt x="40" y="16"/>
                </a:moveTo>
                <a:lnTo>
                  <a:pt x="32" y="16"/>
                </a:lnTo>
                <a:lnTo>
                  <a:pt x="32" y="12"/>
                </a:lnTo>
                <a:lnTo>
                  <a:pt x="30" y="10"/>
                </a:lnTo>
                <a:lnTo>
                  <a:pt x="26" y="8"/>
                </a:lnTo>
                <a:lnTo>
                  <a:pt x="22" y="6"/>
                </a:lnTo>
                <a:lnTo>
                  <a:pt x="18" y="6"/>
                </a:lnTo>
                <a:lnTo>
                  <a:pt x="16" y="8"/>
                </a:lnTo>
                <a:lnTo>
                  <a:pt x="12" y="12"/>
                </a:lnTo>
                <a:lnTo>
                  <a:pt x="10" y="16"/>
                </a:lnTo>
                <a:lnTo>
                  <a:pt x="8" y="20"/>
                </a:lnTo>
                <a:lnTo>
                  <a:pt x="8" y="28"/>
                </a:lnTo>
                <a:lnTo>
                  <a:pt x="12" y="26"/>
                </a:lnTo>
                <a:lnTo>
                  <a:pt x="16" y="22"/>
                </a:lnTo>
                <a:lnTo>
                  <a:pt x="20" y="22"/>
                </a:lnTo>
                <a:lnTo>
                  <a:pt x="24" y="20"/>
                </a:lnTo>
                <a:lnTo>
                  <a:pt x="30" y="22"/>
                </a:lnTo>
                <a:lnTo>
                  <a:pt x="36" y="26"/>
                </a:lnTo>
                <a:lnTo>
                  <a:pt x="40" y="30"/>
                </a:lnTo>
                <a:lnTo>
                  <a:pt x="42" y="36"/>
                </a:lnTo>
                <a:lnTo>
                  <a:pt x="42" y="40"/>
                </a:lnTo>
                <a:lnTo>
                  <a:pt x="40" y="46"/>
                </a:lnTo>
                <a:lnTo>
                  <a:pt x="40" y="53"/>
                </a:lnTo>
                <a:lnTo>
                  <a:pt x="36" y="57"/>
                </a:lnTo>
                <a:lnTo>
                  <a:pt x="32" y="61"/>
                </a:lnTo>
                <a:lnTo>
                  <a:pt x="28" y="63"/>
                </a:lnTo>
                <a:lnTo>
                  <a:pt x="22" y="63"/>
                </a:lnTo>
                <a:lnTo>
                  <a:pt x="16" y="63"/>
                </a:lnTo>
                <a:lnTo>
                  <a:pt x="10" y="61"/>
                </a:lnTo>
                <a:lnTo>
                  <a:pt x="6" y="57"/>
                </a:lnTo>
                <a:lnTo>
                  <a:pt x="2" y="51"/>
                </a:lnTo>
                <a:lnTo>
                  <a:pt x="0" y="42"/>
                </a:lnTo>
                <a:lnTo>
                  <a:pt x="0" y="32"/>
                </a:lnTo>
                <a:lnTo>
                  <a:pt x="0" y="22"/>
                </a:lnTo>
                <a:lnTo>
                  <a:pt x="4" y="12"/>
                </a:lnTo>
                <a:lnTo>
                  <a:pt x="6" y="6"/>
                </a:lnTo>
                <a:lnTo>
                  <a:pt x="12" y="2"/>
                </a:lnTo>
                <a:lnTo>
                  <a:pt x="16" y="0"/>
                </a:lnTo>
                <a:lnTo>
                  <a:pt x="22" y="0"/>
                </a:lnTo>
                <a:lnTo>
                  <a:pt x="30" y="0"/>
                </a:lnTo>
                <a:lnTo>
                  <a:pt x="36" y="4"/>
                </a:lnTo>
                <a:lnTo>
                  <a:pt x="38" y="8"/>
                </a:lnTo>
                <a:lnTo>
                  <a:pt x="40" y="16"/>
                </a:lnTo>
                <a:close/>
                <a:moveTo>
                  <a:pt x="8" y="40"/>
                </a:moveTo>
                <a:lnTo>
                  <a:pt x="8" y="44"/>
                </a:lnTo>
                <a:lnTo>
                  <a:pt x="10" y="49"/>
                </a:lnTo>
                <a:lnTo>
                  <a:pt x="12" y="51"/>
                </a:lnTo>
                <a:lnTo>
                  <a:pt x="14" y="55"/>
                </a:lnTo>
                <a:lnTo>
                  <a:pt x="18" y="55"/>
                </a:lnTo>
                <a:lnTo>
                  <a:pt x="22" y="55"/>
                </a:lnTo>
                <a:lnTo>
                  <a:pt x="26" y="55"/>
                </a:lnTo>
                <a:lnTo>
                  <a:pt x="30" y="53"/>
                </a:lnTo>
                <a:lnTo>
                  <a:pt x="32" y="46"/>
                </a:lnTo>
                <a:lnTo>
                  <a:pt x="34" y="42"/>
                </a:lnTo>
                <a:lnTo>
                  <a:pt x="32" y="36"/>
                </a:lnTo>
                <a:lnTo>
                  <a:pt x="30" y="32"/>
                </a:lnTo>
                <a:lnTo>
                  <a:pt x="26" y="28"/>
                </a:lnTo>
                <a:lnTo>
                  <a:pt x="22" y="28"/>
                </a:lnTo>
                <a:lnTo>
                  <a:pt x="16" y="28"/>
                </a:lnTo>
                <a:lnTo>
                  <a:pt x="12" y="32"/>
                </a:lnTo>
                <a:lnTo>
                  <a:pt x="10" y="36"/>
                </a:lnTo>
                <a:lnTo>
                  <a:pt x="8" y="4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73" name="Freeform 37"/>
          <p:cNvSpPr>
            <a:spLocks noEditPoints="1"/>
          </p:cNvSpPr>
          <p:nvPr/>
        </p:nvSpPr>
        <p:spPr bwMode="auto">
          <a:xfrm>
            <a:off x="2740025" y="2725738"/>
            <a:ext cx="63500" cy="103187"/>
          </a:xfrm>
          <a:custGeom>
            <a:avLst/>
            <a:gdLst>
              <a:gd name="T0" fmla="*/ 0 w 40"/>
              <a:gd name="T1" fmla="*/ 32 h 65"/>
              <a:gd name="T2" fmla="*/ 0 w 40"/>
              <a:gd name="T3" fmla="*/ 22 h 65"/>
              <a:gd name="T4" fmla="*/ 2 w 40"/>
              <a:gd name="T5" fmla="*/ 14 h 65"/>
              <a:gd name="T6" fmla="*/ 4 w 40"/>
              <a:gd name="T7" fmla="*/ 8 h 65"/>
              <a:gd name="T8" fmla="*/ 8 w 40"/>
              <a:gd name="T9" fmla="*/ 4 h 65"/>
              <a:gd name="T10" fmla="*/ 14 w 40"/>
              <a:gd name="T11" fmla="*/ 2 h 65"/>
              <a:gd name="T12" fmla="*/ 20 w 40"/>
              <a:gd name="T13" fmla="*/ 0 h 65"/>
              <a:gd name="T14" fmla="*/ 24 w 40"/>
              <a:gd name="T15" fmla="*/ 2 h 65"/>
              <a:gd name="T16" fmla="*/ 28 w 40"/>
              <a:gd name="T17" fmla="*/ 2 h 65"/>
              <a:gd name="T18" fmla="*/ 32 w 40"/>
              <a:gd name="T19" fmla="*/ 4 h 65"/>
              <a:gd name="T20" fmla="*/ 34 w 40"/>
              <a:gd name="T21" fmla="*/ 8 h 65"/>
              <a:gd name="T22" fmla="*/ 36 w 40"/>
              <a:gd name="T23" fmla="*/ 12 h 65"/>
              <a:gd name="T24" fmla="*/ 38 w 40"/>
              <a:gd name="T25" fmla="*/ 18 h 65"/>
              <a:gd name="T26" fmla="*/ 40 w 40"/>
              <a:gd name="T27" fmla="*/ 24 h 65"/>
              <a:gd name="T28" fmla="*/ 40 w 40"/>
              <a:gd name="T29" fmla="*/ 32 h 65"/>
              <a:gd name="T30" fmla="*/ 40 w 40"/>
              <a:gd name="T31" fmla="*/ 42 h 65"/>
              <a:gd name="T32" fmla="*/ 38 w 40"/>
              <a:gd name="T33" fmla="*/ 50 h 65"/>
              <a:gd name="T34" fmla="*/ 34 w 40"/>
              <a:gd name="T35" fmla="*/ 56 h 65"/>
              <a:gd name="T36" fmla="*/ 30 w 40"/>
              <a:gd name="T37" fmla="*/ 60 h 65"/>
              <a:gd name="T38" fmla="*/ 26 w 40"/>
              <a:gd name="T39" fmla="*/ 63 h 65"/>
              <a:gd name="T40" fmla="*/ 20 w 40"/>
              <a:gd name="T41" fmla="*/ 65 h 65"/>
              <a:gd name="T42" fmla="*/ 14 w 40"/>
              <a:gd name="T43" fmla="*/ 63 h 65"/>
              <a:gd name="T44" fmla="*/ 10 w 40"/>
              <a:gd name="T45" fmla="*/ 60 h 65"/>
              <a:gd name="T46" fmla="*/ 6 w 40"/>
              <a:gd name="T47" fmla="*/ 58 h 65"/>
              <a:gd name="T48" fmla="*/ 2 w 40"/>
              <a:gd name="T49" fmla="*/ 52 h 65"/>
              <a:gd name="T50" fmla="*/ 0 w 40"/>
              <a:gd name="T51" fmla="*/ 42 h 65"/>
              <a:gd name="T52" fmla="*/ 0 w 40"/>
              <a:gd name="T53" fmla="*/ 32 h 65"/>
              <a:gd name="T54" fmla="*/ 8 w 40"/>
              <a:gd name="T55" fmla="*/ 32 h 65"/>
              <a:gd name="T56" fmla="*/ 8 w 40"/>
              <a:gd name="T57" fmla="*/ 40 h 65"/>
              <a:gd name="T58" fmla="*/ 8 w 40"/>
              <a:gd name="T59" fmla="*/ 48 h 65"/>
              <a:gd name="T60" fmla="*/ 10 w 40"/>
              <a:gd name="T61" fmla="*/ 52 h 65"/>
              <a:gd name="T62" fmla="*/ 14 w 40"/>
              <a:gd name="T63" fmla="*/ 56 h 65"/>
              <a:gd name="T64" fmla="*/ 20 w 40"/>
              <a:gd name="T65" fmla="*/ 56 h 65"/>
              <a:gd name="T66" fmla="*/ 24 w 40"/>
              <a:gd name="T67" fmla="*/ 56 h 65"/>
              <a:gd name="T68" fmla="*/ 28 w 40"/>
              <a:gd name="T69" fmla="*/ 52 h 65"/>
              <a:gd name="T70" fmla="*/ 30 w 40"/>
              <a:gd name="T71" fmla="*/ 48 h 65"/>
              <a:gd name="T72" fmla="*/ 32 w 40"/>
              <a:gd name="T73" fmla="*/ 40 h 65"/>
              <a:gd name="T74" fmla="*/ 32 w 40"/>
              <a:gd name="T75" fmla="*/ 32 h 65"/>
              <a:gd name="T76" fmla="*/ 32 w 40"/>
              <a:gd name="T77" fmla="*/ 24 h 65"/>
              <a:gd name="T78" fmla="*/ 30 w 40"/>
              <a:gd name="T79" fmla="*/ 16 h 65"/>
              <a:gd name="T80" fmla="*/ 28 w 40"/>
              <a:gd name="T81" fmla="*/ 12 h 65"/>
              <a:gd name="T82" fmla="*/ 24 w 40"/>
              <a:gd name="T83" fmla="*/ 8 h 65"/>
              <a:gd name="T84" fmla="*/ 20 w 40"/>
              <a:gd name="T85" fmla="*/ 8 h 65"/>
              <a:gd name="T86" fmla="*/ 14 w 40"/>
              <a:gd name="T87" fmla="*/ 8 h 65"/>
              <a:gd name="T88" fmla="*/ 10 w 40"/>
              <a:gd name="T89" fmla="*/ 12 h 65"/>
              <a:gd name="T90" fmla="*/ 8 w 40"/>
              <a:gd name="T91" fmla="*/ 16 h 65"/>
              <a:gd name="T92" fmla="*/ 8 w 40"/>
              <a:gd name="T93" fmla="*/ 24 h 65"/>
              <a:gd name="T94" fmla="*/ 8 w 40"/>
              <a:gd name="T95" fmla="*/ 32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5">
                <a:moveTo>
                  <a:pt x="0" y="32"/>
                </a:moveTo>
                <a:lnTo>
                  <a:pt x="0" y="22"/>
                </a:lnTo>
                <a:lnTo>
                  <a:pt x="2" y="14"/>
                </a:lnTo>
                <a:lnTo>
                  <a:pt x="4" y="8"/>
                </a:lnTo>
                <a:lnTo>
                  <a:pt x="8" y="4"/>
                </a:lnTo>
                <a:lnTo>
                  <a:pt x="14" y="2"/>
                </a:lnTo>
                <a:lnTo>
                  <a:pt x="20" y="0"/>
                </a:lnTo>
                <a:lnTo>
                  <a:pt x="24" y="2"/>
                </a:lnTo>
                <a:lnTo>
                  <a:pt x="28" y="2"/>
                </a:lnTo>
                <a:lnTo>
                  <a:pt x="32" y="4"/>
                </a:lnTo>
                <a:lnTo>
                  <a:pt x="34" y="8"/>
                </a:lnTo>
                <a:lnTo>
                  <a:pt x="36" y="12"/>
                </a:lnTo>
                <a:lnTo>
                  <a:pt x="38" y="18"/>
                </a:lnTo>
                <a:lnTo>
                  <a:pt x="40" y="24"/>
                </a:lnTo>
                <a:lnTo>
                  <a:pt x="40" y="32"/>
                </a:lnTo>
                <a:lnTo>
                  <a:pt x="40" y="42"/>
                </a:lnTo>
                <a:lnTo>
                  <a:pt x="38" y="50"/>
                </a:lnTo>
                <a:lnTo>
                  <a:pt x="34" y="56"/>
                </a:lnTo>
                <a:lnTo>
                  <a:pt x="30" y="60"/>
                </a:lnTo>
                <a:lnTo>
                  <a:pt x="26" y="63"/>
                </a:lnTo>
                <a:lnTo>
                  <a:pt x="20" y="65"/>
                </a:lnTo>
                <a:lnTo>
                  <a:pt x="14" y="63"/>
                </a:lnTo>
                <a:lnTo>
                  <a:pt x="10" y="60"/>
                </a:lnTo>
                <a:lnTo>
                  <a:pt x="6" y="58"/>
                </a:lnTo>
                <a:lnTo>
                  <a:pt x="2" y="52"/>
                </a:lnTo>
                <a:lnTo>
                  <a:pt x="0" y="42"/>
                </a:lnTo>
                <a:lnTo>
                  <a:pt x="0" y="32"/>
                </a:lnTo>
                <a:close/>
                <a:moveTo>
                  <a:pt x="8" y="32"/>
                </a:moveTo>
                <a:lnTo>
                  <a:pt x="8" y="40"/>
                </a:lnTo>
                <a:lnTo>
                  <a:pt x="8" y="48"/>
                </a:lnTo>
                <a:lnTo>
                  <a:pt x="10" y="52"/>
                </a:lnTo>
                <a:lnTo>
                  <a:pt x="14" y="56"/>
                </a:lnTo>
                <a:lnTo>
                  <a:pt x="20" y="56"/>
                </a:lnTo>
                <a:lnTo>
                  <a:pt x="24" y="56"/>
                </a:lnTo>
                <a:lnTo>
                  <a:pt x="28" y="52"/>
                </a:lnTo>
                <a:lnTo>
                  <a:pt x="30" y="48"/>
                </a:lnTo>
                <a:lnTo>
                  <a:pt x="32" y="40"/>
                </a:lnTo>
                <a:lnTo>
                  <a:pt x="32" y="32"/>
                </a:lnTo>
                <a:lnTo>
                  <a:pt x="32" y="24"/>
                </a:lnTo>
                <a:lnTo>
                  <a:pt x="30" y="16"/>
                </a:lnTo>
                <a:lnTo>
                  <a:pt x="28" y="12"/>
                </a:lnTo>
                <a:lnTo>
                  <a:pt x="24" y="8"/>
                </a:lnTo>
                <a:lnTo>
                  <a:pt x="20" y="8"/>
                </a:lnTo>
                <a:lnTo>
                  <a:pt x="14" y="8"/>
                </a:lnTo>
                <a:lnTo>
                  <a:pt x="10" y="12"/>
                </a:lnTo>
                <a:lnTo>
                  <a:pt x="8" y="16"/>
                </a:lnTo>
                <a:lnTo>
                  <a:pt x="8" y="24"/>
                </a:lnTo>
                <a:lnTo>
                  <a:pt x="8" y="3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74" name="Rectangle 38"/>
          <p:cNvSpPr>
            <a:spLocks noChangeArrowheads="1"/>
          </p:cNvSpPr>
          <p:nvPr/>
        </p:nvSpPr>
        <p:spPr bwMode="auto">
          <a:xfrm>
            <a:off x="2822575" y="2811463"/>
            <a:ext cx="11113" cy="14287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75" name="Freeform 39"/>
          <p:cNvSpPr>
            <a:spLocks noEditPoints="1"/>
          </p:cNvSpPr>
          <p:nvPr/>
        </p:nvSpPr>
        <p:spPr bwMode="auto">
          <a:xfrm>
            <a:off x="2852738" y="2725738"/>
            <a:ext cx="60325" cy="103187"/>
          </a:xfrm>
          <a:custGeom>
            <a:avLst/>
            <a:gdLst>
              <a:gd name="T0" fmla="*/ 6 w 38"/>
              <a:gd name="T1" fmla="*/ 26 h 65"/>
              <a:gd name="T2" fmla="*/ 2 w 38"/>
              <a:gd name="T3" fmla="*/ 20 h 65"/>
              <a:gd name="T4" fmla="*/ 2 w 38"/>
              <a:gd name="T5" fmla="*/ 10 h 65"/>
              <a:gd name="T6" fmla="*/ 12 w 38"/>
              <a:gd name="T7" fmla="*/ 2 h 65"/>
              <a:gd name="T8" fmla="*/ 26 w 38"/>
              <a:gd name="T9" fmla="*/ 2 h 65"/>
              <a:gd name="T10" fmla="*/ 36 w 38"/>
              <a:gd name="T11" fmla="*/ 10 h 65"/>
              <a:gd name="T12" fmla="*/ 36 w 38"/>
              <a:gd name="T13" fmla="*/ 20 h 65"/>
              <a:gd name="T14" fmla="*/ 32 w 38"/>
              <a:gd name="T15" fmla="*/ 26 h 65"/>
              <a:gd name="T16" fmla="*/ 32 w 38"/>
              <a:gd name="T17" fmla="*/ 30 h 65"/>
              <a:gd name="T18" fmla="*/ 38 w 38"/>
              <a:gd name="T19" fmla="*/ 38 h 65"/>
              <a:gd name="T20" fmla="*/ 38 w 38"/>
              <a:gd name="T21" fmla="*/ 50 h 65"/>
              <a:gd name="T22" fmla="*/ 34 w 38"/>
              <a:gd name="T23" fmla="*/ 58 h 65"/>
              <a:gd name="T24" fmla="*/ 24 w 38"/>
              <a:gd name="T25" fmla="*/ 63 h 65"/>
              <a:gd name="T26" fmla="*/ 14 w 38"/>
              <a:gd name="T27" fmla="*/ 63 h 65"/>
              <a:gd name="T28" fmla="*/ 4 w 38"/>
              <a:gd name="T29" fmla="*/ 58 h 65"/>
              <a:gd name="T30" fmla="*/ 0 w 38"/>
              <a:gd name="T31" fmla="*/ 50 h 65"/>
              <a:gd name="T32" fmla="*/ 0 w 38"/>
              <a:gd name="T33" fmla="*/ 38 h 65"/>
              <a:gd name="T34" fmla="*/ 6 w 38"/>
              <a:gd name="T35" fmla="*/ 30 h 65"/>
              <a:gd name="T36" fmla="*/ 10 w 38"/>
              <a:gd name="T37" fmla="*/ 16 h 65"/>
              <a:gd name="T38" fmla="*/ 12 w 38"/>
              <a:gd name="T39" fmla="*/ 22 h 65"/>
              <a:gd name="T40" fmla="*/ 18 w 38"/>
              <a:gd name="T41" fmla="*/ 24 h 65"/>
              <a:gd name="T42" fmla="*/ 26 w 38"/>
              <a:gd name="T43" fmla="*/ 22 h 65"/>
              <a:gd name="T44" fmla="*/ 28 w 38"/>
              <a:gd name="T45" fmla="*/ 16 h 65"/>
              <a:gd name="T46" fmla="*/ 26 w 38"/>
              <a:gd name="T47" fmla="*/ 10 h 65"/>
              <a:gd name="T48" fmla="*/ 18 w 38"/>
              <a:gd name="T49" fmla="*/ 8 h 65"/>
              <a:gd name="T50" fmla="*/ 12 w 38"/>
              <a:gd name="T51" fmla="*/ 10 h 65"/>
              <a:gd name="T52" fmla="*/ 10 w 38"/>
              <a:gd name="T53" fmla="*/ 16 h 65"/>
              <a:gd name="T54" fmla="*/ 8 w 38"/>
              <a:gd name="T55" fmla="*/ 48 h 65"/>
              <a:gd name="T56" fmla="*/ 10 w 38"/>
              <a:gd name="T57" fmla="*/ 52 h 65"/>
              <a:gd name="T58" fmla="*/ 16 w 38"/>
              <a:gd name="T59" fmla="*/ 56 h 65"/>
              <a:gd name="T60" fmla="*/ 24 w 38"/>
              <a:gd name="T61" fmla="*/ 56 h 65"/>
              <a:gd name="T62" fmla="*/ 30 w 38"/>
              <a:gd name="T63" fmla="*/ 50 h 65"/>
              <a:gd name="T64" fmla="*/ 30 w 38"/>
              <a:gd name="T65" fmla="*/ 40 h 65"/>
              <a:gd name="T66" fmla="*/ 24 w 38"/>
              <a:gd name="T67" fmla="*/ 32 h 65"/>
              <a:gd name="T68" fmla="*/ 14 w 38"/>
              <a:gd name="T69" fmla="*/ 32 h 65"/>
              <a:gd name="T70" fmla="*/ 8 w 38"/>
              <a:gd name="T7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8" h="65">
                <a:moveTo>
                  <a:pt x="10" y="28"/>
                </a:moveTo>
                <a:lnTo>
                  <a:pt x="6" y="26"/>
                </a:lnTo>
                <a:lnTo>
                  <a:pt x="4" y="24"/>
                </a:lnTo>
                <a:lnTo>
                  <a:pt x="2" y="20"/>
                </a:lnTo>
                <a:lnTo>
                  <a:pt x="0" y="16"/>
                </a:lnTo>
                <a:lnTo>
                  <a:pt x="2" y="10"/>
                </a:lnTo>
                <a:lnTo>
                  <a:pt x="6" y="4"/>
                </a:lnTo>
                <a:lnTo>
                  <a:pt x="12" y="2"/>
                </a:lnTo>
                <a:lnTo>
                  <a:pt x="18" y="0"/>
                </a:lnTo>
                <a:lnTo>
                  <a:pt x="26" y="2"/>
                </a:lnTo>
                <a:lnTo>
                  <a:pt x="32" y="6"/>
                </a:lnTo>
                <a:lnTo>
                  <a:pt x="36" y="10"/>
                </a:lnTo>
                <a:lnTo>
                  <a:pt x="36" y="16"/>
                </a:lnTo>
                <a:lnTo>
                  <a:pt x="36" y="20"/>
                </a:lnTo>
                <a:lnTo>
                  <a:pt x="34" y="24"/>
                </a:lnTo>
                <a:lnTo>
                  <a:pt x="32" y="26"/>
                </a:lnTo>
                <a:lnTo>
                  <a:pt x="28" y="28"/>
                </a:lnTo>
                <a:lnTo>
                  <a:pt x="32" y="30"/>
                </a:lnTo>
                <a:lnTo>
                  <a:pt x="36" y="34"/>
                </a:lnTo>
                <a:lnTo>
                  <a:pt x="38" y="38"/>
                </a:lnTo>
                <a:lnTo>
                  <a:pt x="38" y="44"/>
                </a:lnTo>
                <a:lnTo>
                  <a:pt x="38" y="50"/>
                </a:lnTo>
                <a:lnTo>
                  <a:pt x="36" y="54"/>
                </a:lnTo>
                <a:lnTo>
                  <a:pt x="34" y="58"/>
                </a:lnTo>
                <a:lnTo>
                  <a:pt x="30" y="63"/>
                </a:lnTo>
                <a:lnTo>
                  <a:pt x="24" y="63"/>
                </a:lnTo>
                <a:lnTo>
                  <a:pt x="18" y="65"/>
                </a:lnTo>
                <a:lnTo>
                  <a:pt x="14" y="63"/>
                </a:lnTo>
                <a:lnTo>
                  <a:pt x="8" y="63"/>
                </a:lnTo>
                <a:lnTo>
                  <a:pt x="4" y="58"/>
                </a:lnTo>
                <a:lnTo>
                  <a:pt x="2" y="54"/>
                </a:lnTo>
                <a:lnTo>
                  <a:pt x="0" y="50"/>
                </a:lnTo>
                <a:lnTo>
                  <a:pt x="0" y="44"/>
                </a:lnTo>
                <a:lnTo>
                  <a:pt x="0" y="38"/>
                </a:lnTo>
                <a:lnTo>
                  <a:pt x="2" y="34"/>
                </a:lnTo>
                <a:lnTo>
                  <a:pt x="6" y="30"/>
                </a:lnTo>
                <a:lnTo>
                  <a:pt x="10" y="28"/>
                </a:lnTo>
                <a:close/>
                <a:moveTo>
                  <a:pt x="10" y="16"/>
                </a:moveTo>
                <a:lnTo>
                  <a:pt x="10" y="20"/>
                </a:lnTo>
                <a:lnTo>
                  <a:pt x="12" y="22"/>
                </a:lnTo>
                <a:lnTo>
                  <a:pt x="14" y="24"/>
                </a:lnTo>
                <a:lnTo>
                  <a:pt x="18" y="24"/>
                </a:lnTo>
                <a:lnTo>
                  <a:pt x="24" y="24"/>
                </a:lnTo>
                <a:lnTo>
                  <a:pt x="26" y="22"/>
                </a:lnTo>
                <a:lnTo>
                  <a:pt x="28" y="20"/>
                </a:lnTo>
                <a:lnTo>
                  <a:pt x="28" y="16"/>
                </a:lnTo>
                <a:lnTo>
                  <a:pt x="28" y="14"/>
                </a:lnTo>
                <a:lnTo>
                  <a:pt x="26" y="10"/>
                </a:lnTo>
                <a:lnTo>
                  <a:pt x="24" y="8"/>
                </a:lnTo>
                <a:lnTo>
                  <a:pt x="18" y="8"/>
                </a:lnTo>
                <a:lnTo>
                  <a:pt x="14" y="8"/>
                </a:lnTo>
                <a:lnTo>
                  <a:pt x="12" y="10"/>
                </a:lnTo>
                <a:lnTo>
                  <a:pt x="10" y="12"/>
                </a:lnTo>
                <a:lnTo>
                  <a:pt x="10" y="16"/>
                </a:lnTo>
                <a:close/>
                <a:moveTo>
                  <a:pt x="8" y="44"/>
                </a:moveTo>
                <a:lnTo>
                  <a:pt x="8" y="48"/>
                </a:lnTo>
                <a:lnTo>
                  <a:pt x="8" y="50"/>
                </a:lnTo>
                <a:lnTo>
                  <a:pt x="10" y="52"/>
                </a:lnTo>
                <a:lnTo>
                  <a:pt x="12" y="54"/>
                </a:lnTo>
                <a:lnTo>
                  <a:pt x="16" y="56"/>
                </a:lnTo>
                <a:lnTo>
                  <a:pt x="18" y="56"/>
                </a:lnTo>
                <a:lnTo>
                  <a:pt x="24" y="56"/>
                </a:lnTo>
                <a:lnTo>
                  <a:pt x="28" y="52"/>
                </a:lnTo>
                <a:lnTo>
                  <a:pt x="30" y="50"/>
                </a:lnTo>
                <a:lnTo>
                  <a:pt x="30" y="44"/>
                </a:lnTo>
                <a:lnTo>
                  <a:pt x="30" y="40"/>
                </a:lnTo>
                <a:lnTo>
                  <a:pt x="28" y="36"/>
                </a:lnTo>
                <a:lnTo>
                  <a:pt x="24" y="32"/>
                </a:lnTo>
                <a:lnTo>
                  <a:pt x="18" y="32"/>
                </a:lnTo>
                <a:lnTo>
                  <a:pt x="14" y="32"/>
                </a:lnTo>
                <a:lnTo>
                  <a:pt x="10" y="36"/>
                </a:lnTo>
                <a:lnTo>
                  <a:pt x="8" y="40"/>
                </a:lnTo>
                <a:lnTo>
                  <a:pt x="8" y="44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76" name="Freeform 40"/>
          <p:cNvSpPr>
            <a:spLocks/>
          </p:cNvSpPr>
          <p:nvPr/>
        </p:nvSpPr>
        <p:spPr bwMode="auto">
          <a:xfrm>
            <a:off x="2746375" y="1993900"/>
            <a:ext cx="38100" cy="100013"/>
          </a:xfrm>
          <a:custGeom>
            <a:avLst/>
            <a:gdLst>
              <a:gd name="T0" fmla="*/ 24 w 24"/>
              <a:gd name="T1" fmla="*/ 63 h 63"/>
              <a:gd name="T2" fmla="*/ 14 w 24"/>
              <a:gd name="T3" fmla="*/ 63 h 63"/>
              <a:gd name="T4" fmla="*/ 14 w 24"/>
              <a:gd name="T5" fmla="*/ 12 h 63"/>
              <a:gd name="T6" fmla="*/ 12 w 24"/>
              <a:gd name="T7" fmla="*/ 16 h 63"/>
              <a:gd name="T8" fmla="*/ 8 w 24"/>
              <a:gd name="T9" fmla="*/ 18 h 63"/>
              <a:gd name="T10" fmla="*/ 4 w 24"/>
              <a:gd name="T11" fmla="*/ 20 h 63"/>
              <a:gd name="T12" fmla="*/ 0 w 24"/>
              <a:gd name="T13" fmla="*/ 22 h 63"/>
              <a:gd name="T14" fmla="*/ 0 w 24"/>
              <a:gd name="T15" fmla="*/ 14 h 63"/>
              <a:gd name="T16" fmla="*/ 6 w 24"/>
              <a:gd name="T17" fmla="*/ 12 h 63"/>
              <a:gd name="T18" fmla="*/ 12 w 24"/>
              <a:gd name="T19" fmla="*/ 8 h 63"/>
              <a:gd name="T20" fmla="*/ 16 w 24"/>
              <a:gd name="T21" fmla="*/ 4 h 63"/>
              <a:gd name="T22" fmla="*/ 18 w 24"/>
              <a:gd name="T23" fmla="*/ 0 h 63"/>
              <a:gd name="T24" fmla="*/ 24 w 24"/>
              <a:gd name="T25" fmla="*/ 0 h 63"/>
              <a:gd name="T26" fmla="*/ 24 w 24"/>
              <a:gd name="T27" fmla="*/ 6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" h="63">
                <a:moveTo>
                  <a:pt x="24" y="63"/>
                </a:moveTo>
                <a:lnTo>
                  <a:pt x="14" y="63"/>
                </a:lnTo>
                <a:lnTo>
                  <a:pt x="14" y="12"/>
                </a:lnTo>
                <a:lnTo>
                  <a:pt x="12" y="16"/>
                </a:lnTo>
                <a:lnTo>
                  <a:pt x="8" y="18"/>
                </a:lnTo>
                <a:lnTo>
                  <a:pt x="4" y="20"/>
                </a:lnTo>
                <a:lnTo>
                  <a:pt x="0" y="22"/>
                </a:lnTo>
                <a:lnTo>
                  <a:pt x="0" y="14"/>
                </a:lnTo>
                <a:lnTo>
                  <a:pt x="6" y="12"/>
                </a:lnTo>
                <a:lnTo>
                  <a:pt x="12" y="8"/>
                </a:lnTo>
                <a:lnTo>
                  <a:pt x="16" y="4"/>
                </a:lnTo>
                <a:lnTo>
                  <a:pt x="18" y="0"/>
                </a:lnTo>
                <a:lnTo>
                  <a:pt x="24" y="0"/>
                </a:lnTo>
                <a:lnTo>
                  <a:pt x="24" y="6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77" name="Rectangle 41"/>
          <p:cNvSpPr>
            <a:spLocks noChangeArrowheads="1"/>
          </p:cNvSpPr>
          <p:nvPr/>
        </p:nvSpPr>
        <p:spPr bwMode="auto">
          <a:xfrm>
            <a:off x="2822575" y="2081213"/>
            <a:ext cx="11113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78" name="Freeform 42"/>
          <p:cNvSpPr>
            <a:spLocks noEditPoints="1"/>
          </p:cNvSpPr>
          <p:nvPr/>
        </p:nvSpPr>
        <p:spPr bwMode="auto">
          <a:xfrm>
            <a:off x="2852738" y="1993900"/>
            <a:ext cx="63500" cy="100013"/>
          </a:xfrm>
          <a:custGeom>
            <a:avLst/>
            <a:gdLst>
              <a:gd name="T0" fmla="*/ 0 w 40"/>
              <a:gd name="T1" fmla="*/ 31 h 63"/>
              <a:gd name="T2" fmla="*/ 0 w 40"/>
              <a:gd name="T3" fmla="*/ 20 h 63"/>
              <a:gd name="T4" fmla="*/ 2 w 40"/>
              <a:gd name="T5" fmla="*/ 12 h 63"/>
              <a:gd name="T6" fmla="*/ 4 w 40"/>
              <a:gd name="T7" fmla="*/ 6 h 63"/>
              <a:gd name="T8" fmla="*/ 8 w 40"/>
              <a:gd name="T9" fmla="*/ 2 h 63"/>
              <a:gd name="T10" fmla="*/ 14 w 40"/>
              <a:gd name="T11" fmla="*/ 0 h 63"/>
              <a:gd name="T12" fmla="*/ 20 w 40"/>
              <a:gd name="T13" fmla="*/ 0 h 63"/>
              <a:gd name="T14" fmla="*/ 24 w 40"/>
              <a:gd name="T15" fmla="*/ 0 h 63"/>
              <a:gd name="T16" fmla="*/ 28 w 40"/>
              <a:gd name="T17" fmla="*/ 2 h 63"/>
              <a:gd name="T18" fmla="*/ 32 w 40"/>
              <a:gd name="T19" fmla="*/ 4 h 63"/>
              <a:gd name="T20" fmla="*/ 34 w 40"/>
              <a:gd name="T21" fmla="*/ 6 h 63"/>
              <a:gd name="T22" fmla="*/ 36 w 40"/>
              <a:gd name="T23" fmla="*/ 10 h 63"/>
              <a:gd name="T24" fmla="*/ 38 w 40"/>
              <a:gd name="T25" fmla="*/ 16 h 63"/>
              <a:gd name="T26" fmla="*/ 40 w 40"/>
              <a:gd name="T27" fmla="*/ 22 h 63"/>
              <a:gd name="T28" fmla="*/ 40 w 40"/>
              <a:gd name="T29" fmla="*/ 31 h 63"/>
              <a:gd name="T30" fmla="*/ 40 w 40"/>
              <a:gd name="T31" fmla="*/ 41 h 63"/>
              <a:gd name="T32" fmla="*/ 38 w 40"/>
              <a:gd name="T33" fmla="*/ 49 h 63"/>
              <a:gd name="T34" fmla="*/ 34 w 40"/>
              <a:gd name="T35" fmla="*/ 55 h 63"/>
              <a:gd name="T36" fmla="*/ 30 w 40"/>
              <a:gd name="T37" fmla="*/ 59 h 63"/>
              <a:gd name="T38" fmla="*/ 26 w 40"/>
              <a:gd name="T39" fmla="*/ 63 h 63"/>
              <a:gd name="T40" fmla="*/ 20 w 40"/>
              <a:gd name="T41" fmla="*/ 63 h 63"/>
              <a:gd name="T42" fmla="*/ 14 w 40"/>
              <a:gd name="T43" fmla="*/ 63 h 63"/>
              <a:gd name="T44" fmla="*/ 10 w 40"/>
              <a:gd name="T45" fmla="*/ 61 h 63"/>
              <a:gd name="T46" fmla="*/ 6 w 40"/>
              <a:gd name="T47" fmla="*/ 57 h 63"/>
              <a:gd name="T48" fmla="*/ 2 w 40"/>
              <a:gd name="T49" fmla="*/ 51 h 63"/>
              <a:gd name="T50" fmla="*/ 0 w 40"/>
              <a:gd name="T51" fmla="*/ 43 h 63"/>
              <a:gd name="T52" fmla="*/ 0 w 40"/>
              <a:gd name="T53" fmla="*/ 31 h 63"/>
              <a:gd name="T54" fmla="*/ 8 w 40"/>
              <a:gd name="T55" fmla="*/ 31 h 63"/>
              <a:gd name="T56" fmla="*/ 8 w 40"/>
              <a:gd name="T57" fmla="*/ 41 h 63"/>
              <a:gd name="T58" fmla="*/ 8 w 40"/>
              <a:gd name="T59" fmla="*/ 47 h 63"/>
              <a:gd name="T60" fmla="*/ 10 w 40"/>
              <a:gd name="T61" fmla="*/ 51 h 63"/>
              <a:gd name="T62" fmla="*/ 14 w 40"/>
              <a:gd name="T63" fmla="*/ 55 h 63"/>
              <a:gd name="T64" fmla="*/ 20 w 40"/>
              <a:gd name="T65" fmla="*/ 55 h 63"/>
              <a:gd name="T66" fmla="*/ 24 w 40"/>
              <a:gd name="T67" fmla="*/ 55 h 63"/>
              <a:gd name="T68" fmla="*/ 28 w 40"/>
              <a:gd name="T69" fmla="*/ 51 h 63"/>
              <a:gd name="T70" fmla="*/ 30 w 40"/>
              <a:gd name="T71" fmla="*/ 47 h 63"/>
              <a:gd name="T72" fmla="*/ 32 w 40"/>
              <a:gd name="T73" fmla="*/ 41 h 63"/>
              <a:gd name="T74" fmla="*/ 32 w 40"/>
              <a:gd name="T75" fmla="*/ 31 h 63"/>
              <a:gd name="T76" fmla="*/ 32 w 40"/>
              <a:gd name="T77" fmla="*/ 22 h 63"/>
              <a:gd name="T78" fmla="*/ 30 w 40"/>
              <a:gd name="T79" fmla="*/ 16 h 63"/>
              <a:gd name="T80" fmla="*/ 28 w 40"/>
              <a:gd name="T81" fmla="*/ 12 h 63"/>
              <a:gd name="T82" fmla="*/ 24 w 40"/>
              <a:gd name="T83" fmla="*/ 8 h 63"/>
              <a:gd name="T84" fmla="*/ 20 w 40"/>
              <a:gd name="T85" fmla="*/ 6 h 63"/>
              <a:gd name="T86" fmla="*/ 14 w 40"/>
              <a:gd name="T87" fmla="*/ 8 h 63"/>
              <a:gd name="T88" fmla="*/ 10 w 40"/>
              <a:gd name="T89" fmla="*/ 10 h 63"/>
              <a:gd name="T90" fmla="*/ 8 w 40"/>
              <a:gd name="T91" fmla="*/ 16 h 63"/>
              <a:gd name="T92" fmla="*/ 8 w 40"/>
              <a:gd name="T93" fmla="*/ 22 h 63"/>
              <a:gd name="T94" fmla="*/ 8 w 40"/>
              <a:gd name="T95" fmla="*/ 31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3">
                <a:moveTo>
                  <a:pt x="0" y="31"/>
                </a:moveTo>
                <a:lnTo>
                  <a:pt x="0" y="20"/>
                </a:lnTo>
                <a:lnTo>
                  <a:pt x="2" y="12"/>
                </a:lnTo>
                <a:lnTo>
                  <a:pt x="4" y="6"/>
                </a:lnTo>
                <a:lnTo>
                  <a:pt x="8" y="2"/>
                </a:lnTo>
                <a:lnTo>
                  <a:pt x="14" y="0"/>
                </a:lnTo>
                <a:lnTo>
                  <a:pt x="20" y="0"/>
                </a:lnTo>
                <a:lnTo>
                  <a:pt x="24" y="0"/>
                </a:lnTo>
                <a:lnTo>
                  <a:pt x="28" y="2"/>
                </a:lnTo>
                <a:lnTo>
                  <a:pt x="32" y="4"/>
                </a:lnTo>
                <a:lnTo>
                  <a:pt x="34" y="6"/>
                </a:lnTo>
                <a:lnTo>
                  <a:pt x="36" y="10"/>
                </a:lnTo>
                <a:lnTo>
                  <a:pt x="38" y="16"/>
                </a:lnTo>
                <a:lnTo>
                  <a:pt x="40" y="22"/>
                </a:lnTo>
                <a:lnTo>
                  <a:pt x="40" y="31"/>
                </a:lnTo>
                <a:lnTo>
                  <a:pt x="40" y="41"/>
                </a:lnTo>
                <a:lnTo>
                  <a:pt x="38" y="49"/>
                </a:lnTo>
                <a:lnTo>
                  <a:pt x="34" y="55"/>
                </a:lnTo>
                <a:lnTo>
                  <a:pt x="30" y="59"/>
                </a:lnTo>
                <a:lnTo>
                  <a:pt x="26" y="63"/>
                </a:lnTo>
                <a:lnTo>
                  <a:pt x="20" y="63"/>
                </a:lnTo>
                <a:lnTo>
                  <a:pt x="14" y="63"/>
                </a:lnTo>
                <a:lnTo>
                  <a:pt x="10" y="61"/>
                </a:lnTo>
                <a:lnTo>
                  <a:pt x="6" y="57"/>
                </a:lnTo>
                <a:lnTo>
                  <a:pt x="2" y="51"/>
                </a:lnTo>
                <a:lnTo>
                  <a:pt x="0" y="43"/>
                </a:lnTo>
                <a:lnTo>
                  <a:pt x="0" y="31"/>
                </a:lnTo>
                <a:close/>
                <a:moveTo>
                  <a:pt x="8" y="31"/>
                </a:moveTo>
                <a:lnTo>
                  <a:pt x="8" y="41"/>
                </a:lnTo>
                <a:lnTo>
                  <a:pt x="8" y="47"/>
                </a:lnTo>
                <a:lnTo>
                  <a:pt x="10" y="51"/>
                </a:lnTo>
                <a:lnTo>
                  <a:pt x="14" y="55"/>
                </a:lnTo>
                <a:lnTo>
                  <a:pt x="20" y="55"/>
                </a:lnTo>
                <a:lnTo>
                  <a:pt x="24" y="55"/>
                </a:lnTo>
                <a:lnTo>
                  <a:pt x="28" y="51"/>
                </a:lnTo>
                <a:lnTo>
                  <a:pt x="30" y="47"/>
                </a:lnTo>
                <a:lnTo>
                  <a:pt x="32" y="41"/>
                </a:lnTo>
                <a:lnTo>
                  <a:pt x="32" y="31"/>
                </a:lnTo>
                <a:lnTo>
                  <a:pt x="32" y="22"/>
                </a:lnTo>
                <a:lnTo>
                  <a:pt x="30" y="16"/>
                </a:lnTo>
                <a:lnTo>
                  <a:pt x="28" y="12"/>
                </a:lnTo>
                <a:lnTo>
                  <a:pt x="24" y="8"/>
                </a:lnTo>
                <a:lnTo>
                  <a:pt x="20" y="6"/>
                </a:lnTo>
                <a:lnTo>
                  <a:pt x="14" y="8"/>
                </a:lnTo>
                <a:lnTo>
                  <a:pt x="10" y="10"/>
                </a:lnTo>
                <a:lnTo>
                  <a:pt x="8" y="16"/>
                </a:lnTo>
                <a:lnTo>
                  <a:pt x="8" y="22"/>
                </a:lnTo>
                <a:lnTo>
                  <a:pt x="8" y="31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81" name="Line 45"/>
          <p:cNvSpPr>
            <a:spLocks noChangeShapeType="1"/>
          </p:cNvSpPr>
          <p:nvPr/>
        </p:nvSpPr>
        <p:spPr bwMode="auto">
          <a:xfrm>
            <a:off x="4805363" y="5800725"/>
            <a:ext cx="1587" cy="904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82" name="Line 46"/>
          <p:cNvSpPr>
            <a:spLocks noChangeShapeType="1"/>
          </p:cNvSpPr>
          <p:nvPr/>
        </p:nvSpPr>
        <p:spPr bwMode="auto">
          <a:xfrm>
            <a:off x="5657850" y="5800725"/>
            <a:ext cx="1588" cy="904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83" name="Line 47"/>
          <p:cNvSpPr>
            <a:spLocks noChangeShapeType="1"/>
          </p:cNvSpPr>
          <p:nvPr/>
        </p:nvSpPr>
        <p:spPr bwMode="auto">
          <a:xfrm>
            <a:off x="6508750" y="5800725"/>
            <a:ext cx="1588" cy="904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84" name="Line 48"/>
          <p:cNvSpPr>
            <a:spLocks noChangeShapeType="1"/>
          </p:cNvSpPr>
          <p:nvPr/>
        </p:nvSpPr>
        <p:spPr bwMode="auto">
          <a:xfrm>
            <a:off x="7361238" y="5800725"/>
            <a:ext cx="1587" cy="904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85" name="Line 49"/>
          <p:cNvSpPr>
            <a:spLocks noChangeShapeType="1"/>
          </p:cNvSpPr>
          <p:nvPr/>
        </p:nvSpPr>
        <p:spPr bwMode="auto">
          <a:xfrm>
            <a:off x="3095625" y="5799931"/>
            <a:ext cx="1588" cy="904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86" name="Line 50"/>
          <p:cNvSpPr>
            <a:spLocks noChangeShapeType="1"/>
          </p:cNvSpPr>
          <p:nvPr/>
        </p:nvSpPr>
        <p:spPr bwMode="auto">
          <a:xfrm flipH="1">
            <a:off x="3003550" y="5092700"/>
            <a:ext cx="92075" cy="15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87" name="Line 51"/>
          <p:cNvSpPr>
            <a:spLocks noChangeShapeType="1"/>
          </p:cNvSpPr>
          <p:nvPr/>
        </p:nvSpPr>
        <p:spPr bwMode="auto">
          <a:xfrm flipH="1">
            <a:off x="3003550" y="4329113"/>
            <a:ext cx="92075" cy="15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88" name="Line 52"/>
          <p:cNvSpPr>
            <a:spLocks noChangeShapeType="1"/>
          </p:cNvSpPr>
          <p:nvPr/>
        </p:nvSpPr>
        <p:spPr bwMode="auto">
          <a:xfrm flipH="1">
            <a:off x="3003550" y="3568700"/>
            <a:ext cx="92075" cy="15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89" name="Line 53"/>
          <p:cNvSpPr>
            <a:spLocks noChangeShapeType="1"/>
          </p:cNvSpPr>
          <p:nvPr/>
        </p:nvSpPr>
        <p:spPr bwMode="auto">
          <a:xfrm flipH="1">
            <a:off x="3003550" y="2805113"/>
            <a:ext cx="92075" cy="15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90" name="Line 54"/>
          <p:cNvSpPr>
            <a:spLocks noChangeShapeType="1"/>
          </p:cNvSpPr>
          <p:nvPr/>
        </p:nvSpPr>
        <p:spPr bwMode="auto">
          <a:xfrm flipH="1">
            <a:off x="3003550" y="2036763"/>
            <a:ext cx="92075" cy="15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91" name="Line 55"/>
          <p:cNvSpPr>
            <a:spLocks noChangeShapeType="1"/>
          </p:cNvSpPr>
          <p:nvPr/>
        </p:nvSpPr>
        <p:spPr bwMode="auto">
          <a:xfrm flipH="1">
            <a:off x="3005931" y="5800726"/>
            <a:ext cx="92075" cy="15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92" name="Freeform 56"/>
          <p:cNvSpPr>
            <a:spLocks noEditPoints="1"/>
          </p:cNvSpPr>
          <p:nvPr/>
        </p:nvSpPr>
        <p:spPr bwMode="auto">
          <a:xfrm>
            <a:off x="3013075" y="6032500"/>
            <a:ext cx="66675" cy="103188"/>
          </a:xfrm>
          <a:custGeom>
            <a:avLst/>
            <a:gdLst>
              <a:gd name="T0" fmla="*/ 0 w 42"/>
              <a:gd name="T1" fmla="*/ 33 h 65"/>
              <a:gd name="T2" fmla="*/ 2 w 42"/>
              <a:gd name="T3" fmla="*/ 22 h 65"/>
              <a:gd name="T4" fmla="*/ 4 w 42"/>
              <a:gd name="T5" fmla="*/ 14 h 65"/>
              <a:gd name="T6" fmla="*/ 6 w 42"/>
              <a:gd name="T7" fmla="*/ 8 h 65"/>
              <a:gd name="T8" fmla="*/ 10 w 42"/>
              <a:gd name="T9" fmla="*/ 4 h 65"/>
              <a:gd name="T10" fmla="*/ 14 w 42"/>
              <a:gd name="T11" fmla="*/ 2 h 65"/>
              <a:gd name="T12" fmla="*/ 22 w 42"/>
              <a:gd name="T13" fmla="*/ 0 h 65"/>
              <a:gd name="T14" fmla="*/ 26 w 42"/>
              <a:gd name="T15" fmla="*/ 0 h 65"/>
              <a:gd name="T16" fmla="*/ 30 w 42"/>
              <a:gd name="T17" fmla="*/ 2 h 65"/>
              <a:gd name="T18" fmla="*/ 34 w 42"/>
              <a:gd name="T19" fmla="*/ 4 h 65"/>
              <a:gd name="T20" fmla="*/ 36 w 42"/>
              <a:gd name="T21" fmla="*/ 8 h 65"/>
              <a:gd name="T22" fmla="*/ 38 w 42"/>
              <a:gd name="T23" fmla="*/ 12 h 65"/>
              <a:gd name="T24" fmla="*/ 40 w 42"/>
              <a:gd name="T25" fmla="*/ 18 h 65"/>
              <a:gd name="T26" fmla="*/ 40 w 42"/>
              <a:gd name="T27" fmla="*/ 24 h 65"/>
              <a:gd name="T28" fmla="*/ 42 w 42"/>
              <a:gd name="T29" fmla="*/ 33 h 65"/>
              <a:gd name="T30" fmla="*/ 40 w 42"/>
              <a:gd name="T31" fmla="*/ 43 h 65"/>
              <a:gd name="T32" fmla="*/ 40 w 42"/>
              <a:gd name="T33" fmla="*/ 51 h 65"/>
              <a:gd name="T34" fmla="*/ 36 w 42"/>
              <a:gd name="T35" fmla="*/ 57 h 65"/>
              <a:gd name="T36" fmla="*/ 32 w 42"/>
              <a:gd name="T37" fmla="*/ 61 h 65"/>
              <a:gd name="T38" fmla="*/ 28 w 42"/>
              <a:gd name="T39" fmla="*/ 63 h 65"/>
              <a:gd name="T40" fmla="*/ 22 w 42"/>
              <a:gd name="T41" fmla="*/ 65 h 65"/>
              <a:gd name="T42" fmla="*/ 16 w 42"/>
              <a:gd name="T43" fmla="*/ 63 h 65"/>
              <a:gd name="T44" fmla="*/ 10 w 42"/>
              <a:gd name="T45" fmla="*/ 61 h 65"/>
              <a:gd name="T46" fmla="*/ 6 w 42"/>
              <a:gd name="T47" fmla="*/ 59 h 65"/>
              <a:gd name="T48" fmla="*/ 4 w 42"/>
              <a:gd name="T49" fmla="*/ 53 h 65"/>
              <a:gd name="T50" fmla="*/ 2 w 42"/>
              <a:gd name="T51" fmla="*/ 43 h 65"/>
              <a:gd name="T52" fmla="*/ 0 w 42"/>
              <a:gd name="T53" fmla="*/ 33 h 65"/>
              <a:gd name="T54" fmla="*/ 8 w 42"/>
              <a:gd name="T55" fmla="*/ 33 h 65"/>
              <a:gd name="T56" fmla="*/ 10 w 42"/>
              <a:gd name="T57" fmla="*/ 41 h 65"/>
              <a:gd name="T58" fmla="*/ 10 w 42"/>
              <a:gd name="T59" fmla="*/ 49 h 65"/>
              <a:gd name="T60" fmla="*/ 12 w 42"/>
              <a:gd name="T61" fmla="*/ 53 h 65"/>
              <a:gd name="T62" fmla="*/ 16 w 42"/>
              <a:gd name="T63" fmla="*/ 57 h 65"/>
              <a:gd name="T64" fmla="*/ 22 w 42"/>
              <a:gd name="T65" fmla="*/ 57 h 65"/>
              <a:gd name="T66" fmla="*/ 26 w 42"/>
              <a:gd name="T67" fmla="*/ 57 h 65"/>
              <a:gd name="T68" fmla="*/ 30 w 42"/>
              <a:gd name="T69" fmla="*/ 53 h 65"/>
              <a:gd name="T70" fmla="*/ 32 w 42"/>
              <a:gd name="T71" fmla="*/ 49 h 65"/>
              <a:gd name="T72" fmla="*/ 32 w 42"/>
              <a:gd name="T73" fmla="*/ 41 h 65"/>
              <a:gd name="T74" fmla="*/ 34 w 42"/>
              <a:gd name="T75" fmla="*/ 33 h 65"/>
              <a:gd name="T76" fmla="*/ 32 w 42"/>
              <a:gd name="T77" fmla="*/ 24 h 65"/>
              <a:gd name="T78" fmla="*/ 32 w 42"/>
              <a:gd name="T79" fmla="*/ 16 h 65"/>
              <a:gd name="T80" fmla="*/ 30 w 42"/>
              <a:gd name="T81" fmla="*/ 12 h 65"/>
              <a:gd name="T82" fmla="*/ 26 w 42"/>
              <a:gd name="T83" fmla="*/ 8 h 65"/>
              <a:gd name="T84" fmla="*/ 20 w 42"/>
              <a:gd name="T85" fmla="*/ 8 h 65"/>
              <a:gd name="T86" fmla="*/ 16 w 42"/>
              <a:gd name="T87" fmla="*/ 8 h 65"/>
              <a:gd name="T88" fmla="*/ 12 w 42"/>
              <a:gd name="T89" fmla="*/ 12 h 65"/>
              <a:gd name="T90" fmla="*/ 10 w 42"/>
              <a:gd name="T91" fmla="*/ 16 h 65"/>
              <a:gd name="T92" fmla="*/ 10 w 42"/>
              <a:gd name="T93" fmla="*/ 24 h 65"/>
              <a:gd name="T94" fmla="*/ 8 w 42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2" h="65">
                <a:moveTo>
                  <a:pt x="0" y="33"/>
                </a:moveTo>
                <a:lnTo>
                  <a:pt x="2" y="22"/>
                </a:lnTo>
                <a:lnTo>
                  <a:pt x="4" y="14"/>
                </a:lnTo>
                <a:lnTo>
                  <a:pt x="6" y="8"/>
                </a:lnTo>
                <a:lnTo>
                  <a:pt x="10" y="4"/>
                </a:lnTo>
                <a:lnTo>
                  <a:pt x="14" y="2"/>
                </a:lnTo>
                <a:lnTo>
                  <a:pt x="22" y="0"/>
                </a:lnTo>
                <a:lnTo>
                  <a:pt x="26" y="0"/>
                </a:lnTo>
                <a:lnTo>
                  <a:pt x="30" y="2"/>
                </a:lnTo>
                <a:lnTo>
                  <a:pt x="34" y="4"/>
                </a:lnTo>
                <a:lnTo>
                  <a:pt x="36" y="8"/>
                </a:lnTo>
                <a:lnTo>
                  <a:pt x="38" y="12"/>
                </a:lnTo>
                <a:lnTo>
                  <a:pt x="40" y="18"/>
                </a:lnTo>
                <a:lnTo>
                  <a:pt x="40" y="24"/>
                </a:lnTo>
                <a:lnTo>
                  <a:pt x="42" y="33"/>
                </a:lnTo>
                <a:lnTo>
                  <a:pt x="40" y="43"/>
                </a:lnTo>
                <a:lnTo>
                  <a:pt x="40" y="51"/>
                </a:lnTo>
                <a:lnTo>
                  <a:pt x="36" y="57"/>
                </a:lnTo>
                <a:lnTo>
                  <a:pt x="32" y="61"/>
                </a:lnTo>
                <a:lnTo>
                  <a:pt x="28" y="63"/>
                </a:lnTo>
                <a:lnTo>
                  <a:pt x="22" y="65"/>
                </a:lnTo>
                <a:lnTo>
                  <a:pt x="16" y="63"/>
                </a:lnTo>
                <a:lnTo>
                  <a:pt x="10" y="61"/>
                </a:lnTo>
                <a:lnTo>
                  <a:pt x="6" y="59"/>
                </a:lnTo>
                <a:lnTo>
                  <a:pt x="4" y="53"/>
                </a:lnTo>
                <a:lnTo>
                  <a:pt x="2" y="43"/>
                </a:lnTo>
                <a:lnTo>
                  <a:pt x="0" y="33"/>
                </a:lnTo>
                <a:close/>
                <a:moveTo>
                  <a:pt x="8" y="33"/>
                </a:moveTo>
                <a:lnTo>
                  <a:pt x="10" y="41"/>
                </a:lnTo>
                <a:lnTo>
                  <a:pt x="10" y="49"/>
                </a:lnTo>
                <a:lnTo>
                  <a:pt x="12" y="53"/>
                </a:lnTo>
                <a:lnTo>
                  <a:pt x="16" y="57"/>
                </a:lnTo>
                <a:lnTo>
                  <a:pt x="22" y="57"/>
                </a:lnTo>
                <a:lnTo>
                  <a:pt x="26" y="57"/>
                </a:lnTo>
                <a:lnTo>
                  <a:pt x="30" y="53"/>
                </a:lnTo>
                <a:lnTo>
                  <a:pt x="32" y="49"/>
                </a:lnTo>
                <a:lnTo>
                  <a:pt x="32" y="41"/>
                </a:lnTo>
                <a:lnTo>
                  <a:pt x="34" y="33"/>
                </a:lnTo>
                <a:lnTo>
                  <a:pt x="32" y="24"/>
                </a:lnTo>
                <a:lnTo>
                  <a:pt x="32" y="16"/>
                </a:lnTo>
                <a:lnTo>
                  <a:pt x="30" y="12"/>
                </a:lnTo>
                <a:lnTo>
                  <a:pt x="26" y="8"/>
                </a:lnTo>
                <a:lnTo>
                  <a:pt x="20" y="8"/>
                </a:lnTo>
                <a:lnTo>
                  <a:pt x="16" y="8"/>
                </a:lnTo>
                <a:lnTo>
                  <a:pt x="12" y="12"/>
                </a:lnTo>
                <a:lnTo>
                  <a:pt x="10" y="16"/>
                </a:lnTo>
                <a:lnTo>
                  <a:pt x="10" y="24"/>
                </a:lnTo>
                <a:lnTo>
                  <a:pt x="8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93" name="Rectangle 57"/>
          <p:cNvSpPr>
            <a:spLocks noChangeArrowheads="1"/>
          </p:cNvSpPr>
          <p:nvPr/>
        </p:nvSpPr>
        <p:spPr bwMode="auto">
          <a:xfrm>
            <a:off x="3095625" y="6119813"/>
            <a:ext cx="15875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94" name="Freeform 58"/>
          <p:cNvSpPr>
            <a:spLocks noEditPoints="1"/>
          </p:cNvSpPr>
          <p:nvPr/>
        </p:nvSpPr>
        <p:spPr bwMode="auto">
          <a:xfrm>
            <a:off x="3127375" y="6032500"/>
            <a:ext cx="65088" cy="103188"/>
          </a:xfrm>
          <a:custGeom>
            <a:avLst/>
            <a:gdLst>
              <a:gd name="T0" fmla="*/ 0 w 41"/>
              <a:gd name="T1" fmla="*/ 33 h 65"/>
              <a:gd name="T2" fmla="*/ 2 w 41"/>
              <a:gd name="T3" fmla="*/ 22 h 65"/>
              <a:gd name="T4" fmla="*/ 4 w 41"/>
              <a:gd name="T5" fmla="*/ 14 h 65"/>
              <a:gd name="T6" fmla="*/ 6 w 41"/>
              <a:gd name="T7" fmla="*/ 8 h 65"/>
              <a:gd name="T8" fmla="*/ 10 w 41"/>
              <a:gd name="T9" fmla="*/ 4 h 65"/>
              <a:gd name="T10" fmla="*/ 13 w 41"/>
              <a:gd name="T11" fmla="*/ 2 h 65"/>
              <a:gd name="T12" fmla="*/ 21 w 41"/>
              <a:gd name="T13" fmla="*/ 0 h 65"/>
              <a:gd name="T14" fmla="*/ 25 w 41"/>
              <a:gd name="T15" fmla="*/ 0 h 65"/>
              <a:gd name="T16" fmla="*/ 29 w 41"/>
              <a:gd name="T17" fmla="*/ 2 h 65"/>
              <a:gd name="T18" fmla="*/ 33 w 41"/>
              <a:gd name="T19" fmla="*/ 4 h 65"/>
              <a:gd name="T20" fmla="*/ 35 w 41"/>
              <a:gd name="T21" fmla="*/ 8 h 65"/>
              <a:gd name="T22" fmla="*/ 37 w 41"/>
              <a:gd name="T23" fmla="*/ 12 h 65"/>
              <a:gd name="T24" fmla="*/ 39 w 41"/>
              <a:gd name="T25" fmla="*/ 18 h 65"/>
              <a:gd name="T26" fmla="*/ 39 w 41"/>
              <a:gd name="T27" fmla="*/ 24 h 65"/>
              <a:gd name="T28" fmla="*/ 41 w 41"/>
              <a:gd name="T29" fmla="*/ 33 h 65"/>
              <a:gd name="T30" fmla="*/ 39 w 41"/>
              <a:gd name="T31" fmla="*/ 43 h 65"/>
              <a:gd name="T32" fmla="*/ 39 w 41"/>
              <a:gd name="T33" fmla="*/ 51 h 65"/>
              <a:gd name="T34" fmla="*/ 35 w 41"/>
              <a:gd name="T35" fmla="*/ 57 h 65"/>
              <a:gd name="T36" fmla="*/ 31 w 41"/>
              <a:gd name="T37" fmla="*/ 61 h 65"/>
              <a:gd name="T38" fmla="*/ 27 w 41"/>
              <a:gd name="T39" fmla="*/ 63 h 65"/>
              <a:gd name="T40" fmla="*/ 21 w 41"/>
              <a:gd name="T41" fmla="*/ 65 h 65"/>
              <a:gd name="T42" fmla="*/ 15 w 41"/>
              <a:gd name="T43" fmla="*/ 63 h 65"/>
              <a:gd name="T44" fmla="*/ 10 w 41"/>
              <a:gd name="T45" fmla="*/ 61 h 65"/>
              <a:gd name="T46" fmla="*/ 6 w 41"/>
              <a:gd name="T47" fmla="*/ 59 h 65"/>
              <a:gd name="T48" fmla="*/ 4 w 41"/>
              <a:gd name="T49" fmla="*/ 53 h 65"/>
              <a:gd name="T50" fmla="*/ 2 w 41"/>
              <a:gd name="T51" fmla="*/ 43 h 65"/>
              <a:gd name="T52" fmla="*/ 0 w 41"/>
              <a:gd name="T53" fmla="*/ 33 h 65"/>
              <a:gd name="T54" fmla="*/ 8 w 41"/>
              <a:gd name="T55" fmla="*/ 33 h 65"/>
              <a:gd name="T56" fmla="*/ 10 w 41"/>
              <a:gd name="T57" fmla="*/ 41 h 65"/>
              <a:gd name="T58" fmla="*/ 10 w 41"/>
              <a:gd name="T59" fmla="*/ 49 h 65"/>
              <a:gd name="T60" fmla="*/ 12 w 41"/>
              <a:gd name="T61" fmla="*/ 53 h 65"/>
              <a:gd name="T62" fmla="*/ 15 w 41"/>
              <a:gd name="T63" fmla="*/ 57 h 65"/>
              <a:gd name="T64" fmla="*/ 21 w 41"/>
              <a:gd name="T65" fmla="*/ 57 h 65"/>
              <a:gd name="T66" fmla="*/ 25 w 41"/>
              <a:gd name="T67" fmla="*/ 57 h 65"/>
              <a:gd name="T68" fmla="*/ 29 w 41"/>
              <a:gd name="T69" fmla="*/ 53 h 65"/>
              <a:gd name="T70" fmla="*/ 31 w 41"/>
              <a:gd name="T71" fmla="*/ 49 h 65"/>
              <a:gd name="T72" fmla="*/ 31 w 41"/>
              <a:gd name="T73" fmla="*/ 41 h 65"/>
              <a:gd name="T74" fmla="*/ 33 w 41"/>
              <a:gd name="T75" fmla="*/ 33 h 65"/>
              <a:gd name="T76" fmla="*/ 31 w 41"/>
              <a:gd name="T77" fmla="*/ 24 h 65"/>
              <a:gd name="T78" fmla="*/ 31 w 41"/>
              <a:gd name="T79" fmla="*/ 16 h 65"/>
              <a:gd name="T80" fmla="*/ 29 w 41"/>
              <a:gd name="T81" fmla="*/ 12 h 65"/>
              <a:gd name="T82" fmla="*/ 25 w 41"/>
              <a:gd name="T83" fmla="*/ 8 h 65"/>
              <a:gd name="T84" fmla="*/ 19 w 41"/>
              <a:gd name="T85" fmla="*/ 8 h 65"/>
              <a:gd name="T86" fmla="*/ 15 w 41"/>
              <a:gd name="T87" fmla="*/ 8 h 65"/>
              <a:gd name="T88" fmla="*/ 12 w 41"/>
              <a:gd name="T89" fmla="*/ 12 h 65"/>
              <a:gd name="T90" fmla="*/ 10 w 41"/>
              <a:gd name="T91" fmla="*/ 16 h 65"/>
              <a:gd name="T92" fmla="*/ 10 w 41"/>
              <a:gd name="T93" fmla="*/ 24 h 65"/>
              <a:gd name="T94" fmla="*/ 8 w 41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1" h="65">
                <a:moveTo>
                  <a:pt x="0" y="33"/>
                </a:moveTo>
                <a:lnTo>
                  <a:pt x="2" y="22"/>
                </a:lnTo>
                <a:lnTo>
                  <a:pt x="4" y="14"/>
                </a:lnTo>
                <a:lnTo>
                  <a:pt x="6" y="8"/>
                </a:lnTo>
                <a:lnTo>
                  <a:pt x="10" y="4"/>
                </a:lnTo>
                <a:lnTo>
                  <a:pt x="13" y="2"/>
                </a:lnTo>
                <a:lnTo>
                  <a:pt x="21" y="0"/>
                </a:lnTo>
                <a:lnTo>
                  <a:pt x="25" y="0"/>
                </a:lnTo>
                <a:lnTo>
                  <a:pt x="29" y="2"/>
                </a:lnTo>
                <a:lnTo>
                  <a:pt x="33" y="4"/>
                </a:lnTo>
                <a:lnTo>
                  <a:pt x="35" y="8"/>
                </a:lnTo>
                <a:lnTo>
                  <a:pt x="37" y="12"/>
                </a:lnTo>
                <a:lnTo>
                  <a:pt x="39" y="18"/>
                </a:lnTo>
                <a:lnTo>
                  <a:pt x="39" y="24"/>
                </a:lnTo>
                <a:lnTo>
                  <a:pt x="41" y="33"/>
                </a:lnTo>
                <a:lnTo>
                  <a:pt x="39" y="43"/>
                </a:lnTo>
                <a:lnTo>
                  <a:pt x="39" y="51"/>
                </a:lnTo>
                <a:lnTo>
                  <a:pt x="35" y="57"/>
                </a:lnTo>
                <a:lnTo>
                  <a:pt x="31" y="61"/>
                </a:lnTo>
                <a:lnTo>
                  <a:pt x="27" y="63"/>
                </a:lnTo>
                <a:lnTo>
                  <a:pt x="21" y="65"/>
                </a:lnTo>
                <a:lnTo>
                  <a:pt x="15" y="63"/>
                </a:lnTo>
                <a:lnTo>
                  <a:pt x="10" y="61"/>
                </a:lnTo>
                <a:lnTo>
                  <a:pt x="6" y="59"/>
                </a:lnTo>
                <a:lnTo>
                  <a:pt x="4" y="53"/>
                </a:lnTo>
                <a:lnTo>
                  <a:pt x="2" y="43"/>
                </a:lnTo>
                <a:lnTo>
                  <a:pt x="0" y="33"/>
                </a:lnTo>
                <a:close/>
                <a:moveTo>
                  <a:pt x="8" y="33"/>
                </a:moveTo>
                <a:lnTo>
                  <a:pt x="10" y="41"/>
                </a:lnTo>
                <a:lnTo>
                  <a:pt x="10" y="49"/>
                </a:lnTo>
                <a:lnTo>
                  <a:pt x="12" y="53"/>
                </a:lnTo>
                <a:lnTo>
                  <a:pt x="15" y="57"/>
                </a:lnTo>
                <a:lnTo>
                  <a:pt x="21" y="57"/>
                </a:lnTo>
                <a:lnTo>
                  <a:pt x="25" y="57"/>
                </a:lnTo>
                <a:lnTo>
                  <a:pt x="29" y="53"/>
                </a:lnTo>
                <a:lnTo>
                  <a:pt x="31" y="49"/>
                </a:lnTo>
                <a:lnTo>
                  <a:pt x="31" y="41"/>
                </a:lnTo>
                <a:lnTo>
                  <a:pt x="33" y="33"/>
                </a:lnTo>
                <a:lnTo>
                  <a:pt x="31" y="24"/>
                </a:lnTo>
                <a:lnTo>
                  <a:pt x="31" y="16"/>
                </a:lnTo>
                <a:lnTo>
                  <a:pt x="29" y="12"/>
                </a:lnTo>
                <a:lnTo>
                  <a:pt x="25" y="8"/>
                </a:lnTo>
                <a:lnTo>
                  <a:pt x="19" y="8"/>
                </a:lnTo>
                <a:lnTo>
                  <a:pt x="15" y="8"/>
                </a:lnTo>
                <a:lnTo>
                  <a:pt x="12" y="12"/>
                </a:lnTo>
                <a:lnTo>
                  <a:pt x="10" y="16"/>
                </a:lnTo>
                <a:lnTo>
                  <a:pt x="10" y="24"/>
                </a:lnTo>
                <a:lnTo>
                  <a:pt x="8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95" name="Freeform 59"/>
          <p:cNvSpPr>
            <a:spLocks noEditPoints="1"/>
          </p:cNvSpPr>
          <p:nvPr/>
        </p:nvSpPr>
        <p:spPr bwMode="auto">
          <a:xfrm>
            <a:off x="4718050" y="6032500"/>
            <a:ext cx="65088" cy="103188"/>
          </a:xfrm>
          <a:custGeom>
            <a:avLst/>
            <a:gdLst>
              <a:gd name="T0" fmla="*/ 0 w 41"/>
              <a:gd name="T1" fmla="*/ 33 h 65"/>
              <a:gd name="T2" fmla="*/ 1 w 41"/>
              <a:gd name="T3" fmla="*/ 22 h 65"/>
              <a:gd name="T4" fmla="*/ 1 w 41"/>
              <a:gd name="T5" fmla="*/ 14 h 65"/>
              <a:gd name="T6" fmla="*/ 5 w 41"/>
              <a:gd name="T7" fmla="*/ 8 h 65"/>
              <a:gd name="T8" fmla="*/ 9 w 41"/>
              <a:gd name="T9" fmla="*/ 4 h 65"/>
              <a:gd name="T10" fmla="*/ 13 w 41"/>
              <a:gd name="T11" fmla="*/ 2 h 65"/>
              <a:gd name="T12" fmla="*/ 19 w 41"/>
              <a:gd name="T13" fmla="*/ 0 h 65"/>
              <a:gd name="T14" fmla="*/ 25 w 41"/>
              <a:gd name="T15" fmla="*/ 0 h 65"/>
              <a:gd name="T16" fmla="*/ 29 w 41"/>
              <a:gd name="T17" fmla="*/ 2 h 65"/>
              <a:gd name="T18" fmla="*/ 33 w 41"/>
              <a:gd name="T19" fmla="*/ 4 h 65"/>
              <a:gd name="T20" fmla="*/ 35 w 41"/>
              <a:gd name="T21" fmla="*/ 8 h 65"/>
              <a:gd name="T22" fmla="*/ 37 w 41"/>
              <a:gd name="T23" fmla="*/ 12 h 65"/>
              <a:gd name="T24" fmla="*/ 39 w 41"/>
              <a:gd name="T25" fmla="*/ 18 h 65"/>
              <a:gd name="T26" fmla="*/ 39 w 41"/>
              <a:gd name="T27" fmla="*/ 24 h 65"/>
              <a:gd name="T28" fmla="*/ 41 w 41"/>
              <a:gd name="T29" fmla="*/ 33 h 65"/>
              <a:gd name="T30" fmla="*/ 39 w 41"/>
              <a:gd name="T31" fmla="*/ 43 h 65"/>
              <a:gd name="T32" fmla="*/ 37 w 41"/>
              <a:gd name="T33" fmla="*/ 51 h 65"/>
              <a:gd name="T34" fmla="*/ 35 w 41"/>
              <a:gd name="T35" fmla="*/ 57 h 65"/>
              <a:gd name="T36" fmla="*/ 31 w 41"/>
              <a:gd name="T37" fmla="*/ 61 h 65"/>
              <a:gd name="T38" fmla="*/ 27 w 41"/>
              <a:gd name="T39" fmla="*/ 63 h 65"/>
              <a:gd name="T40" fmla="*/ 19 w 41"/>
              <a:gd name="T41" fmla="*/ 65 h 65"/>
              <a:gd name="T42" fmla="*/ 15 w 41"/>
              <a:gd name="T43" fmla="*/ 63 h 65"/>
              <a:gd name="T44" fmla="*/ 9 w 41"/>
              <a:gd name="T45" fmla="*/ 61 h 65"/>
              <a:gd name="T46" fmla="*/ 5 w 41"/>
              <a:gd name="T47" fmla="*/ 59 h 65"/>
              <a:gd name="T48" fmla="*/ 3 w 41"/>
              <a:gd name="T49" fmla="*/ 53 h 65"/>
              <a:gd name="T50" fmla="*/ 1 w 41"/>
              <a:gd name="T51" fmla="*/ 43 h 65"/>
              <a:gd name="T52" fmla="*/ 0 w 41"/>
              <a:gd name="T53" fmla="*/ 33 h 65"/>
              <a:gd name="T54" fmla="*/ 7 w 41"/>
              <a:gd name="T55" fmla="*/ 33 h 65"/>
              <a:gd name="T56" fmla="*/ 9 w 41"/>
              <a:gd name="T57" fmla="*/ 41 h 65"/>
              <a:gd name="T58" fmla="*/ 9 w 41"/>
              <a:gd name="T59" fmla="*/ 49 h 65"/>
              <a:gd name="T60" fmla="*/ 11 w 41"/>
              <a:gd name="T61" fmla="*/ 53 h 65"/>
              <a:gd name="T62" fmla="*/ 15 w 41"/>
              <a:gd name="T63" fmla="*/ 57 h 65"/>
              <a:gd name="T64" fmla="*/ 19 w 41"/>
              <a:gd name="T65" fmla="*/ 57 h 65"/>
              <a:gd name="T66" fmla="*/ 25 w 41"/>
              <a:gd name="T67" fmla="*/ 57 h 65"/>
              <a:gd name="T68" fmla="*/ 29 w 41"/>
              <a:gd name="T69" fmla="*/ 53 h 65"/>
              <a:gd name="T70" fmla="*/ 31 w 41"/>
              <a:gd name="T71" fmla="*/ 49 h 65"/>
              <a:gd name="T72" fmla="*/ 31 w 41"/>
              <a:gd name="T73" fmla="*/ 41 h 65"/>
              <a:gd name="T74" fmla="*/ 33 w 41"/>
              <a:gd name="T75" fmla="*/ 33 h 65"/>
              <a:gd name="T76" fmla="*/ 31 w 41"/>
              <a:gd name="T77" fmla="*/ 24 h 65"/>
              <a:gd name="T78" fmla="*/ 31 w 41"/>
              <a:gd name="T79" fmla="*/ 16 h 65"/>
              <a:gd name="T80" fmla="*/ 29 w 41"/>
              <a:gd name="T81" fmla="*/ 12 h 65"/>
              <a:gd name="T82" fmla="*/ 25 w 41"/>
              <a:gd name="T83" fmla="*/ 8 h 65"/>
              <a:gd name="T84" fmla="*/ 19 w 41"/>
              <a:gd name="T85" fmla="*/ 8 h 65"/>
              <a:gd name="T86" fmla="*/ 15 w 41"/>
              <a:gd name="T87" fmla="*/ 8 h 65"/>
              <a:gd name="T88" fmla="*/ 11 w 41"/>
              <a:gd name="T89" fmla="*/ 12 h 65"/>
              <a:gd name="T90" fmla="*/ 9 w 41"/>
              <a:gd name="T91" fmla="*/ 16 h 65"/>
              <a:gd name="T92" fmla="*/ 9 w 41"/>
              <a:gd name="T93" fmla="*/ 24 h 65"/>
              <a:gd name="T94" fmla="*/ 7 w 41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1" h="65">
                <a:moveTo>
                  <a:pt x="0" y="33"/>
                </a:moveTo>
                <a:lnTo>
                  <a:pt x="1" y="22"/>
                </a:lnTo>
                <a:lnTo>
                  <a:pt x="1" y="14"/>
                </a:lnTo>
                <a:lnTo>
                  <a:pt x="5" y="8"/>
                </a:lnTo>
                <a:lnTo>
                  <a:pt x="9" y="4"/>
                </a:lnTo>
                <a:lnTo>
                  <a:pt x="13" y="2"/>
                </a:lnTo>
                <a:lnTo>
                  <a:pt x="19" y="0"/>
                </a:lnTo>
                <a:lnTo>
                  <a:pt x="25" y="0"/>
                </a:lnTo>
                <a:lnTo>
                  <a:pt x="29" y="2"/>
                </a:lnTo>
                <a:lnTo>
                  <a:pt x="33" y="4"/>
                </a:lnTo>
                <a:lnTo>
                  <a:pt x="35" y="8"/>
                </a:lnTo>
                <a:lnTo>
                  <a:pt x="37" y="12"/>
                </a:lnTo>
                <a:lnTo>
                  <a:pt x="39" y="18"/>
                </a:lnTo>
                <a:lnTo>
                  <a:pt x="39" y="24"/>
                </a:lnTo>
                <a:lnTo>
                  <a:pt x="41" y="33"/>
                </a:lnTo>
                <a:lnTo>
                  <a:pt x="39" y="43"/>
                </a:lnTo>
                <a:lnTo>
                  <a:pt x="37" y="51"/>
                </a:lnTo>
                <a:lnTo>
                  <a:pt x="35" y="57"/>
                </a:lnTo>
                <a:lnTo>
                  <a:pt x="31" y="61"/>
                </a:lnTo>
                <a:lnTo>
                  <a:pt x="27" y="63"/>
                </a:lnTo>
                <a:lnTo>
                  <a:pt x="19" y="65"/>
                </a:lnTo>
                <a:lnTo>
                  <a:pt x="15" y="63"/>
                </a:lnTo>
                <a:lnTo>
                  <a:pt x="9" y="61"/>
                </a:lnTo>
                <a:lnTo>
                  <a:pt x="5" y="59"/>
                </a:lnTo>
                <a:lnTo>
                  <a:pt x="3" y="53"/>
                </a:lnTo>
                <a:lnTo>
                  <a:pt x="1" y="43"/>
                </a:lnTo>
                <a:lnTo>
                  <a:pt x="0" y="33"/>
                </a:lnTo>
                <a:close/>
                <a:moveTo>
                  <a:pt x="7" y="33"/>
                </a:moveTo>
                <a:lnTo>
                  <a:pt x="9" y="41"/>
                </a:lnTo>
                <a:lnTo>
                  <a:pt x="9" y="49"/>
                </a:lnTo>
                <a:lnTo>
                  <a:pt x="11" y="53"/>
                </a:lnTo>
                <a:lnTo>
                  <a:pt x="15" y="57"/>
                </a:lnTo>
                <a:lnTo>
                  <a:pt x="19" y="57"/>
                </a:lnTo>
                <a:lnTo>
                  <a:pt x="25" y="57"/>
                </a:lnTo>
                <a:lnTo>
                  <a:pt x="29" y="53"/>
                </a:lnTo>
                <a:lnTo>
                  <a:pt x="31" y="49"/>
                </a:lnTo>
                <a:lnTo>
                  <a:pt x="31" y="41"/>
                </a:lnTo>
                <a:lnTo>
                  <a:pt x="33" y="33"/>
                </a:lnTo>
                <a:lnTo>
                  <a:pt x="31" y="24"/>
                </a:lnTo>
                <a:lnTo>
                  <a:pt x="31" y="16"/>
                </a:lnTo>
                <a:lnTo>
                  <a:pt x="29" y="12"/>
                </a:lnTo>
                <a:lnTo>
                  <a:pt x="25" y="8"/>
                </a:lnTo>
                <a:lnTo>
                  <a:pt x="19" y="8"/>
                </a:lnTo>
                <a:lnTo>
                  <a:pt x="15" y="8"/>
                </a:lnTo>
                <a:lnTo>
                  <a:pt x="11" y="12"/>
                </a:lnTo>
                <a:lnTo>
                  <a:pt x="9" y="16"/>
                </a:lnTo>
                <a:lnTo>
                  <a:pt x="9" y="24"/>
                </a:lnTo>
                <a:lnTo>
                  <a:pt x="7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96" name="Rectangle 60"/>
          <p:cNvSpPr>
            <a:spLocks noChangeArrowheads="1"/>
          </p:cNvSpPr>
          <p:nvPr/>
        </p:nvSpPr>
        <p:spPr bwMode="auto">
          <a:xfrm>
            <a:off x="4799013" y="6119813"/>
            <a:ext cx="12700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97" name="Freeform 61"/>
          <p:cNvSpPr>
            <a:spLocks noEditPoints="1"/>
          </p:cNvSpPr>
          <p:nvPr/>
        </p:nvSpPr>
        <p:spPr bwMode="auto">
          <a:xfrm>
            <a:off x="4827588" y="6035675"/>
            <a:ext cx="68262" cy="96838"/>
          </a:xfrm>
          <a:custGeom>
            <a:avLst/>
            <a:gdLst>
              <a:gd name="T0" fmla="*/ 28 w 43"/>
              <a:gd name="T1" fmla="*/ 61 h 61"/>
              <a:gd name="T2" fmla="*/ 28 w 43"/>
              <a:gd name="T3" fmla="*/ 47 h 61"/>
              <a:gd name="T4" fmla="*/ 0 w 43"/>
              <a:gd name="T5" fmla="*/ 47 h 61"/>
              <a:gd name="T6" fmla="*/ 0 w 43"/>
              <a:gd name="T7" fmla="*/ 39 h 61"/>
              <a:gd name="T8" fmla="*/ 30 w 43"/>
              <a:gd name="T9" fmla="*/ 0 h 61"/>
              <a:gd name="T10" fmla="*/ 35 w 43"/>
              <a:gd name="T11" fmla="*/ 0 h 61"/>
              <a:gd name="T12" fmla="*/ 35 w 43"/>
              <a:gd name="T13" fmla="*/ 39 h 61"/>
              <a:gd name="T14" fmla="*/ 43 w 43"/>
              <a:gd name="T15" fmla="*/ 39 h 61"/>
              <a:gd name="T16" fmla="*/ 43 w 43"/>
              <a:gd name="T17" fmla="*/ 47 h 61"/>
              <a:gd name="T18" fmla="*/ 35 w 43"/>
              <a:gd name="T19" fmla="*/ 47 h 61"/>
              <a:gd name="T20" fmla="*/ 35 w 43"/>
              <a:gd name="T21" fmla="*/ 61 h 61"/>
              <a:gd name="T22" fmla="*/ 28 w 43"/>
              <a:gd name="T23" fmla="*/ 61 h 61"/>
              <a:gd name="T24" fmla="*/ 28 w 43"/>
              <a:gd name="T25" fmla="*/ 39 h 61"/>
              <a:gd name="T26" fmla="*/ 28 w 43"/>
              <a:gd name="T27" fmla="*/ 14 h 61"/>
              <a:gd name="T28" fmla="*/ 10 w 43"/>
              <a:gd name="T29" fmla="*/ 39 h 61"/>
              <a:gd name="T30" fmla="*/ 28 w 43"/>
              <a:gd name="T31" fmla="*/ 39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3" h="61">
                <a:moveTo>
                  <a:pt x="28" y="61"/>
                </a:moveTo>
                <a:lnTo>
                  <a:pt x="28" y="47"/>
                </a:lnTo>
                <a:lnTo>
                  <a:pt x="0" y="47"/>
                </a:lnTo>
                <a:lnTo>
                  <a:pt x="0" y="39"/>
                </a:lnTo>
                <a:lnTo>
                  <a:pt x="30" y="0"/>
                </a:lnTo>
                <a:lnTo>
                  <a:pt x="35" y="0"/>
                </a:lnTo>
                <a:lnTo>
                  <a:pt x="35" y="39"/>
                </a:lnTo>
                <a:lnTo>
                  <a:pt x="43" y="39"/>
                </a:lnTo>
                <a:lnTo>
                  <a:pt x="43" y="47"/>
                </a:lnTo>
                <a:lnTo>
                  <a:pt x="35" y="47"/>
                </a:lnTo>
                <a:lnTo>
                  <a:pt x="35" y="61"/>
                </a:lnTo>
                <a:lnTo>
                  <a:pt x="28" y="61"/>
                </a:lnTo>
                <a:close/>
                <a:moveTo>
                  <a:pt x="28" y="39"/>
                </a:moveTo>
                <a:lnTo>
                  <a:pt x="28" y="14"/>
                </a:lnTo>
                <a:lnTo>
                  <a:pt x="10" y="39"/>
                </a:lnTo>
                <a:lnTo>
                  <a:pt x="28" y="3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98" name="Freeform 62"/>
          <p:cNvSpPr>
            <a:spLocks noEditPoints="1"/>
          </p:cNvSpPr>
          <p:nvPr/>
        </p:nvSpPr>
        <p:spPr bwMode="auto">
          <a:xfrm>
            <a:off x="5568950" y="6032500"/>
            <a:ext cx="63500" cy="103188"/>
          </a:xfrm>
          <a:custGeom>
            <a:avLst/>
            <a:gdLst>
              <a:gd name="T0" fmla="*/ 0 w 40"/>
              <a:gd name="T1" fmla="*/ 33 h 65"/>
              <a:gd name="T2" fmla="*/ 0 w 40"/>
              <a:gd name="T3" fmla="*/ 22 h 65"/>
              <a:gd name="T4" fmla="*/ 2 w 40"/>
              <a:gd name="T5" fmla="*/ 14 h 65"/>
              <a:gd name="T6" fmla="*/ 6 w 40"/>
              <a:gd name="T7" fmla="*/ 8 h 65"/>
              <a:gd name="T8" fmla="*/ 10 w 40"/>
              <a:gd name="T9" fmla="*/ 4 h 65"/>
              <a:gd name="T10" fmla="*/ 14 w 40"/>
              <a:gd name="T11" fmla="*/ 2 h 65"/>
              <a:gd name="T12" fmla="*/ 20 w 40"/>
              <a:gd name="T13" fmla="*/ 0 h 65"/>
              <a:gd name="T14" fmla="*/ 26 w 40"/>
              <a:gd name="T15" fmla="*/ 0 h 65"/>
              <a:gd name="T16" fmla="*/ 30 w 40"/>
              <a:gd name="T17" fmla="*/ 2 h 65"/>
              <a:gd name="T18" fmla="*/ 32 w 40"/>
              <a:gd name="T19" fmla="*/ 4 h 65"/>
              <a:gd name="T20" fmla="*/ 36 w 40"/>
              <a:gd name="T21" fmla="*/ 8 h 65"/>
              <a:gd name="T22" fmla="*/ 38 w 40"/>
              <a:gd name="T23" fmla="*/ 12 h 65"/>
              <a:gd name="T24" fmla="*/ 40 w 40"/>
              <a:gd name="T25" fmla="*/ 18 h 65"/>
              <a:gd name="T26" fmla="*/ 40 w 40"/>
              <a:gd name="T27" fmla="*/ 24 h 65"/>
              <a:gd name="T28" fmla="*/ 40 w 40"/>
              <a:gd name="T29" fmla="*/ 33 h 65"/>
              <a:gd name="T30" fmla="*/ 40 w 40"/>
              <a:gd name="T31" fmla="*/ 43 h 65"/>
              <a:gd name="T32" fmla="*/ 38 w 40"/>
              <a:gd name="T33" fmla="*/ 51 h 65"/>
              <a:gd name="T34" fmla="*/ 36 w 40"/>
              <a:gd name="T35" fmla="*/ 57 h 65"/>
              <a:gd name="T36" fmla="*/ 32 w 40"/>
              <a:gd name="T37" fmla="*/ 61 h 65"/>
              <a:gd name="T38" fmla="*/ 26 w 40"/>
              <a:gd name="T39" fmla="*/ 63 h 65"/>
              <a:gd name="T40" fmla="*/ 20 w 40"/>
              <a:gd name="T41" fmla="*/ 65 h 65"/>
              <a:gd name="T42" fmla="*/ 14 w 40"/>
              <a:gd name="T43" fmla="*/ 63 h 65"/>
              <a:gd name="T44" fmla="*/ 10 w 40"/>
              <a:gd name="T45" fmla="*/ 61 h 65"/>
              <a:gd name="T46" fmla="*/ 6 w 40"/>
              <a:gd name="T47" fmla="*/ 59 h 65"/>
              <a:gd name="T48" fmla="*/ 2 w 40"/>
              <a:gd name="T49" fmla="*/ 53 h 65"/>
              <a:gd name="T50" fmla="*/ 0 w 40"/>
              <a:gd name="T51" fmla="*/ 43 h 65"/>
              <a:gd name="T52" fmla="*/ 0 w 40"/>
              <a:gd name="T53" fmla="*/ 33 h 65"/>
              <a:gd name="T54" fmla="*/ 8 w 40"/>
              <a:gd name="T55" fmla="*/ 33 h 65"/>
              <a:gd name="T56" fmla="*/ 8 w 40"/>
              <a:gd name="T57" fmla="*/ 41 h 65"/>
              <a:gd name="T58" fmla="*/ 10 w 40"/>
              <a:gd name="T59" fmla="*/ 49 h 65"/>
              <a:gd name="T60" fmla="*/ 12 w 40"/>
              <a:gd name="T61" fmla="*/ 53 h 65"/>
              <a:gd name="T62" fmla="*/ 16 w 40"/>
              <a:gd name="T63" fmla="*/ 57 h 65"/>
              <a:gd name="T64" fmla="*/ 20 w 40"/>
              <a:gd name="T65" fmla="*/ 57 h 65"/>
              <a:gd name="T66" fmla="*/ 26 w 40"/>
              <a:gd name="T67" fmla="*/ 57 h 65"/>
              <a:gd name="T68" fmla="*/ 28 w 40"/>
              <a:gd name="T69" fmla="*/ 53 h 65"/>
              <a:gd name="T70" fmla="*/ 30 w 40"/>
              <a:gd name="T71" fmla="*/ 49 h 65"/>
              <a:gd name="T72" fmla="*/ 32 w 40"/>
              <a:gd name="T73" fmla="*/ 41 h 65"/>
              <a:gd name="T74" fmla="*/ 32 w 40"/>
              <a:gd name="T75" fmla="*/ 33 h 65"/>
              <a:gd name="T76" fmla="*/ 32 w 40"/>
              <a:gd name="T77" fmla="*/ 24 h 65"/>
              <a:gd name="T78" fmla="*/ 30 w 40"/>
              <a:gd name="T79" fmla="*/ 16 h 65"/>
              <a:gd name="T80" fmla="*/ 30 w 40"/>
              <a:gd name="T81" fmla="*/ 12 h 65"/>
              <a:gd name="T82" fmla="*/ 26 w 40"/>
              <a:gd name="T83" fmla="*/ 8 h 65"/>
              <a:gd name="T84" fmla="*/ 20 w 40"/>
              <a:gd name="T85" fmla="*/ 8 h 65"/>
              <a:gd name="T86" fmla="*/ 16 w 40"/>
              <a:gd name="T87" fmla="*/ 8 h 65"/>
              <a:gd name="T88" fmla="*/ 12 w 40"/>
              <a:gd name="T89" fmla="*/ 12 h 65"/>
              <a:gd name="T90" fmla="*/ 10 w 40"/>
              <a:gd name="T91" fmla="*/ 16 h 65"/>
              <a:gd name="T92" fmla="*/ 8 w 40"/>
              <a:gd name="T93" fmla="*/ 24 h 65"/>
              <a:gd name="T94" fmla="*/ 8 w 40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5">
                <a:moveTo>
                  <a:pt x="0" y="33"/>
                </a:moveTo>
                <a:lnTo>
                  <a:pt x="0" y="22"/>
                </a:lnTo>
                <a:lnTo>
                  <a:pt x="2" y="14"/>
                </a:lnTo>
                <a:lnTo>
                  <a:pt x="6" y="8"/>
                </a:lnTo>
                <a:lnTo>
                  <a:pt x="10" y="4"/>
                </a:lnTo>
                <a:lnTo>
                  <a:pt x="14" y="2"/>
                </a:lnTo>
                <a:lnTo>
                  <a:pt x="20" y="0"/>
                </a:lnTo>
                <a:lnTo>
                  <a:pt x="26" y="0"/>
                </a:lnTo>
                <a:lnTo>
                  <a:pt x="30" y="2"/>
                </a:lnTo>
                <a:lnTo>
                  <a:pt x="32" y="4"/>
                </a:lnTo>
                <a:lnTo>
                  <a:pt x="36" y="8"/>
                </a:lnTo>
                <a:lnTo>
                  <a:pt x="38" y="12"/>
                </a:lnTo>
                <a:lnTo>
                  <a:pt x="40" y="18"/>
                </a:lnTo>
                <a:lnTo>
                  <a:pt x="40" y="24"/>
                </a:lnTo>
                <a:lnTo>
                  <a:pt x="40" y="33"/>
                </a:lnTo>
                <a:lnTo>
                  <a:pt x="40" y="43"/>
                </a:lnTo>
                <a:lnTo>
                  <a:pt x="38" y="51"/>
                </a:lnTo>
                <a:lnTo>
                  <a:pt x="36" y="57"/>
                </a:lnTo>
                <a:lnTo>
                  <a:pt x="32" y="61"/>
                </a:lnTo>
                <a:lnTo>
                  <a:pt x="26" y="63"/>
                </a:lnTo>
                <a:lnTo>
                  <a:pt x="20" y="65"/>
                </a:lnTo>
                <a:lnTo>
                  <a:pt x="14" y="63"/>
                </a:lnTo>
                <a:lnTo>
                  <a:pt x="10" y="61"/>
                </a:lnTo>
                <a:lnTo>
                  <a:pt x="6" y="59"/>
                </a:lnTo>
                <a:lnTo>
                  <a:pt x="2" y="53"/>
                </a:lnTo>
                <a:lnTo>
                  <a:pt x="0" y="43"/>
                </a:lnTo>
                <a:lnTo>
                  <a:pt x="0" y="33"/>
                </a:lnTo>
                <a:close/>
                <a:moveTo>
                  <a:pt x="8" y="33"/>
                </a:moveTo>
                <a:lnTo>
                  <a:pt x="8" y="41"/>
                </a:lnTo>
                <a:lnTo>
                  <a:pt x="10" y="49"/>
                </a:lnTo>
                <a:lnTo>
                  <a:pt x="12" y="53"/>
                </a:lnTo>
                <a:lnTo>
                  <a:pt x="16" y="57"/>
                </a:lnTo>
                <a:lnTo>
                  <a:pt x="20" y="57"/>
                </a:lnTo>
                <a:lnTo>
                  <a:pt x="26" y="57"/>
                </a:lnTo>
                <a:lnTo>
                  <a:pt x="28" y="53"/>
                </a:lnTo>
                <a:lnTo>
                  <a:pt x="30" y="49"/>
                </a:lnTo>
                <a:lnTo>
                  <a:pt x="32" y="41"/>
                </a:lnTo>
                <a:lnTo>
                  <a:pt x="32" y="33"/>
                </a:lnTo>
                <a:lnTo>
                  <a:pt x="32" y="24"/>
                </a:lnTo>
                <a:lnTo>
                  <a:pt x="30" y="16"/>
                </a:lnTo>
                <a:lnTo>
                  <a:pt x="30" y="12"/>
                </a:lnTo>
                <a:lnTo>
                  <a:pt x="26" y="8"/>
                </a:lnTo>
                <a:lnTo>
                  <a:pt x="20" y="8"/>
                </a:lnTo>
                <a:lnTo>
                  <a:pt x="16" y="8"/>
                </a:lnTo>
                <a:lnTo>
                  <a:pt x="12" y="12"/>
                </a:lnTo>
                <a:lnTo>
                  <a:pt x="10" y="16"/>
                </a:lnTo>
                <a:lnTo>
                  <a:pt x="8" y="24"/>
                </a:lnTo>
                <a:lnTo>
                  <a:pt x="8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599" name="Rectangle 63"/>
          <p:cNvSpPr>
            <a:spLocks noChangeArrowheads="1"/>
          </p:cNvSpPr>
          <p:nvPr/>
        </p:nvSpPr>
        <p:spPr bwMode="auto">
          <a:xfrm>
            <a:off x="5651500" y="6119813"/>
            <a:ext cx="11113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600" name="Freeform 64"/>
          <p:cNvSpPr>
            <a:spLocks noEditPoints="1"/>
          </p:cNvSpPr>
          <p:nvPr/>
        </p:nvSpPr>
        <p:spPr bwMode="auto">
          <a:xfrm>
            <a:off x="5681663" y="6032500"/>
            <a:ext cx="63500" cy="103188"/>
          </a:xfrm>
          <a:custGeom>
            <a:avLst/>
            <a:gdLst>
              <a:gd name="T0" fmla="*/ 40 w 40"/>
              <a:gd name="T1" fmla="*/ 16 h 65"/>
              <a:gd name="T2" fmla="*/ 32 w 40"/>
              <a:gd name="T3" fmla="*/ 18 h 65"/>
              <a:gd name="T4" fmla="*/ 30 w 40"/>
              <a:gd name="T5" fmla="*/ 14 h 65"/>
              <a:gd name="T6" fmla="*/ 28 w 40"/>
              <a:gd name="T7" fmla="*/ 10 h 65"/>
              <a:gd name="T8" fmla="*/ 26 w 40"/>
              <a:gd name="T9" fmla="*/ 8 h 65"/>
              <a:gd name="T10" fmla="*/ 22 w 40"/>
              <a:gd name="T11" fmla="*/ 8 h 65"/>
              <a:gd name="T12" fmla="*/ 18 w 40"/>
              <a:gd name="T13" fmla="*/ 8 h 65"/>
              <a:gd name="T14" fmla="*/ 14 w 40"/>
              <a:gd name="T15" fmla="*/ 10 h 65"/>
              <a:gd name="T16" fmla="*/ 12 w 40"/>
              <a:gd name="T17" fmla="*/ 12 h 65"/>
              <a:gd name="T18" fmla="*/ 10 w 40"/>
              <a:gd name="T19" fmla="*/ 16 h 65"/>
              <a:gd name="T20" fmla="*/ 8 w 40"/>
              <a:gd name="T21" fmla="*/ 22 h 65"/>
              <a:gd name="T22" fmla="*/ 8 w 40"/>
              <a:gd name="T23" fmla="*/ 30 h 65"/>
              <a:gd name="T24" fmla="*/ 10 w 40"/>
              <a:gd name="T25" fmla="*/ 26 h 65"/>
              <a:gd name="T26" fmla="*/ 14 w 40"/>
              <a:gd name="T27" fmla="*/ 24 h 65"/>
              <a:gd name="T28" fmla="*/ 18 w 40"/>
              <a:gd name="T29" fmla="*/ 22 h 65"/>
              <a:gd name="T30" fmla="*/ 22 w 40"/>
              <a:gd name="T31" fmla="*/ 22 h 65"/>
              <a:gd name="T32" fmla="*/ 30 w 40"/>
              <a:gd name="T33" fmla="*/ 24 h 65"/>
              <a:gd name="T34" fmla="*/ 36 w 40"/>
              <a:gd name="T35" fmla="*/ 28 h 65"/>
              <a:gd name="T36" fmla="*/ 38 w 40"/>
              <a:gd name="T37" fmla="*/ 33 h 65"/>
              <a:gd name="T38" fmla="*/ 40 w 40"/>
              <a:gd name="T39" fmla="*/ 37 h 65"/>
              <a:gd name="T40" fmla="*/ 40 w 40"/>
              <a:gd name="T41" fmla="*/ 43 h 65"/>
              <a:gd name="T42" fmla="*/ 40 w 40"/>
              <a:gd name="T43" fmla="*/ 49 h 65"/>
              <a:gd name="T44" fmla="*/ 38 w 40"/>
              <a:gd name="T45" fmla="*/ 55 h 65"/>
              <a:gd name="T46" fmla="*/ 36 w 40"/>
              <a:gd name="T47" fmla="*/ 59 h 65"/>
              <a:gd name="T48" fmla="*/ 32 w 40"/>
              <a:gd name="T49" fmla="*/ 61 h 65"/>
              <a:gd name="T50" fmla="*/ 26 w 40"/>
              <a:gd name="T51" fmla="*/ 63 h 65"/>
              <a:gd name="T52" fmla="*/ 20 w 40"/>
              <a:gd name="T53" fmla="*/ 65 h 65"/>
              <a:gd name="T54" fmla="*/ 14 w 40"/>
              <a:gd name="T55" fmla="*/ 63 h 65"/>
              <a:gd name="T56" fmla="*/ 10 w 40"/>
              <a:gd name="T57" fmla="*/ 61 h 65"/>
              <a:gd name="T58" fmla="*/ 6 w 40"/>
              <a:gd name="T59" fmla="*/ 57 h 65"/>
              <a:gd name="T60" fmla="*/ 2 w 40"/>
              <a:gd name="T61" fmla="*/ 51 h 65"/>
              <a:gd name="T62" fmla="*/ 0 w 40"/>
              <a:gd name="T63" fmla="*/ 45 h 65"/>
              <a:gd name="T64" fmla="*/ 0 w 40"/>
              <a:gd name="T65" fmla="*/ 35 h 65"/>
              <a:gd name="T66" fmla="*/ 0 w 40"/>
              <a:gd name="T67" fmla="*/ 22 h 65"/>
              <a:gd name="T68" fmla="*/ 2 w 40"/>
              <a:gd name="T69" fmla="*/ 14 h 65"/>
              <a:gd name="T70" fmla="*/ 6 w 40"/>
              <a:gd name="T71" fmla="*/ 8 h 65"/>
              <a:gd name="T72" fmla="*/ 10 w 40"/>
              <a:gd name="T73" fmla="*/ 4 h 65"/>
              <a:gd name="T74" fmla="*/ 16 w 40"/>
              <a:gd name="T75" fmla="*/ 2 h 65"/>
              <a:gd name="T76" fmla="*/ 22 w 40"/>
              <a:gd name="T77" fmla="*/ 0 h 65"/>
              <a:gd name="T78" fmla="*/ 28 w 40"/>
              <a:gd name="T79" fmla="*/ 2 h 65"/>
              <a:gd name="T80" fmla="*/ 34 w 40"/>
              <a:gd name="T81" fmla="*/ 4 h 65"/>
              <a:gd name="T82" fmla="*/ 38 w 40"/>
              <a:gd name="T83" fmla="*/ 10 h 65"/>
              <a:gd name="T84" fmla="*/ 40 w 40"/>
              <a:gd name="T85" fmla="*/ 16 h 65"/>
              <a:gd name="T86" fmla="*/ 8 w 40"/>
              <a:gd name="T87" fmla="*/ 43 h 65"/>
              <a:gd name="T88" fmla="*/ 8 w 40"/>
              <a:gd name="T89" fmla="*/ 47 h 65"/>
              <a:gd name="T90" fmla="*/ 8 w 40"/>
              <a:gd name="T91" fmla="*/ 51 h 65"/>
              <a:gd name="T92" fmla="*/ 12 w 40"/>
              <a:gd name="T93" fmla="*/ 53 h 65"/>
              <a:gd name="T94" fmla="*/ 14 w 40"/>
              <a:gd name="T95" fmla="*/ 55 h 65"/>
              <a:gd name="T96" fmla="*/ 16 w 40"/>
              <a:gd name="T97" fmla="*/ 57 h 65"/>
              <a:gd name="T98" fmla="*/ 20 w 40"/>
              <a:gd name="T99" fmla="*/ 57 h 65"/>
              <a:gd name="T100" fmla="*/ 26 w 40"/>
              <a:gd name="T101" fmla="*/ 57 h 65"/>
              <a:gd name="T102" fmla="*/ 30 w 40"/>
              <a:gd name="T103" fmla="*/ 53 h 65"/>
              <a:gd name="T104" fmla="*/ 32 w 40"/>
              <a:gd name="T105" fmla="*/ 49 h 65"/>
              <a:gd name="T106" fmla="*/ 32 w 40"/>
              <a:gd name="T107" fmla="*/ 43 h 65"/>
              <a:gd name="T108" fmla="*/ 32 w 40"/>
              <a:gd name="T109" fmla="*/ 37 h 65"/>
              <a:gd name="T110" fmla="*/ 30 w 40"/>
              <a:gd name="T111" fmla="*/ 33 h 65"/>
              <a:gd name="T112" fmla="*/ 26 w 40"/>
              <a:gd name="T113" fmla="*/ 30 h 65"/>
              <a:gd name="T114" fmla="*/ 20 w 40"/>
              <a:gd name="T115" fmla="*/ 30 h 65"/>
              <a:gd name="T116" fmla="*/ 16 w 40"/>
              <a:gd name="T117" fmla="*/ 30 h 65"/>
              <a:gd name="T118" fmla="*/ 10 w 40"/>
              <a:gd name="T119" fmla="*/ 33 h 65"/>
              <a:gd name="T120" fmla="*/ 8 w 40"/>
              <a:gd name="T121" fmla="*/ 37 h 65"/>
              <a:gd name="T122" fmla="*/ 8 w 40"/>
              <a:gd name="T123" fmla="*/ 4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" h="65">
                <a:moveTo>
                  <a:pt x="40" y="16"/>
                </a:moveTo>
                <a:lnTo>
                  <a:pt x="32" y="18"/>
                </a:lnTo>
                <a:lnTo>
                  <a:pt x="30" y="14"/>
                </a:lnTo>
                <a:lnTo>
                  <a:pt x="28" y="10"/>
                </a:lnTo>
                <a:lnTo>
                  <a:pt x="26" y="8"/>
                </a:lnTo>
                <a:lnTo>
                  <a:pt x="22" y="8"/>
                </a:lnTo>
                <a:lnTo>
                  <a:pt x="18" y="8"/>
                </a:lnTo>
                <a:lnTo>
                  <a:pt x="14" y="10"/>
                </a:lnTo>
                <a:lnTo>
                  <a:pt x="12" y="12"/>
                </a:lnTo>
                <a:lnTo>
                  <a:pt x="10" y="16"/>
                </a:lnTo>
                <a:lnTo>
                  <a:pt x="8" y="22"/>
                </a:lnTo>
                <a:lnTo>
                  <a:pt x="8" y="30"/>
                </a:lnTo>
                <a:lnTo>
                  <a:pt x="10" y="26"/>
                </a:lnTo>
                <a:lnTo>
                  <a:pt x="14" y="24"/>
                </a:lnTo>
                <a:lnTo>
                  <a:pt x="18" y="22"/>
                </a:lnTo>
                <a:lnTo>
                  <a:pt x="22" y="22"/>
                </a:lnTo>
                <a:lnTo>
                  <a:pt x="30" y="24"/>
                </a:lnTo>
                <a:lnTo>
                  <a:pt x="36" y="28"/>
                </a:lnTo>
                <a:lnTo>
                  <a:pt x="38" y="33"/>
                </a:lnTo>
                <a:lnTo>
                  <a:pt x="40" y="37"/>
                </a:lnTo>
                <a:lnTo>
                  <a:pt x="40" y="43"/>
                </a:lnTo>
                <a:lnTo>
                  <a:pt x="40" y="49"/>
                </a:lnTo>
                <a:lnTo>
                  <a:pt x="38" y="55"/>
                </a:lnTo>
                <a:lnTo>
                  <a:pt x="36" y="59"/>
                </a:lnTo>
                <a:lnTo>
                  <a:pt x="32" y="61"/>
                </a:lnTo>
                <a:lnTo>
                  <a:pt x="26" y="63"/>
                </a:lnTo>
                <a:lnTo>
                  <a:pt x="20" y="65"/>
                </a:lnTo>
                <a:lnTo>
                  <a:pt x="14" y="63"/>
                </a:lnTo>
                <a:lnTo>
                  <a:pt x="10" y="61"/>
                </a:lnTo>
                <a:lnTo>
                  <a:pt x="6" y="57"/>
                </a:lnTo>
                <a:lnTo>
                  <a:pt x="2" y="51"/>
                </a:lnTo>
                <a:lnTo>
                  <a:pt x="0" y="45"/>
                </a:lnTo>
                <a:lnTo>
                  <a:pt x="0" y="35"/>
                </a:lnTo>
                <a:lnTo>
                  <a:pt x="0" y="22"/>
                </a:lnTo>
                <a:lnTo>
                  <a:pt x="2" y="14"/>
                </a:lnTo>
                <a:lnTo>
                  <a:pt x="6" y="8"/>
                </a:lnTo>
                <a:lnTo>
                  <a:pt x="10" y="4"/>
                </a:lnTo>
                <a:lnTo>
                  <a:pt x="16" y="2"/>
                </a:lnTo>
                <a:lnTo>
                  <a:pt x="22" y="0"/>
                </a:lnTo>
                <a:lnTo>
                  <a:pt x="28" y="2"/>
                </a:lnTo>
                <a:lnTo>
                  <a:pt x="34" y="4"/>
                </a:lnTo>
                <a:lnTo>
                  <a:pt x="38" y="10"/>
                </a:lnTo>
                <a:lnTo>
                  <a:pt x="40" y="16"/>
                </a:lnTo>
                <a:close/>
                <a:moveTo>
                  <a:pt x="8" y="43"/>
                </a:moveTo>
                <a:lnTo>
                  <a:pt x="8" y="47"/>
                </a:lnTo>
                <a:lnTo>
                  <a:pt x="8" y="51"/>
                </a:lnTo>
                <a:lnTo>
                  <a:pt x="12" y="53"/>
                </a:lnTo>
                <a:lnTo>
                  <a:pt x="14" y="55"/>
                </a:lnTo>
                <a:lnTo>
                  <a:pt x="16" y="57"/>
                </a:lnTo>
                <a:lnTo>
                  <a:pt x="20" y="57"/>
                </a:lnTo>
                <a:lnTo>
                  <a:pt x="26" y="57"/>
                </a:lnTo>
                <a:lnTo>
                  <a:pt x="30" y="53"/>
                </a:lnTo>
                <a:lnTo>
                  <a:pt x="32" y="49"/>
                </a:lnTo>
                <a:lnTo>
                  <a:pt x="32" y="43"/>
                </a:lnTo>
                <a:lnTo>
                  <a:pt x="32" y="37"/>
                </a:lnTo>
                <a:lnTo>
                  <a:pt x="30" y="33"/>
                </a:lnTo>
                <a:lnTo>
                  <a:pt x="26" y="30"/>
                </a:lnTo>
                <a:lnTo>
                  <a:pt x="20" y="30"/>
                </a:lnTo>
                <a:lnTo>
                  <a:pt x="16" y="30"/>
                </a:lnTo>
                <a:lnTo>
                  <a:pt x="10" y="33"/>
                </a:lnTo>
                <a:lnTo>
                  <a:pt x="8" y="37"/>
                </a:lnTo>
                <a:lnTo>
                  <a:pt x="8" y="4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601" name="Freeform 65"/>
          <p:cNvSpPr>
            <a:spLocks noEditPoints="1"/>
          </p:cNvSpPr>
          <p:nvPr/>
        </p:nvSpPr>
        <p:spPr bwMode="auto">
          <a:xfrm>
            <a:off x="6421438" y="6032500"/>
            <a:ext cx="61912" cy="103188"/>
          </a:xfrm>
          <a:custGeom>
            <a:avLst/>
            <a:gdLst>
              <a:gd name="T0" fmla="*/ 0 w 39"/>
              <a:gd name="T1" fmla="*/ 33 h 65"/>
              <a:gd name="T2" fmla="*/ 0 w 39"/>
              <a:gd name="T3" fmla="*/ 22 h 65"/>
              <a:gd name="T4" fmla="*/ 2 w 39"/>
              <a:gd name="T5" fmla="*/ 14 h 65"/>
              <a:gd name="T6" fmla="*/ 6 w 39"/>
              <a:gd name="T7" fmla="*/ 8 h 65"/>
              <a:gd name="T8" fmla="*/ 8 w 39"/>
              <a:gd name="T9" fmla="*/ 4 h 65"/>
              <a:gd name="T10" fmla="*/ 14 w 39"/>
              <a:gd name="T11" fmla="*/ 2 h 65"/>
              <a:gd name="T12" fmla="*/ 19 w 39"/>
              <a:gd name="T13" fmla="*/ 0 h 65"/>
              <a:gd name="T14" fmla="*/ 23 w 39"/>
              <a:gd name="T15" fmla="*/ 0 h 65"/>
              <a:gd name="T16" fmla="*/ 29 w 39"/>
              <a:gd name="T17" fmla="*/ 2 h 65"/>
              <a:gd name="T18" fmla="*/ 31 w 39"/>
              <a:gd name="T19" fmla="*/ 4 h 65"/>
              <a:gd name="T20" fmla="*/ 35 w 39"/>
              <a:gd name="T21" fmla="*/ 8 h 65"/>
              <a:gd name="T22" fmla="*/ 37 w 39"/>
              <a:gd name="T23" fmla="*/ 12 h 65"/>
              <a:gd name="T24" fmla="*/ 39 w 39"/>
              <a:gd name="T25" fmla="*/ 18 h 65"/>
              <a:gd name="T26" fmla="*/ 39 w 39"/>
              <a:gd name="T27" fmla="*/ 24 h 65"/>
              <a:gd name="T28" fmla="*/ 39 w 39"/>
              <a:gd name="T29" fmla="*/ 33 h 65"/>
              <a:gd name="T30" fmla="*/ 39 w 39"/>
              <a:gd name="T31" fmla="*/ 43 h 65"/>
              <a:gd name="T32" fmla="*/ 37 w 39"/>
              <a:gd name="T33" fmla="*/ 51 h 65"/>
              <a:gd name="T34" fmla="*/ 35 w 39"/>
              <a:gd name="T35" fmla="*/ 57 h 65"/>
              <a:gd name="T36" fmla="*/ 31 w 39"/>
              <a:gd name="T37" fmla="*/ 61 h 65"/>
              <a:gd name="T38" fmla="*/ 25 w 39"/>
              <a:gd name="T39" fmla="*/ 63 h 65"/>
              <a:gd name="T40" fmla="*/ 19 w 39"/>
              <a:gd name="T41" fmla="*/ 65 h 65"/>
              <a:gd name="T42" fmla="*/ 14 w 39"/>
              <a:gd name="T43" fmla="*/ 63 h 65"/>
              <a:gd name="T44" fmla="*/ 10 w 39"/>
              <a:gd name="T45" fmla="*/ 61 h 65"/>
              <a:gd name="T46" fmla="*/ 6 w 39"/>
              <a:gd name="T47" fmla="*/ 59 h 65"/>
              <a:gd name="T48" fmla="*/ 2 w 39"/>
              <a:gd name="T49" fmla="*/ 53 h 65"/>
              <a:gd name="T50" fmla="*/ 0 w 39"/>
              <a:gd name="T51" fmla="*/ 43 h 65"/>
              <a:gd name="T52" fmla="*/ 0 w 39"/>
              <a:gd name="T53" fmla="*/ 33 h 65"/>
              <a:gd name="T54" fmla="*/ 8 w 39"/>
              <a:gd name="T55" fmla="*/ 33 h 65"/>
              <a:gd name="T56" fmla="*/ 8 w 39"/>
              <a:gd name="T57" fmla="*/ 41 h 65"/>
              <a:gd name="T58" fmla="*/ 10 w 39"/>
              <a:gd name="T59" fmla="*/ 49 h 65"/>
              <a:gd name="T60" fmla="*/ 12 w 39"/>
              <a:gd name="T61" fmla="*/ 53 h 65"/>
              <a:gd name="T62" fmla="*/ 16 w 39"/>
              <a:gd name="T63" fmla="*/ 57 h 65"/>
              <a:gd name="T64" fmla="*/ 19 w 39"/>
              <a:gd name="T65" fmla="*/ 57 h 65"/>
              <a:gd name="T66" fmla="*/ 23 w 39"/>
              <a:gd name="T67" fmla="*/ 57 h 65"/>
              <a:gd name="T68" fmla="*/ 27 w 39"/>
              <a:gd name="T69" fmla="*/ 53 h 65"/>
              <a:gd name="T70" fmla="*/ 29 w 39"/>
              <a:gd name="T71" fmla="*/ 49 h 65"/>
              <a:gd name="T72" fmla="*/ 31 w 39"/>
              <a:gd name="T73" fmla="*/ 41 h 65"/>
              <a:gd name="T74" fmla="*/ 31 w 39"/>
              <a:gd name="T75" fmla="*/ 33 h 65"/>
              <a:gd name="T76" fmla="*/ 31 w 39"/>
              <a:gd name="T77" fmla="*/ 24 h 65"/>
              <a:gd name="T78" fmla="*/ 29 w 39"/>
              <a:gd name="T79" fmla="*/ 16 h 65"/>
              <a:gd name="T80" fmla="*/ 29 w 39"/>
              <a:gd name="T81" fmla="*/ 12 h 65"/>
              <a:gd name="T82" fmla="*/ 25 w 39"/>
              <a:gd name="T83" fmla="*/ 8 h 65"/>
              <a:gd name="T84" fmla="*/ 19 w 39"/>
              <a:gd name="T85" fmla="*/ 8 h 65"/>
              <a:gd name="T86" fmla="*/ 16 w 39"/>
              <a:gd name="T87" fmla="*/ 8 h 65"/>
              <a:gd name="T88" fmla="*/ 12 w 39"/>
              <a:gd name="T89" fmla="*/ 12 h 65"/>
              <a:gd name="T90" fmla="*/ 10 w 39"/>
              <a:gd name="T91" fmla="*/ 16 h 65"/>
              <a:gd name="T92" fmla="*/ 8 w 39"/>
              <a:gd name="T93" fmla="*/ 24 h 65"/>
              <a:gd name="T94" fmla="*/ 8 w 39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9" h="65">
                <a:moveTo>
                  <a:pt x="0" y="33"/>
                </a:moveTo>
                <a:lnTo>
                  <a:pt x="0" y="22"/>
                </a:lnTo>
                <a:lnTo>
                  <a:pt x="2" y="14"/>
                </a:lnTo>
                <a:lnTo>
                  <a:pt x="6" y="8"/>
                </a:lnTo>
                <a:lnTo>
                  <a:pt x="8" y="4"/>
                </a:lnTo>
                <a:lnTo>
                  <a:pt x="14" y="2"/>
                </a:lnTo>
                <a:lnTo>
                  <a:pt x="19" y="0"/>
                </a:lnTo>
                <a:lnTo>
                  <a:pt x="23" y="0"/>
                </a:lnTo>
                <a:lnTo>
                  <a:pt x="29" y="2"/>
                </a:lnTo>
                <a:lnTo>
                  <a:pt x="31" y="4"/>
                </a:lnTo>
                <a:lnTo>
                  <a:pt x="35" y="8"/>
                </a:lnTo>
                <a:lnTo>
                  <a:pt x="37" y="12"/>
                </a:lnTo>
                <a:lnTo>
                  <a:pt x="39" y="18"/>
                </a:lnTo>
                <a:lnTo>
                  <a:pt x="39" y="24"/>
                </a:lnTo>
                <a:lnTo>
                  <a:pt x="39" y="33"/>
                </a:lnTo>
                <a:lnTo>
                  <a:pt x="39" y="43"/>
                </a:lnTo>
                <a:lnTo>
                  <a:pt x="37" y="51"/>
                </a:lnTo>
                <a:lnTo>
                  <a:pt x="35" y="57"/>
                </a:lnTo>
                <a:lnTo>
                  <a:pt x="31" y="61"/>
                </a:lnTo>
                <a:lnTo>
                  <a:pt x="25" y="63"/>
                </a:lnTo>
                <a:lnTo>
                  <a:pt x="19" y="65"/>
                </a:lnTo>
                <a:lnTo>
                  <a:pt x="14" y="63"/>
                </a:lnTo>
                <a:lnTo>
                  <a:pt x="10" y="61"/>
                </a:lnTo>
                <a:lnTo>
                  <a:pt x="6" y="59"/>
                </a:lnTo>
                <a:lnTo>
                  <a:pt x="2" y="53"/>
                </a:lnTo>
                <a:lnTo>
                  <a:pt x="0" y="43"/>
                </a:lnTo>
                <a:lnTo>
                  <a:pt x="0" y="33"/>
                </a:lnTo>
                <a:close/>
                <a:moveTo>
                  <a:pt x="8" y="33"/>
                </a:moveTo>
                <a:lnTo>
                  <a:pt x="8" y="41"/>
                </a:lnTo>
                <a:lnTo>
                  <a:pt x="10" y="49"/>
                </a:lnTo>
                <a:lnTo>
                  <a:pt x="12" y="53"/>
                </a:lnTo>
                <a:lnTo>
                  <a:pt x="16" y="57"/>
                </a:lnTo>
                <a:lnTo>
                  <a:pt x="19" y="57"/>
                </a:lnTo>
                <a:lnTo>
                  <a:pt x="23" y="57"/>
                </a:lnTo>
                <a:lnTo>
                  <a:pt x="27" y="53"/>
                </a:lnTo>
                <a:lnTo>
                  <a:pt x="29" y="49"/>
                </a:lnTo>
                <a:lnTo>
                  <a:pt x="31" y="41"/>
                </a:lnTo>
                <a:lnTo>
                  <a:pt x="31" y="33"/>
                </a:lnTo>
                <a:lnTo>
                  <a:pt x="31" y="24"/>
                </a:lnTo>
                <a:lnTo>
                  <a:pt x="29" y="16"/>
                </a:lnTo>
                <a:lnTo>
                  <a:pt x="29" y="12"/>
                </a:lnTo>
                <a:lnTo>
                  <a:pt x="25" y="8"/>
                </a:lnTo>
                <a:lnTo>
                  <a:pt x="19" y="8"/>
                </a:lnTo>
                <a:lnTo>
                  <a:pt x="16" y="8"/>
                </a:lnTo>
                <a:lnTo>
                  <a:pt x="12" y="12"/>
                </a:lnTo>
                <a:lnTo>
                  <a:pt x="10" y="16"/>
                </a:lnTo>
                <a:lnTo>
                  <a:pt x="8" y="24"/>
                </a:lnTo>
                <a:lnTo>
                  <a:pt x="8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602" name="Rectangle 66"/>
          <p:cNvSpPr>
            <a:spLocks noChangeArrowheads="1"/>
          </p:cNvSpPr>
          <p:nvPr/>
        </p:nvSpPr>
        <p:spPr bwMode="auto">
          <a:xfrm>
            <a:off x="6502400" y="6119813"/>
            <a:ext cx="12700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603" name="Freeform 67"/>
          <p:cNvSpPr>
            <a:spLocks noEditPoints="1"/>
          </p:cNvSpPr>
          <p:nvPr/>
        </p:nvSpPr>
        <p:spPr bwMode="auto">
          <a:xfrm>
            <a:off x="6534150" y="6032500"/>
            <a:ext cx="63500" cy="103188"/>
          </a:xfrm>
          <a:custGeom>
            <a:avLst/>
            <a:gdLst>
              <a:gd name="T0" fmla="*/ 8 w 40"/>
              <a:gd name="T1" fmla="*/ 26 h 65"/>
              <a:gd name="T2" fmla="*/ 2 w 40"/>
              <a:gd name="T3" fmla="*/ 20 h 65"/>
              <a:gd name="T4" fmla="*/ 4 w 40"/>
              <a:gd name="T5" fmla="*/ 10 h 65"/>
              <a:gd name="T6" fmla="*/ 12 w 40"/>
              <a:gd name="T7" fmla="*/ 2 h 65"/>
              <a:gd name="T8" fmla="*/ 28 w 40"/>
              <a:gd name="T9" fmla="*/ 2 h 65"/>
              <a:gd name="T10" fmla="*/ 36 w 40"/>
              <a:gd name="T11" fmla="*/ 10 h 65"/>
              <a:gd name="T12" fmla="*/ 38 w 40"/>
              <a:gd name="T13" fmla="*/ 20 h 65"/>
              <a:gd name="T14" fmla="*/ 32 w 40"/>
              <a:gd name="T15" fmla="*/ 26 h 65"/>
              <a:gd name="T16" fmla="*/ 34 w 40"/>
              <a:gd name="T17" fmla="*/ 30 h 65"/>
              <a:gd name="T18" fmla="*/ 38 w 40"/>
              <a:gd name="T19" fmla="*/ 39 h 65"/>
              <a:gd name="T20" fmla="*/ 38 w 40"/>
              <a:gd name="T21" fmla="*/ 51 h 65"/>
              <a:gd name="T22" fmla="*/ 34 w 40"/>
              <a:gd name="T23" fmla="*/ 59 h 65"/>
              <a:gd name="T24" fmla="*/ 26 w 40"/>
              <a:gd name="T25" fmla="*/ 63 h 65"/>
              <a:gd name="T26" fmla="*/ 14 w 40"/>
              <a:gd name="T27" fmla="*/ 63 h 65"/>
              <a:gd name="T28" fmla="*/ 6 w 40"/>
              <a:gd name="T29" fmla="*/ 59 h 65"/>
              <a:gd name="T30" fmla="*/ 0 w 40"/>
              <a:gd name="T31" fmla="*/ 51 h 65"/>
              <a:gd name="T32" fmla="*/ 0 w 40"/>
              <a:gd name="T33" fmla="*/ 39 h 65"/>
              <a:gd name="T34" fmla="*/ 6 w 40"/>
              <a:gd name="T35" fmla="*/ 30 h 65"/>
              <a:gd name="T36" fmla="*/ 10 w 40"/>
              <a:gd name="T37" fmla="*/ 16 h 65"/>
              <a:gd name="T38" fmla="*/ 12 w 40"/>
              <a:gd name="T39" fmla="*/ 22 h 65"/>
              <a:gd name="T40" fmla="*/ 20 w 40"/>
              <a:gd name="T41" fmla="*/ 24 h 65"/>
              <a:gd name="T42" fmla="*/ 28 w 40"/>
              <a:gd name="T43" fmla="*/ 22 h 65"/>
              <a:gd name="T44" fmla="*/ 30 w 40"/>
              <a:gd name="T45" fmla="*/ 16 h 65"/>
              <a:gd name="T46" fmla="*/ 28 w 40"/>
              <a:gd name="T47" fmla="*/ 10 h 65"/>
              <a:gd name="T48" fmla="*/ 20 w 40"/>
              <a:gd name="T49" fmla="*/ 8 h 65"/>
              <a:gd name="T50" fmla="*/ 12 w 40"/>
              <a:gd name="T51" fmla="*/ 10 h 65"/>
              <a:gd name="T52" fmla="*/ 10 w 40"/>
              <a:gd name="T53" fmla="*/ 16 h 65"/>
              <a:gd name="T54" fmla="*/ 8 w 40"/>
              <a:gd name="T55" fmla="*/ 49 h 65"/>
              <a:gd name="T56" fmla="*/ 10 w 40"/>
              <a:gd name="T57" fmla="*/ 53 h 65"/>
              <a:gd name="T58" fmla="*/ 16 w 40"/>
              <a:gd name="T59" fmla="*/ 57 h 65"/>
              <a:gd name="T60" fmla="*/ 24 w 40"/>
              <a:gd name="T61" fmla="*/ 57 h 65"/>
              <a:gd name="T62" fmla="*/ 30 w 40"/>
              <a:gd name="T63" fmla="*/ 51 h 65"/>
              <a:gd name="T64" fmla="*/ 30 w 40"/>
              <a:gd name="T65" fmla="*/ 41 h 65"/>
              <a:gd name="T66" fmla="*/ 24 w 40"/>
              <a:gd name="T67" fmla="*/ 33 h 65"/>
              <a:gd name="T68" fmla="*/ 14 w 40"/>
              <a:gd name="T69" fmla="*/ 33 h 65"/>
              <a:gd name="T70" fmla="*/ 8 w 40"/>
              <a:gd name="T7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0" h="65">
                <a:moveTo>
                  <a:pt x="12" y="28"/>
                </a:moveTo>
                <a:lnTo>
                  <a:pt x="8" y="26"/>
                </a:lnTo>
                <a:lnTo>
                  <a:pt x="4" y="24"/>
                </a:lnTo>
                <a:lnTo>
                  <a:pt x="2" y="20"/>
                </a:lnTo>
                <a:lnTo>
                  <a:pt x="2" y="16"/>
                </a:lnTo>
                <a:lnTo>
                  <a:pt x="4" y="10"/>
                </a:lnTo>
                <a:lnTo>
                  <a:pt x="6" y="4"/>
                </a:lnTo>
                <a:lnTo>
                  <a:pt x="12" y="2"/>
                </a:lnTo>
                <a:lnTo>
                  <a:pt x="20" y="0"/>
                </a:lnTo>
                <a:lnTo>
                  <a:pt x="28" y="2"/>
                </a:lnTo>
                <a:lnTo>
                  <a:pt x="32" y="6"/>
                </a:lnTo>
                <a:lnTo>
                  <a:pt x="36" y="10"/>
                </a:lnTo>
                <a:lnTo>
                  <a:pt x="38" y="16"/>
                </a:lnTo>
                <a:lnTo>
                  <a:pt x="38" y="20"/>
                </a:lnTo>
                <a:lnTo>
                  <a:pt x="36" y="24"/>
                </a:lnTo>
                <a:lnTo>
                  <a:pt x="32" y="26"/>
                </a:lnTo>
                <a:lnTo>
                  <a:pt x="28" y="28"/>
                </a:lnTo>
                <a:lnTo>
                  <a:pt x="34" y="30"/>
                </a:lnTo>
                <a:lnTo>
                  <a:pt x="36" y="35"/>
                </a:lnTo>
                <a:lnTo>
                  <a:pt x="38" y="39"/>
                </a:lnTo>
                <a:lnTo>
                  <a:pt x="40" y="45"/>
                </a:lnTo>
                <a:lnTo>
                  <a:pt x="38" y="51"/>
                </a:lnTo>
                <a:lnTo>
                  <a:pt x="38" y="55"/>
                </a:lnTo>
                <a:lnTo>
                  <a:pt x="34" y="59"/>
                </a:lnTo>
                <a:lnTo>
                  <a:pt x="30" y="63"/>
                </a:lnTo>
                <a:lnTo>
                  <a:pt x="26" y="63"/>
                </a:lnTo>
                <a:lnTo>
                  <a:pt x="20" y="65"/>
                </a:lnTo>
                <a:lnTo>
                  <a:pt x="14" y="63"/>
                </a:lnTo>
                <a:lnTo>
                  <a:pt x="10" y="63"/>
                </a:lnTo>
                <a:lnTo>
                  <a:pt x="6" y="59"/>
                </a:lnTo>
                <a:lnTo>
                  <a:pt x="2" y="55"/>
                </a:lnTo>
                <a:lnTo>
                  <a:pt x="0" y="51"/>
                </a:lnTo>
                <a:lnTo>
                  <a:pt x="0" y="45"/>
                </a:lnTo>
                <a:lnTo>
                  <a:pt x="0" y="39"/>
                </a:lnTo>
                <a:lnTo>
                  <a:pt x="2" y="35"/>
                </a:lnTo>
                <a:lnTo>
                  <a:pt x="6" y="30"/>
                </a:lnTo>
                <a:lnTo>
                  <a:pt x="12" y="28"/>
                </a:lnTo>
                <a:close/>
                <a:moveTo>
                  <a:pt x="10" y="16"/>
                </a:moveTo>
                <a:lnTo>
                  <a:pt x="10" y="20"/>
                </a:lnTo>
                <a:lnTo>
                  <a:pt x="12" y="22"/>
                </a:lnTo>
                <a:lnTo>
                  <a:pt x="16" y="24"/>
                </a:lnTo>
                <a:lnTo>
                  <a:pt x="20" y="24"/>
                </a:lnTo>
                <a:lnTo>
                  <a:pt x="24" y="24"/>
                </a:lnTo>
                <a:lnTo>
                  <a:pt x="28" y="22"/>
                </a:lnTo>
                <a:lnTo>
                  <a:pt x="30" y="20"/>
                </a:lnTo>
                <a:lnTo>
                  <a:pt x="30" y="16"/>
                </a:lnTo>
                <a:lnTo>
                  <a:pt x="30" y="12"/>
                </a:lnTo>
                <a:lnTo>
                  <a:pt x="28" y="10"/>
                </a:lnTo>
                <a:lnTo>
                  <a:pt x="24" y="8"/>
                </a:lnTo>
                <a:lnTo>
                  <a:pt x="20" y="8"/>
                </a:lnTo>
                <a:lnTo>
                  <a:pt x="16" y="8"/>
                </a:lnTo>
                <a:lnTo>
                  <a:pt x="12" y="10"/>
                </a:lnTo>
                <a:lnTo>
                  <a:pt x="10" y="12"/>
                </a:lnTo>
                <a:lnTo>
                  <a:pt x="10" y="16"/>
                </a:lnTo>
                <a:close/>
                <a:moveTo>
                  <a:pt x="8" y="45"/>
                </a:moveTo>
                <a:lnTo>
                  <a:pt x="8" y="49"/>
                </a:lnTo>
                <a:lnTo>
                  <a:pt x="10" y="51"/>
                </a:lnTo>
                <a:lnTo>
                  <a:pt x="10" y="53"/>
                </a:lnTo>
                <a:lnTo>
                  <a:pt x="14" y="55"/>
                </a:lnTo>
                <a:lnTo>
                  <a:pt x="16" y="57"/>
                </a:lnTo>
                <a:lnTo>
                  <a:pt x="20" y="57"/>
                </a:lnTo>
                <a:lnTo>
                  <a:pt x="24" y="57"/>
                </a:lnTo>
                <a:lnTo>
                  <a:pt x="28" y="53"/>
                </a:lnTo>
                <a:lnTo>
                  <a:pt x="30" y="51"/>
                </a:lnTo>
                <a:lnTo>
                  <a:pt x="32" y="45"/>
                </a:lnTo>
                <a:lnTo>
                  <a:pt x="30" y="41"/>
                </a:lnTo>
                <a:lnTo>
                  <a:pt x="28" y="37"/>
                </a:lnTo>
                <a:lnTo>
                  <a:pt x="24" y="33"/>
                </a:lnTo>
                <a:lnTo>
                  <a:pt x="20" y="33"/>
                </a:lnTo>
                <a:lnTo>
                  <a:pt x="14" y="33"/>
                </a:lnTo>
                <a:lnTo>
                  <a:pt x="12" y="37"/>
                </a:lnTo>
                <a:lnTo>
                  <a:pt x="8" y="41"/>
                </a:lnTo>
                <a:lnTo>
                  <a:pt x="8" y="45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604" name="Freeform 68"/>
          <p:cNvSpPr>
            <a:spLocks/>
          </p:cNvSpPr>
          <p:nvPr/>
        </p:nvSpPr>
        <p:spPr bwMode="auto">
          <a:xfrm>
            <a:off x="2451100" y="4464050"/>
            <a:ext cx="179388" cy="157163"/>
          </a:xfrm>
          <a:custGeom>
            <a:avLst/>
            <a:gdLst>
              <a:gd name="T0" fmla="*/ 0 w 113"/>
              <a:gd name="T1" fmla="*/ 2 h 99"/>
              <a:gd name="T2" fmla="*/ 24 w 113"/>
              <a:gd name="T3" fmla="*/ 0 h 99"/>
              <a:gd name="T4" fmla="*/ 24 w 113"/>
              <a:gd name="T5" fmla="*/ 4 h 99"/>
              <a:gd name="T6" fmla="*/ 18 w 113"/>
              <a:gd name="T7" fmla="*/ 4 h 99"/>
              <a:gd name="T8" fmla="*/ 14 w 113"/>
              <a:gd name="T9" fmla="*/ 6 h 99"/>
              <a:gd name="T10" fmla="*/ 10 w 113"/>
              <a:gd name="T11" fmla="*/ 10 h 99"/>
              <a:gd name="T12" fmla="*/ 8 w 113"/>
              <a:gd name="T13" fmla="*/ 14 h 99"/>
              <a:gd name="T14" fmla="*/ 6 w 113"/>
              <a:gd name="T15" fmla="*/ 18 h 99"/>
              <a:gd name="T16" fmla="*/ 4 w 113"/>
              <a:gd name="T17" fmla="*/ 24 h 99"/>
              <a:gd name="T18" fmla="*/ 4 w 113"/>
              <a:gd name="T19" fmla="*/ 43 h 99"/>
              <a:gd name="T20" fmla="*/ 93 w 113"/>
              <a:gd name="T21" fmla="*/ 43 h 99"/>
              <a:gd name="T22" fmla="*/ 101 w 113"/>
              <a:gd name="T23" fmla="*/ 43 h 99"/>
              <a:gd name="T24" fmla="*/ 105 w 113"/>
              <a:gd name="T25" fmla="*/ 41 h 99"/>
              <a:gd name="T26" fmla="*/ 107 w 113"/>
              <a:gd name="T27" fmla="*/ 41 h 99"/>
              <a:gd name="T28" fmla="*/ 111 w 113"/>
              <a:gd name="T29" fmla="*/ 37 h 99"/>
              <a:gd name="T30" fmla="*/ 111 w 113"/>
              <a:gd name="T31" fmla="*/ 31 h 99"/>
              <a:gd name="T32" fmla="*/ 111 w 113"/>
              <a:gd name="T33" fmla="*/ 26 h 99"/>
              <a:gd name="T34" fmla="*/ 113 w 113"/>
              <a:gd name="T35" fmla="*/ 26 h 99"/>
              <a:gd name="T36" fmla="*/ 113 w 113"/>
              <a:gd name="T37" fmla="*/ 75 h 99"/>
              <a:gd name="T38" fmla="*/ 111 w 113"/>
              <a:gd name="T39" fmla="*/ 75 h 99"/>
              <a:gd name="T40" fmla="*/ 111 w 113"/>
              <a:gd name="T41" fmla="*/ 71 h 99"/>
              <a:gd name="T42" fmla="*/ 111 w 113"/>
              <a:gd name="T43" fmla="*/ 67 h 99"/>
              <a:gd name="T44" fmla="*/ 109 w 113"/>
              <a:gd name="T45" fmla="*/ 63 h 99"/>
              <a:gd name="T46" fmla="*/ 107 w 113"/>
              <a:gd name="T47" fmla="*/ 61 h 99"/>
              <a:gd name="T48" fmla="*/ 105 w 113"/>
              <a:gd name="T49" fmla="*/ 59 h 99"/>
              <a:gd name="T50" fmla="*/ 99 w 113"/>
              <a:gd name="T51" fmla="*/ 59 h 99"/>
              <a:gd name="T52" fmla="*/ 93 w 113"/>
              <a:gd name="T53" fmla="*/ 59 h 99"/>
              <a:gd name="T54" fmla="*/ 4 w 113"/>
              <a:gd name="T55" fmla="*/ 59 h 99"/>
              <a:gd name="T56" fmla="*/ 4 w 113"/>
              <a:gd name="T57" fmla="*/ 73 h 99"/>
              <a:gd name="T58" fmla="*/ 6 w 113"/>
              <a:gd name="T59" fmla="*/ 79 h 99"/>
              <a:gd name="T60" fmla="*/ 6 w 113"/>
              <a:gd name="T61" fmla="*/ 83 h 99"/>
              <a:gd name="T62" fmla="*/ 8 w 113"/>
              <a:gd name="T63" fmla="*/ 87 h 99"/>
              <a:gd name="T64" fmla="*/ 12 w 113"/>
              <a:gd name="T65" fmla="*/ 91 h 99"/>
              <a:gd name="T66" fmla="*/ 18 w 113"/>
              <a:gd name="T67" fmla="*/ 93 h 99"/>
              <a:gd name="T68" fmla="*/ 24 w 113"/>
              <a:gd name="T69" fmla="*/ 95 h 99"/>
              <a:gd name="T70" fmla="*/ 24 w 113"/>
              <a:gd name="T71" fmla="*/ 99 h 99"/>
              <a:gd name="T72" fmla="*/ 0 w 113"/>
              <a:gd name="T73" fmla="*/ 97 h 99"/>
              <a:gd name="T74" fmla="*/ 0 w 113"/>
              <a:gd name="T75" fmla="*/ 2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3" h="99">
                <a:moveTo>
                  <a:pt x="0" y="2"/>
                </a:moveTo>
                <a:lnTo>
                  <a:pt x="24" y="0"/>
                </a:lnTo>
                <a:lnTo>
                  <a:pt x="24" y="4"/>
                </a:lnTo>
                <a:lnTo>
                  <a:pt x="18" y="4"/>
                </a:lnTo>
                <a:lnTo>
                  <a:pt x="14" y="6"/>
                </a:lnTo>
                <a:lnTo>
                  <a:pt x="10" y="10"/>
                </a:lnTo>
                <a:lnTo>
                  <a:pt x="8" y="14"/>
                </a:lnTo>
                <a:lnTo>
                  <a:pt x="6" y="18"/>
                </a:lnTo>
                <a:lnTo>
                  <a:pt x="4" y="24"/>
                </a:lnTo>
                <a:lnTo>
                  <a:pt x="4" y="43"/>
                </a:lnTo>
                <a:lnTo>
                  <a:pt x="93" y="43"/>
                </a:lnTo>
                <a:lnTo>
                  <a:pt x="101" y="43"/>
                </a:lnTo>
                <a:lnTo>
                  <a:pt x="105" y="41"/>
                </a:lnTo>
                <a:lnTo>
                  <a:pt x="107" y="41"/>
                </a:lnTo>
                <a:lnTo>
                  <a:pt x="111" y="37"/>
                </a:lnTo>
                <a:lnTo>
                  <a:pt x="111" y="31"/>
                </a:lnTo>
                <a:lnTo>
                  <a:pt x="111" y="26"/>
                </a:lnTo>
                <a:lnTo>
                  <a:pt x="113" y="26"/>
                </a:lnTo>
                <a:lnTo>
                  <a:pt x="113" y="75"/>
                </a:lnTo>
                <a:lnTo>
                  <a:pt x="111" y="75"/>
                </a:lnTo>
                <a:lnTo>
                  <a:pt x="111" y="71"/>
                </a:lnTo>
                <a:lnTo>
                  <a:pt x="111" y="67"/>
                </a:lnTo>
                <a:lnTo>
                  <a:pt x="109" y="63"/>
                </a:lnTo>
                <a:lnTo>
                  <a:pt x="107" y="61"/>
                </a:lnTo>
                <a:lnTo>
                  <a:pt x="105" y="59"/>
                </a:lnTo>
                <a:lnTo>
                  <a:pt x="99" y="59"/>
                </a:lnTo>
                <a:lnTo>
                  <a:pt x="93" y="59"/>
                </a:lnTo>
                <a:lnTo>
                  <a:pt x="4" y="59"/>
                </a:lnTo>
                <a:lnTo>
                  <a:pt x="4" y="73"/>
                </a:lnTo>
                <a:lnTo>
                  <a:pt x="6" y="79"/>
                </a:lnTo>
                <a:lnTo>
                  <a:pt x="6" y="83"/>
                </a:lnTo>
                <a:lnTo>
                  <a:pt x="8" y="87"/>
                </a:lnTo>
                <a:lnTo>
                  <a:pt x="12" y="91"/>
                </a:lnTo>
                <a:lnTo>
                  <a:pt x="18" y="93"/>
                </a:lnTo>
                <a:lnTo>
                  <a:pt x="24" y="95"/>
                </a:lnTo>
                <a:lnTo>
                  <a:pt x="24" y="99"/>
                </a:lnTo>
                <a:lnTo>
                  <a:pt x="0" y="97"/>
                </a:lnTo>
                <a:lnTo>
                  <a:pt x="0" y="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605" name="Freeform 69"/>
          <p:cNvSpPr>
            <a:spLocks/>
          </p:cNvSpPr>
          <p:nvPr/>
        </p:nvSpPr>
        <p:spPr bwMode="auto">
          <a:xfrm>
            <a:off x="2508250" y="4364038"/>
            <a:ext cx="122238" cy="90487"/>
          </a:xfrm>
          <a:custGeom>
            <a:avLst/>
            <a:gdLst>
              <a:gd name="T0" fmla="*/ 0 w 77"/>
              <a:gd name="T1" fmla="*/ 33 h 57"/>
              <a:gd name="T2" fmla="*/ 19 w 77"/>
              <a:gd name="T3" fmla="*/ 33 h 57"/>
              <a:gd name="T4" fmla="*/ 9 w 77"/>
              <a:gd name="T5" fmla="*/ 27 h 57"/>
              <a:gd name="T6" fmla="*/ 4 w 77"/>
              <a:gd name="T7" fmla="*/ 23 h 57"/>
              <a:gd name="T8" fmla="*/ 0 w 77"/>
              <a:gd name="T9" fmla="*/ 16 h 57"/>
              <a:gd name="T10" fmla="*/ 0 w 77"/>
              <a:gd name="T11" fmla="*/ 12 h 57"/>
              <a:gd name="T12" fmla="*/ 0 w 77"/>
              <a:gd name="T13" fmla="*/ 8 h 57"/>
              <a:gd name="T14" fmla="*/ 2 w 77"/>
              <a:gd name="T15" fmla="*/ 4 h 57"/>
              <a:gd name="T16" fmla="*/ 6 w 77"/>
              <a:gd name="T17" fmla="*/ 2 h 57"/>
              <a:gd name="T18" fmla="*/ 9 w 77"/>
              <a:gd name="T19" fmla="*/ 0 h 57"/>
              <a:gd name="T20" fmla="*/ 13 w 77"/>
              <a:gd name="T21" fmla="*/ 2 h 57"/>
              <a:gd name="T22" fmla="*/ 15 w 77"/>
              <a:gd name="T23" fmla="*/ 2 h 57"/>
              <a:gd name="T24" fmla="*/ 17 w 77"/>
              <a:gd name="T25" fmla="*/ 6 h 57"/>
              <a:gd name="T26" fmla="*/ 19 w 77"/>
              <a:gd name="T27" fmla="*/ 8 h 57"/>
              <a:gd name="T28" fmla="*/ 17 w 77"/>
              <a:gd name="T29" fmla="*/ 10 h 57"/>
              <a:gd name="T30" fmla="*/ 15 w 77"/>
              <a:gd name="T31" fmla="*/ 14 h 57"/>
              <a:gd name="T32" fmla="*/ 11 w 77"/>
              <a:gd name="T33" fmla="*/ 18 h 57"/>
              <a:gd name="T34" fmla="*/ 11 w 77"/>
              <a:gd name="T35" fmla="*/ 20 h 57"/>
              <a:gd name="T36" fmla="*/ 11 w 77"/>
              <a:gd name="T37" fmla="*/ 23 h 57"/>
              <a:gd name="T38" fmla="*/ 13 w 77"/>
              <a:gd name="T39" fmla="*/ 25 h 57"/>
              <a:gd name="T40" fmla="*/ 17 w 77"/>
              <a:gd name="T41" fmla="*/ 29 h 57"/>
              <a:gd name="T42" fmla="*/ 25 w 77"/>
              <a:gd name="T43" fmla="*/ 33 h 57"/>
              <a:gd name="T44" fmla="*/ 59 w 77"/>
              <a:gd name="T45" fmla="*/ 33 h 57"/>
              <a:gd name="T46" fmla="*/ 65 w 77"/>
              <a:gd name="T47" fmla="*/ 33 h 57"/>
              <a:gd name="T48" fmla="*/ 69 w 77"/>
              <a:gd name="T49" fmla="*/ 31 h 57"/>
              <a:gd name="T50" fmla="*/ 71 w 77"/>
              <a:gd name="T51" fmla="*/ 29 h 57"/>
              <a:gd name="T52" fmla="*/ 73 w 77"/>
              <a:gd name="T53" fmla="*/ 27 h 57"/>
              <a:gd name="T54" fmla="*/ 75 w 77"/>
              <a:gd name="T55" fmla="*/ 23 h 57"/>
              <a:gd name="T56" fmla="*/ 75 w 77"/>
              <a:gd name="T57" fmla="*/ 18 h 57"/>
              <a:gd name="T58" fmla="*/ 77 w 77"/>
              <a:gd name="T59" fmla="*/ 18 h 57"/>
              <a:gd name="T60" fmla="*/ 77 w 77"/>
              <a:gd name="T61" fmla="*/ 57 h 57"/>
              <a:gd name="T62" fmla="*/ 75 w 77"/>
              <a:gd name="T63" fmla="*/ 57 h 57"/>
              <a:gd name="T64" fmla="*/ 75 w 77"/>
              <a:gd name="T65" fmla="*/ 53 h 57"/>
              <a:gd name="T66" fmla="*/ 73 w 77"/>
              <a:gd name="T67" fmla="*/ 49 h 57"/>
              <a:gd name="T68" fmla="*/ 71 w 77"/>
              <a:gd name="T69" fmla="*/ 49 h 57"/>
              <a:gd name="T70" fmla="*/ 69 w 77"/>
              <a:gd name="T71" fmla="*/ 47 h 57"/>
              <a:gd name="T72" fmla="*/ 65 w 77"/>
              <a:gd name="T73" fmla="*/ 47 h 57"/>
              <a:gd name="T74" fmla="*/ 59 w 77"/>
              <a:gd name="T75" fmla="*/ 47 h 57"/>
              <a:gd name="T76" fmla="*/ 31 w 77"/>
              <a:gd name="T77" fmla="*/ 47 h 57"/>
              <a:gd name="T78" fmla="*/ 23 w 77"/>
              <a:gd name="T79" fmla="*/ 47 h 57"/>
              <a:gd name="T80" fmla="*/ 17 w 77"/>
              <a:gd name="T81" fmla="*/ 47 h 57"/>
              <a:gd name="T82" fmla="*/ 13 w 77"/>
              <a:gd name="T83" fmla="*/ 47 h 57"/>
              <a:gd name="T84" fmla="*/ 11 w 77"/>
              <a:gd name="T85" fmla="*/ 49 h 57"/>
              <a:gd name="T86" fmla="*/ 9 w 77"/>
              <a:gd name="T87" fmla="*/ 49 h 57"/>
              <a:gd name="T88" fmla="*/ 9 w 77"/>
              <a:gd name="T89" fmla="*/ 51 h 57"/>
              <a:gd name="T90" fmla="*/ 7 w 77"/>
              <a:gd name="T91" fmla="*/ 53 h 57"/>
              <a:gd name="T92" fmla="*/ 9 w 77"/>
              <a:gd name="T93" fmla="*/ 55 h 57"/>
              <a:gd name="T94" fmla="*/ 9 w 77"/>
              <a:gd name="T95" fmla="*/ 57 h 57"/>
              <a:gd name="T96" fmla="*/ 7 w 77"/>
              <a:gd name="T97" fmla="*/ 57 h 57"/>
              <a:gd name="T98" fmla="*/ 0 w 77"/>
              <a:gd name="T99" fmla="*/ 35 h 57"/>
              <a:gd name="T100" fmla="*/ 0 w 77"/>
              <a:gd name="T101" fmla="*/ 33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7" h="57">
                <a:moveTo>
                  <a:pt x="0" y="33"/>
                </a:moveTo>
                <a:lnTo>
                  <a:pt x="19" y="33"/>
                </a:lnTo>
                <a:lnTo>
                  <a:pt x="9" y="27"/>
                </a:lnTo>
                <a:lnTo>
                  <a:pt x="4" y="23"/>
                </a:lnTo>
                <a:lnTo>
                  <a:pt x="0" y="16"/>
                </a:lnTo>
                <a:lnTo>
                  <a:pt x="0" y="12"/>
                </a:lnTo>
                <a:lnTo>
                  <a:pt x="0" y="8"/>
                </a:lnTo>
                <a:lnTo>
                  <a:pt x="2" y="4"/>
                </a:lnTo>
                <a:lnTo>
                  <a:pt x="6" y="2"/>
                </a:lnTo>
                <a:lnTo>
                  <a:pt x="9" y="0"/>
                </a:lnTo>
                <a:lnTo>
                  <a:pt x="13" y="2"/>
                </a:lnTo>
                <a:lnTo>
                  <a:pt x="15" y="2"/>
                </a:lnTo>
                <a:lnTo>
                  <a:pt x="17" y="6"/>
                </a:lnTo>
                <a:lnTo>
                  <a:pt x="19" y="8"/>
                </a:lnTo>
                <a:lnTo>
                  <a:pt x="17" y="10"/>
                </a:lnTo>
                <a:lnTo>
                  <a:pt x="15" y="14"/>
                </a:lnTo>
                <a:lnTo>
                  <a:pt x="11" y="18"/>
                </a:lnTo>
                <a:lnTo>
                  <a:pt x="11" y="20"/>
                </a:lnTo>
                <a:lnTo>
                  <a:pt x="11" y="23"/>
                </a:lnTo>
                <a:lnTo>
                  <a:pt x="13" y="25"/>
                </a:lnTo>
                <a:lnTo>
                  <a:pt x="17" y="29"/>
                </a:lnTo>
                <a:lnTo>
                  <a:pt x="25" y="33"/>
                </a:lnTo>
                <a:lnTo>
                  <a:pt x="59" y="33"/>
                </a:lnTo>
                <a:lnTo>
                  <a:pt x="65" y="33"/>
                </a:lnTo>
                <a:lnTo>
                  <a:pt x="69" y="31"/>
                </a:lnTo>
                <a:lnTo>
                  <a:pt x="71" y="29"/>
                </a:lnTo>
                <a:lnTo>
                  <a:pt x="73" y="27"/>
                </a:lnTo>
                <a:lnTo>
                  <a:pt x="75" y="23"/>
                </a:lnTo>
                <a:lnTo>
                  <a:pt x="75" y="18"/>
                </a:lnTo>
                <a:lnTo>
                  <a:pt x="77" y="18"/>
                </a:lnTo>
                <a:lnTo>
                  <a:pt x="77" y="57"/>
                </a:lnTo>
                <a:lnTo>
                  <a:pt x="75" y="57"/>
                </a:lnTo>
                <a:lnTo>
                  <a:pt x="75" y="53"/>
                </a:lnTo>
                <a:lnTo>
                  <a:pt x="73" y="49"/>
                </a:lnTo>
                <a:lnTo>
                  <a:pt x="71" y="49"/>
                </a:lnTo>
                <a:lnTo>
                  <a:pt x="69" y="47"/>
                </a:lnTo>
                <a:lnTo>
                  <a:pt x="65" y="47"/>
                </a:lnTo>
                <a:lnTo>
                  <a:pt x="59" y="47"/>
                </a:lnTo>
                <a:lnTo>
                  <a:pt x="31" y="47"/>
                </a:lnTo>
                <a:lnTo>
                  <a:pt x="23" y="47"/>
                </a:lnTo>
                <a:lnTo>
                  <a:pt x="17" y="47"/>
                </a:lnTo>
                <a:lnTo>
                  <a:pt x="13" y="47"/>
                </a:lnTo>
                <a:lnTo>
                  <a:pt x="11" y="49"/>
                </a:lnTo>
                <a:lnTo>
                  <a:pt x="9" y="49"/>
                </a:lnTo>
                <a:lnTo>
                  <a:pt x="9" y="51"/>
                </a:lnTo>
                <a:lnTo>
                  <a:pt x="7" y="53"/>
                </a:lnTo>
                <a:lnTo>
                  <a:pt x="9" y="55"/>
                </a:lnTo>
                <a:lnTo>
                  <a:pt x="9" y="57"/>
                </a:lnTo>
                <a:lnTo>
                  <a:pt x="7" y="57"/>
                </a:lnTo>
                <a:lnTo>
                  <a:pt x="0" y="35"/>
                </a:lnTo>
                <a:lnTo>
                  <a:pt x="0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606" name="Freeform 70"/>
          <p:cNvSpPr>
            <a:spLocks/>
          </p:cNvSpPr>
          <p:nvPr/>
        </p:nvSpPr>
        <p:spPr bwMode="auto">
          <a:xfrm>
            <a:off x="2511425" y="4229100"/>
            <a:ext cx="122238" cy="134938"/>
          </a:xfrm>
          <a:custGeom>
            <a:avLst/>
            <a:gdLst>
              <a:gd name="T0" fmla="*/ 0 w 77"/>
              <a:gd name="T1" fmla="*/ 12 h 85"/>
              <a:gd name="T2" fmla="*/ 45 w 77"/>
              <a:gd name="T3" fmla="*/ 12 h 85"/>
              <a:gd name="T4" fmla="*/ 53 w 77"/>
              <a:gd name="T5" fmla="*/ 12 h 85"/>
              <a:gd name="T6" fmla="*/ 59 w 77"/>
              <a:gd name="T7" fmla="*/ 10 h 85"/>
              <a:gd name="T8" fmla="*/ 63 w 77"/>
              <a:gd name="T9" fmla="*/ 10 h 85"/>
              <a:gd name="T10" fmla="*/ 65 w 77"/>
              <a:gd name="T11" fmla="*/ 10 h 85"/>
              <a:gd name="T12" fmla="*/ 67 w 77"/>
              <a:gd name="T13" fmla="*/ 8 h 85"/>
              <a:gd name="T14" fmla="*/ 67 w 77"/>
              <a:gd name="T15" fmla="*/ 8 h 85"/>
              <a:gd name="T16" fmla="*/ 67 w 77"/>
              <a:gd name="T17" fmla="*/ 6 h 85"/>
              <a:gd name="T18" fmla="*/ 67 w 77"/>
              <a:gd name="T19" fmla="*/ 4 h 85"/>
              <a:gd name="T20" fmla="*/ 67 w 77"/>
              <a:gd name="T21" fmla="*/ 2 h 85"/>
              <a:gd name="T22" fmla="*/ 69 w 77"/>
              <a:gd name="T23" fmla="*/ 0 h 85"/>
              <a:gd name="T24" fmla="*/ 77 w 77"/>
              <a:gd name="T25" fmla="*/ 22 h 85"/>
              <a:gd name="T26" fmla="*/ 77 w 77"/>
              <a:gd name="T27" fmla="*/ 26 h 85"/>
              <a:gd name="T28" fmla="*/ 61 w 77"/>
              <a:gd name="T29" fmla="*/ 26 h 85"/>
              <a:gd name="T30" fmla="*/ 67 w 77"/>
              <a:gd name="T31" fmla="*/ 32 h 85"/>
              <a:gd name="T32" fmla="*/ 71 w 77"/>
              <a:gd name="T33" fmla="*/ 37 h 85"/>
              <a:gd name="T34" fmla="*/ 75 w 77"/>
              <a:gd name="T35" fmla="*/ 41 h 85"/>
              <a:gd name="T36" fmla="*/ 77 w 77"/>
              <a:gd name="T37" fmla="*/ 47 h 85"/>
              <a:gd name="T38" fmla="*/ 77 w 77"/>
              <a:gd name="T39" fmla="*/ 53 h 85"/>
              <a:gd name="T40" fmla="*/ 77 w 77"/>
              <a:gd name="T41" fmla="*/ 59 h 85"/>
              <a:gd name="T42" fmla="*/ 73 w 77"/>
              <a:gd name="T43" fmla="*/ 65 h 85"/>
              <a:gd name="T44" fmla="*/ 69 w 77"/>
              <a:gd name="T45" fmla="*/ 69 h 85"/>
              <a:gd name="T46" fmla="*/ 63 w 77"/>
              <a:gd name="T47" fmla="*/ 71 h 85"/>
              <a:gd name="T48" fmla="*/ 57 w 77"/>
              <a:gd name="T49" fmla="*/ 73 h 85"/>
              <a:gd name="T50" fmla="*/ 47 w 77"/>
              <a:gd name="T51" fmla="*/ 73 h 85"/>
              <a:gd name="T52" fmla="*/ 13 w 77"/>
              <a:gd name="T53" fmla="*/ 73 h 85"/>
              <a:gd name="T54" fmla="*/ 7 w 77"/>
              <a:gd name="T55" fmla="*/ 73 h 85"/>
              <a:gd name="T56" fmla="*/ 5 w 77"/>
              <a:gd name="T57" fmla="*/ 75 h 85"/>
              <a:gd name="T58" fmla="*/ 4 w 77"/>
              <a:gd name="T59" fmla="*/ 75 h 85"/>
              <a:gd name="T60" fmla="*/ 2 w 77"/>
              <a:gd name="T61" fmla="*/ 77 h 85"/>
              <a:gd name="T62" fmla="*/ 2 w 77"/>
              <a:gd name="T63" fmla="*/ 79 h 85"/>
              <a:gd name="T64" fmla="*/ 0 w 77"/>
              <a:gd name="T65" fmla="*/ 85 h 85"/>
              <a:gd name="T66" fmla="*/ 0 w 77"/>
              <a:gd name="T67" fmla="*/ 85 h 85"/>
              <a:gd name="T68" fmla="*/ 0 w 77"/>
              <a:gd name="T69" fmla="*/ 59 h 85"/>
              <a:gd name="T70" fmla="*/ 49 w 77"/>
              <a:gd name="T71" fmla="*/ 59 h 85"/>
              <a:gd name="T72" fmla="*/ 55 w 77"/>
              <a:gd name="T73" fmla="*/ 59 h 85"/>
              <a:gd name="T74" fmla="*/ 61 w 77"/>
              <a:gd name="T75" fmla="*/ 57 h 85"/>
              <a:gd name="T76" fmla="*/ 63 w 77"/>
              <a:gd name="T77" fmla="*/ 55 h 85"/>
              <a:gd name="T78" fmla="*/ 65 w 77"/>
              <a:gd name="T79" fmla="*/ 51 h 85"/>
              <a:gd name="T80" fmla="*/ 67 w 77"/>
              <a:gd name="T81" fmla="*/ 45 h 85"/>
              <a:gd name="T82" fmla="*/ 65 w 77"/>
              <a:gd name="T83" fmla="*/ 41 h 85"/>
              <a:gd name="T84" fmla="*/ 65 w 77"/>
              <a:gd name="T85" fmla="*/ 37 h 85"/>
              <a:gd name="T86" fmla="*/ 61 w 77"/>
              <a:gd name="T87" fmla="*/ 32 h 85"/>
              <a:gd name="T88" fmla="*/ 55 w 77"/>
              <a:gd name="T89" fmla="*/ 26 h 85"/>
              <a:gd name="T90" fmla="*/ 13 w 77"/>
              <a:gd name="T91" fmla="*/ 26 h 85"/>
              <a:gd name="T92" fmla="*/ 7 w 77"/>
              <a:gd name="T93" fmla="*/ 26 h 85"/>
              <a:gd name="T94" fmla="*/ 4 w 77"/>
              <a:gd name="T95" fmla="*/ 28 h 85"/>
              <a:gd name="T96" fmla="*/ 2 w 77"/>
              <a:gd name="T97" fmla="*/ 30 h 85"/>
              <a:gd name="T98" fmla="*/ 0 w 77"/>
              <a:gd name="T99" fmla="*/ 37 h 85"/>
              <a:gd name="T100" fmla="*/ 0 w 77"/>
              <a:gd name="T101" fmla="*/ 37 h 85"/>
              <a:gd name="T102" fmla="*/ 0 w 77"/>
              <a:gd name="T103" fmla="*/ 12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7" h="85">
                <a:moveTo>
                  <a:pt x="0" y="12"/>
                </a:moveTo>
                <a:lnTo>
                  <a:pt x="45" y="12"/>
                </a:lnTo>
                <a:lnTo>
                  <a:pt x="53" y="12"/>
                </a:lnTo>
                <a:lnTo>
                  <a:pt x="59" y="10"/>
                </a:lnTo>
                <a:lnTo>
                  <a:pt x="63" y="10"/>
                </a:lnTo>
                <a:lnTo>
                  <a:pt x="65" y="10"/>
                </a:lnTo>
                <a:lnTo>
                  <a:pt x="67" y="8"/>
                </a:lnTo>
                <a:lnTo>
                  <a:pt x="67" y="8"/>
                </a:lnTo>
                <a:lnTo>
                  <a:pt x="67" y="6"/>
                </a:lnTo>
                <a:lnTo>
                  <a:pt x="67" y="4"/>
                </a:lnTo>
                <a:lnTo>
                  <a:pt x="67" y="2"/>
                </a:lnTo>
                <a:lnTo>
                  <a:pt x="69" y="0"/>
                </a:lnTo>
                <a:lnTo>
                  <a:pt x="77" y="22"/>
                </a:lnTo>
                <a:lnTo>
                  <a:pt x="77" y="26"/>
                </a:lnTo>
                <a:lnTo>
                  <a:pt x="61" y="26"/>
                </a:lnTo>
                <a:lnTo>
                  <a:pt x="67" y="32"/>
                </a:lnTo>
                <a:lnTo>
                  <a:pt x="71" y="37"/>
                </a:lnTo>
                <a:lnTo>
                  <a:pt x="75" y="41"/>
                </a:lnTo>
                <a:lnTo>
                  <a:pt x="77" y="47"/>
                </a:lnTo>
                <a:lnTo>
                  <a:pt x="77" y="53"/>
                </a:lnTo>
                <a:lnTo>
                  <a:pt x="77" y="59"/>
                </a:lnTo>
                <a:lnTo>
                  <a:pt x="73" y="65"/>
                </a:lnTo>
                <a:lnTo>
                  <a:pt x="69" y="69"/>
                </a:lnTo>
                <a:lnTo>
                  <a:pt x="63" y="71"/>
                </a:lnTo>
                <a:lnTo>
                  <a:pt x="57" y="73"/>
                </a:lnTo>
                <a:lnTo>
                  <a:pt x="47" y="73"/>
                </a:lnTo>
                <a:lnTo>
                  <a:pt x="13" y="73"/>
                </a:lnTo>
                <a:lnTo>
                  <a:pt x="7" y="73"/>
                </a:lnTo>
                <a:lnTo>
                  <a:pt x="5" y="75"/>
                </a:lnTo>
                <a:lnTo>
                  <a:pt x="4" y="75"/>
                </a:lnTo>
                <a:lnTo>
                  <a:pt x="2" y="77"/>
                </a:lnTo>
                <a:lnTo>
                  <a:pt x="2" y="79"/>
                </a:lnTo>
                <a:lnTo>
                  <a:pt x="0" y="85"/>
                </a:lnTo>
                <a:lnTo>
                  <a:pt x="0" y="85"/>
                </a:lnTo>
                <a:lnTo>
                  <a:pt x="0" y="59"/>
                </a:lnTo>
                <a:lnTo>
                  <a:pt x="49" y="59"/>
                </a:lnTo>
                <a:lnTo>
                  <a:pt x="55" y="59"/>
                </a:lnTo>
                <a:lnTo>
                  <a:pt x="61" y="57"/>
                </a:lnTo>
                <a:lnTo>
                  <a:pt x="63" y="55"/>
                </a:lnTo>
                <a:lnTo>
                  <a:pt x="65" y="51"/>
                </a:lnTo>
                <a:lnTo>
                  <a:pt x="67" y="45"/>
                </a:lnTo>
                <a:lnTo>
                  <a:pt x="65" y="41"/>
                </a:lnTo>
                <a:lnTo>
                  <a:pt x="65" y="37"/>
                </a:lnTo>
                <a:lnTo>
                  <a:pt x="61" y="32"/>
                </a:lnTo>
                <a:lnTo>
                  <a:pt x="55" y="26"/>
                </a:lnTo>
                <a:lnTo>
                  <a:pt x="13" y="26"/>
                </a:lnTo>
                <a:lnTo>
                  <a:pt x="7" y="26"/>
                </a:lnTo>
                <a:lnTo>
                  <a:pt x="4" y="28"/>
                </a:lnTo>
                <a:lnTo>
                  <a:pt x="2" y="30"/>
                </a:lnTo>
                <a:lnTo>
                  <a:pt x="0" y="37"/>
                </a:lnTo>
                <a:lnTo>
                  <a:pt x="0" y="37"/>
                </a:lnTo>
                <a:lnTo>
                  <a:pt x="0" y="1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607" name="Freeform 71"/>
          <p:cNvSpPr>
            <a:spLocks noEditPoints="1"/>
          </p:cNvSpPr>
          <p:nvPr/>
        </p:nvSpPr>
        <p:spPr bwMode="auto">
          <a:xfrm>
            <a:off x="2508250" y="4113213"/>
            <a:ext cx="125413" cy="106362"/>
          </a:xfrm>
          <a:custGeom>
            <a:avLst/>
            <a:gdLst>
              <a:gd name="T0" fmla="*/ 29 w 79"/>
              <a:gd name="T1" fmla="*/ 53 h 67"/>
              <a:gd name="T2" fmla="*/ 39 w 79"/>
              <a:gd name="T3" fmla="*/ 53 h 67"/>
              <a:gd name="T4" fmla="*/ 49 w 79"/>
              <a:gd name="T5" fmla="*/ 49 h 67"/>
              <a:gd name="T6" fmla="*/ 55 w 79"/>
              <a:gd name="T7" fmla="*/ 45 h 67"/>
              <a:gd name="T8" fmla="*/ 61 w 79"/>
              <a:gd name="T9" fmla="*/ 39 h 67"/>
              <a:gd name="T10" fmla="*/ 63 w 79"/>
              <a:gd name="T11" fmla="*/ 32 h 67"/>
              <a:gd name="T12" fmla="*/ 65 w 79"/>
              <a:gd name="T13" fmla="*/ 24 h 67"/>
              <a:gd name="T14" fmla="*/ 65 w 79"/>
              <a:gd name="T15" fmla="*/ 18 h 67"/>
              <a:gd name="T16" fmla="*/ 61 w 79"/>
              <a:gd name="T17" fmla="*/ 12 h 67"/>
              <a:gd name="T18" fmla="*/ 59 w 79"/>
              <a:gd name="T19" fmla="*/ 8 h 67"/>
              <a:gd name="T20" fmla="*/ 53 w 79"/>
              <a:gd name="T21" fmla="*/ 4 h 67"/>
              <a:gd name="T22" fmla="*/ 47 w 79"/>
              <a:gd name="T23" fmla="*/ 2 h 67"/>
              <a:gd name="T24" fmla="*/ 49 w 79"/>
              <a:gd name="T25" fmla="*/ 0 h 67"/>
              <a:gd name="T26" fmla="*/ 57 w 79"/>
              <a:gd name="T27" fmla="*/ 2 h 67"/>
              <a:gd name="T28" fmla="*/ 63 w 79"/>
              <a:gd name="T29" fmla="*/ 6 h 67"/>
              <a:gd name="T30" fmla="*/ 71 w 79"/>
              <a:gd name="T31" fmla="*/ 10 h 67"/>
              <a:gd name="T32" fmla="*/ 75 w 79"/>
              <a:gd name="T33" fmla="*/ 16 h 67"/>
              <a:gd name="T34" fmla="*/ 79 w 79"/>
              <a:gd name="T35" fmla="*/ 24 h 67"/>
              <a:gd name="T36" fmla="*/ 79 w 79"/>
              <a:gd name="T37" fmla="*/ 32 h 67"/>
              <a:gd name="T38" fmla="*/ 79 w 79"/>
              <a:gd name="T39" fmla="*/ 41 h 67"/>
              <a:gd name="T40" fmla="*/ 75 w 79"/>
              <a:gd name="T41" fmla="*/ 49 h 67"/>
              <a:gd name="T42" fmla="*/ 69 w 79"/>
              <a:gd name="T43" fmla="*/ 57 h 67"/>
              <a:gd name="T44" fmla="*/ 61 w 79"/>
              <a:gd name="T45" fmla="*/ 61 h 67"/>
              <a:gd name="T46" fmla="*/ 51 w 79"/>
              <a:gd name="T47" fmla="*/ 65 h 67"/>
              <a:gd name="T48" fmla="*/ 39 w 79"/>
              <a:gd name="T49" fmla="*/ 67 h 67"/>
              <a:gd name="T50" fmla="*/ 31 w 79"/>
              <a:gd name="T51" fmla="*/ 65 h 67"/>
              <a:gd name="T52" fmla="*/ 23 w 79"/>
              <a:gd name="T53" fmla="*/ 63 h 67"/>
              <a:gd name="T54" fmla="*/ 15 w 79"/>
              <a:gd name="T55" fmla="*/ 61 h 67"/>
              <a:gd name="T56" fmla="*/ 9 w 79"/>
              <a:gd name="T57" fmla="*/ 57 h 67"/>
              <a:gd name="T58" fmla="*/ 4 w 79"/>
              <a:gd name="T59" fmla="*/ 49 h 67"/>
              <a:gd name="T60" fmla="*/ 0 w 79"/>
              <a:gd name="T61" fmla="*/ 41 h 67"/>
              <a:gd name="T62" fmla="*/ 0 w 79"/>
              <a:gd name="T63" fmla="*/ 30 h 67"/>
              <a:gd name="T64" fmla="*/ 0 w 79"/>
              <a:gd name="T65" fmla="*/ 22 h 67"/>
              <a:gd name="T66" fmla="*/ 4 w 79"/>
              <a:gd name="T67" fmla="*/ 14 h 67"/>
              <a:gd name="T68" fmla="*/ 7 w 79"/>
              <a:gd name="T69" fmla="*/ 8 h 67"/>
              <a:gd name="T70" fmla="*/ 13 w 79"/>
              <a:gd name="T71" fmla="*/ 4 h 67"/>
              <a:gd name="T72" fmla="*/ 21 w 79"/>
              <a:gd name="T73" fmla="*/ 2 h 67"/>
              <a:gd name="T74" fmla="*/ 29 w 79"/>
              <a:gd name="T75" fmla="*/ 0 h 67"/>
              <a:gd name="T76" fmla="*/ 29 w 79"/>
              <a:gd name="T77" fmla="*/ 53 h 67"/>
              <a:gd name="T78" fmla="*/ 23 w 79"/>
              <a:gd name="T79" fmla="*/ 53 h 67"/>
              <a:gd name="T80" fmla="*/ 23 w 79"/>
              <a:gd name="T81" fmla="*/ 18 h 67"/>
              <a:gd name="T82" fmla="*/ 17 w 79"/>
              <a:gd name="T83" fmla="*/ 18 h 67"/>
              <a:gd name="T84" fmla="*/ 13 w 79"/>
              <a:gd name="T85" fmla="*/ 20 h 67"/>
              <a:gd name="T86" fmla="*/ 9 w 79"/>
              <a:gd name="T87" fmla="*/ 22 h 67"/>
              <a:gd name="T88" fmla="*/ 7 w 79"/>
              <a:gd name="T89" fmla="*/ 26 h 67"/>
              <a:gd name="T90" fmla="*/ 6 w 79"/>
              <a:gd name="T91" fmla="*/ 30 h 67"/>
              <a:gd name="T92" fmla="*/ 4 w 79"/>
              <a:gd name="T93" fmla="*/ 34 h 67"/>
              <a:gd name="T94" fmla="*/ 6 w 79"/>
              <a:gd name="T95" fmla="*/ 41 h 67"/>
              <a:gd name="T96" fmla="*/ 9 w 79"/>
              <a:gd name="T97" fmla="*/ 47 h 67"/>
              <a:gd name="T98" fmla="*/ 13 w 79"/>
              <a:gd name="T99" fmla="*/ 51 h 67"/>
              <a:gd name="T100" fmla="*/ 17 w 79"/>
              <a:gd name="T101" fmla="*/ 53 h 67"/>
              <a:gd name="T102" fmla="*/ 23 w 79"/>
              <a:gd name="T103" fmla="*/ 5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9" h="67">
                <a:moveTo>
                  <a:pt x="29" y="53"/>
                </a:moveTo>
                <a:lnTo>
                  <a:pt x="39" y="53"/>
                </a:lnTo>
                <a:lnTo>
                  <a:pt x="49" y="49"/>
                </a:lnTo>
                <a:lnTo>
                  <a:pt x="55" y="45"/>
                </a:lnTo>
                <a:lnTo>
                  <a:pt x="61" y="39"/>
                </a:lnTo>
                <a:lnTo>
                  <a:pt x="63" y="32"/>
                </a:lnTo>
                <a:lnTo>
                  <a:pt x="65" y="24"/>
                </a:lnTo>
                <a:lnTo>
                  <a:pt x="65" y="18"/>
                </a:lnTo>
                <a:lnTo>
                  <a:pt x="61" y="12"/>
                </a:lnTo>
                <a:lnTo>
                  <a:pt x="59" y="8"/>
                </a:lnTo>
                <a:lnTo>
                  <a:pt x="53" y="4"/>
                </a:lnTo>
                <a:lnTo>
                  <a:pt x="47" y="2"/>
                </a:lnTo>
                <a:lnTo>
                  <a:pt x="49" y="0"/>
                </a:lnTo>
                <a:lnTo>
                  <a:pt x="57" y="2"/>
                </a:lnTo>
                <a:lnTo>
                  <a:pt x="63" y="6"/>
                </a:lnTo>
                <a:lnTo>
                  <a:pt x="71" y="10"/>
                </a:lnTo>
                <a:lnTo>
                  <a:pt x="75" y="16"/>
                </a:lnTo>
                <a:lnTo>
                  <a:pt x="79" y="24"/>
                </a:lnTo>
                <a:lnTo>
                  <a:pt x="79" y="32"/>
                </a:lnTo>
                <a:lnTo>
                  <a:pt x="79" y="41"/>
                </a:lnTo>
                <a:lnTo>
                  <a:pt x="75" y="49"/>
                </a:lnTo>
                <a:lnTo>
                  <a:pt x="69" y="57"/>
                </a:lnTo>
                <a:lnTo>
                  <a:pt x="61" y="61"/>
                </a:lnTo>
                <a:lnTo>
                  <a:pt x="51" y="65"/>
                </a:lnTo>
                <a:lnTo>
                  <a:pt x="39" y="67"/>
                </a:lnTo>
                <a:lnTo>
                  <a:pt x="31" y="65"/>
                </a:lnTo>
                <a:lnTo>
                  <a:pt x="23" y="63"/>
                </a:lnTo>
                <a:lnTo>
                  <a:pt x="15" y="61"/>
                </a:lnTo>
                <a:lnTo>
                  <a:pt x="9" y="57"/>
                </a:lnTo>
                <a:lnTo>
                  <a:pt x="4" y="49"/>
                </a:lnTo>
                <a:lnTo>
                  <a:pt x="0" y="41"/>
                </a:lnTo>
                <a:lnTo>
                  <a:pt x="0" y="30"/>
                </a:lnTo>
                <a:lnTo>
                  <a:pt x="0" y="22"/>
                </a:lnTo>
                <a:lnTo>
                  <a:pt x="4" y="14"/>
                </a:lnTo>
                <a:lnTo>
                  <a:pt x="7" y="8"/>
                </a:lnTo>
                <a:lnTo>
                  <a:pt x="13" y="4"/>
                </a:lnTo>
                <a:lnTo>
                  <a:pt x="21" y="2"/>
                </a:lnTo>
                <a:lnTo>
                  <a:pt x="29" y="0"/>
                </a:lnTo>
                <a:lnTo>
                  <a:pt x="29" y="53"/>
                </a:lnTo>
                <a:close/>
                <a:moveTo>
                  <a:pt x="23" y="53"/>
                </a:moveTo>
                <a:lnTo>
                  <a:pt x="23" y="18"/>
                </a:lnTo>
                <a:lnTo>
                  <a:pt x="17" y="18"/>
                </a:lnTo>
                <a:lnTo>
                  <a:pt x="13" y="20"/>
                </a:lnTo>
                <a:lnTo>
                  <a:pt x="9" y="22"/>
                </a:lnTo>
                <a:lnTo>
                  <a:pt x="7" y="26"/>
                </a:lnTo>
                <a:lnTo>
                  <a:pt x="6" y="30"/>
                </a:lnTo>
                <a:lnTo>
                  <a:pt x="4" y="34"/>
                </a:lnTo>
                <a:lnTo>
                  <a:pt x="6" y="41"/>
                </a:lnTo>
                <a:lnTo>
                  <a:pt x="9" y="47"/>
                </a:lnTo>
                <a:lnTo>
                  <a:pt x="13" y="51"/>
                </a:lnTo>
                <a:lnTo>
                  <a:pt x="17" y="53"/>
                </a:lnTo>
                <a:lnTo>
                  <a:pt x="23" y="5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608" name="Freeform 72"/>
          <p:cNvSpPr>
            <a:spLocks noEditPoints="1"/>
          </p:cNvSpPr>
          <p:nvPr/>
        </p:nvSpPr>
        <p:spPr bwMode="auto">
          <a:xfrm>
            <a:off x="2451100" y="3887788"/>
            <a:ext cx="179388" cy="141287"/>
          </a:xfrm>
          <a:custGeom>
            <a:avLst/>
            <a:gdLst>
              <a:gd name="T0" fmla="*/ 93 w 113"/>
              <a:gd name="T1" fmla="*/ 57 h 89"/>
              <a:gd name="T2" fmla="*/ 105 w 113"/>
              <a:gd name="T3" fmla="*/ 55 h 89"/>
              <a:gd name="T4" fmla="*/ 111 w 113"/>
              <a:gd name="T5" fmla="*/ 51 h 89"/>
              <a:gd name="T6" fmla="*/ 111 w 113"/>
              <a:gd name="T7" fmla="*/ 41 h 89"/>
              <a:gd name="T8" fmla="*/ 113 w 113"/>
              <a:gd name="T9" fmla="*/ 89 h 89"/>
              <a:gd name="T10" fmla="*/ 111 w 113"/>
              <a:gd name="T11" fmla="*/ 85 h 89"/>
              <a:gd name="T12" fmla="*/ 109 w 113"/>
              <a:gd name="T13" fmla="*/ 77 h 89"/>
              <a:gd name="T14" fmla="*/ 105 w 113"/>
              <a:gd name="T15" fmla="*/ 73 h 89"/>
              <a:gd name="T16" fmla="*/ 93 w 113"/>
              <a:gd name="T17" fmla="*/ 73 h 89"/>
              <a:gd name="T18" fmla="*/ 12 w 113"/>
              <a:gd name="T19" fmla="*/ 73 h 89"/>
              <a:gd name="T20" fmla="*/ 6 w 113"/>
              <a:gd name="T21" fmla="*/ 75 h 89"/>
              <a:gd name="T22" fmla="*/ 2 w 113"/>
              <a:gd name="T23" fmla="*/ 85 h 89"/>
              <a:gd name="T24" fmla="*/ 0 w 113"/>
              <a:gd name="T25" fmla="*/ 89 h 89"/>
              <a:gd name="T26" fmla="*/ 0 w 113"/>
              <a:gd name="T27" fmla="*/ 36 h 89"/>
              <a:gd name="T28" fmla="*/ 2 w 113"/>
              <a:gd name="T29" fmla="*/ 22 h 89"/>
              <a:gd name="T30" fmla="*/ 14 w 113"/>
              <a:gd name="T31" fmla="*/ 6 h 89"/>
              <a:gd name="T32" fmla="*/ 24 w 113"/>
              <a:gd name="T33" fmla="*/ 0 h 89"/>
              <a:gd name="T34" fmla="*/ 40 w 113"/>
              <a:gd name="T35" fmla="*/ 0 h 89"/>
              <a:gd name="T36" fmla="*/ 53 w 113"/>
              <a:gd name="T37" fmla="*/ 10 h 89"/>
              <a:gd name="T38" fmla="*/ 61 w 113"/>
              <a:gd name="T39" fmla="*/ 26 h 89"/>
              <a:gd name="T40" fmla="*/ 61 w 113"/>
              <a:gd name="T41" fmla="*/ 41 h 89"/>
              <a:gd name="T42" fmla="*/ 61 w 113"/>
              <a:gd name="T43" fmla="*/ 51 h 89"/>
              <a:gd name="T44" fmla="*/ 55 w 113"/>
              <a:gd name="T45" fmla="*/ 57 h 89"/>
              <a:gd name="T46" fmla="*/ 55 w 113"/>
              <a:gd name="T47" fmla="*/ 49 h 89"/>
              <a:gd name="T48" fmla="*/ 55 w 113"/>
              <a:gd name="T49" fmla="*/ 43 h 89"/>
              <a:gd name="T50" fmla="*/ 53 w 113"/>
              <a:gd name="T51" fmla="*/ 30 h 89"/>
              <a:gd name="T52" fmla="*/ 43 w 113"/>
              <a:gd name="T53" fmla="*/ 22 h 89"/>
              <a:gd name="T54" fmla="*/ 32 w 113"/>
              <a:gd name="T55" fmla="*/ 20 h 89"/>
              <a:gd name="T56" fmla="*/ 18 w 113"/>
              <a:gd name="T57" fmla="*/ 22 h 89"/>
              <a:gd name="T58" fmla="*/ 8 w 113"/>
              <a:gd name="T59" fmla="*/ 32 h 89"/>
              <a:gd name="T60" fmla="*/ 4 w 113"/>
              <a:gd name="T61" fmla="*/ 45 h 89"/>
              <a:gd name="T62" fmla="*/ 6 w 113"/>
              <a:gd name="T63" fmla="*/ 5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3" h="89">
                <a:moveTo>
                  <a:pt x="59" y="57"/>
                </a:moveTo>
                <a:lnTo>
                  <a:pt x="93" y="57"/>
                </a:lnTo>
                <a:lnTo>
                  <a:pt x="101" y="57"/>
                </a:lnTo>
                <a:lnTo>
                  <a:pt x="105" y="55"/>
                </a:lnTo>
                <a:lnTo>
                  <a:pt x="107" y="55"/>
                </a:lnTo>
                <a:lnTo>
                  <a:pt x="111" y="51"/>
                </a:lnTo>
                <a:lnTo>
                  <a:pt x="111" y="45"/>
                </a:lnTo>
                <a:lnTo>
                  <a:pt x="111" y="41"/>
                </a:lnTo>
                <a:lnTo>
                  <a:pt x="113" y="41"/>
                </a:lnTo>
                <a:lnTo>
                  <a:pt x="113" y="89"/>
                </a:lnTo>
                <a:lnTo>
                  <a:pt x="111" y="89"/>
                </a:lnTo>
                <a:lnTo>
                  <a:pt x="111" y="85"/>
                </a:lnTo>
                <a:lnTo>
                  <a:pt x="111" y="81"/>
                </a:lnTo>
                <a:lnTo>
                  <a:pt x="109" y="77"/>
                </a:lnTo>
                <a:lnTo>
                  <a:pt x="107" y="75"/>
                </a:lnTo>
                <a:lnTo>
                  <a:pt x="105" y="73"/>
                </a:lnTo>
                <a:lnTo>
                  <a:pt x="99" y="73"/>
                </a:lnTo>
                <a:lnTo>
                  <a:pt x="93" y="73"/>
                </a:lnTo>
                <a:lnTo>
                  <a:pt x="20" y="73"/>
                </a:lnTo>
                <a:lnTo>
                  <a:pt x="12" y="73"/>
                </a:lnTo>
                <a:lnTo>
                  <a:pt x="8" y="73"/>
                </a:lnTo>
                <a:lnTo>
                  <a:pt x="6" y="75"/>
                </a:lnTo>
                <a:lnTo>
                  <a:pt x="2" y="79"/>
                </a:lnTo>
                <a:lnTo>
                  <a:pt x="2" y="85"/>
                </a:lnTo>
                <a:lnTo>
                  <a:pt x="2" y="89"/>
                </a:lnTo>
                <a:lnTo>
                  <a:pt x="0" y="89"/>
                </a:lnTo>
                <a:lnTo>
                  <a:pt x="0" y="47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2"/>
                </a:lnTo>
                <a:lnTo>
                  <a:pt x="14" y="6"/>
                </a:lnTo>
                <a:lnTo>
                  <a:pt x="18" y="2"/>
                </a:lnTo>
                <a:lnTo>
                  <a:pt x="24" y="0"/>
                </a:lnTo>
                <a:lnTo>
                  <a:pt x="30" y="0"/>
                </a:lnTo>
                <a:lnTo>
                  <a:pt x="40" y="0"/>
                </a:lnTo>
                <a:lnTo>
                  <a:pt x="47" y="4"/>
                </a:lnTo>
                <a:lnTo>
                  <a:pt x="53" y="10"/>
                </a:lnTo>
                <a:lnTo>
                  <a:pt x="57" y="16"/>
                </a:lnTo>
                <a:lnTo>
                  <a:pt x="61" y="26"/>
                </a:lnTo>
                <a:lnTo>
                  <a:pt x="61" y="36"/>
                </a:lnTo>
                <a:lnTo>
                  <a:pt x="61" y="41"/>
                </a:lnTo>
                <a:lnTo>
                  <a:pt x="61" y="47"/>
                </a:lnTo>
                <a:lnTo>
                  <a:pt x="61" y="51"/>
                </a:lnTo>
                <a:lnTo>
                  <a:pt x="59" y="57"/>
                </a:lnTo>
                <a:close/>
                <a:moveTo>
                  <a:pt x="55" y="57"/>
                </a:moveTo>
                <a:lnTo>
                  <a:pt x="55" y="53"/>
                </a:lnTo>
                <a:lnTo>
                  <a:pt x="55" y="49"/>
                </a:lnTo>
                <a:lnTo>
                  <a:pt x="55" y="45"/>
                </a:lnTo>
                <a:lnTo>
                  <a:pt x="55" y="43"/>
                </a:lnTo>
                <a:lnTo>
                  <a:pt x="55" y="36"/>
                </a:lnTo>
                <a:lnTo>
                  <a:pt x="53" y="30"/>
                </a:lnTo>
                <a:lnTo>
                  <a:pt x="49" y="26"/>
                </a:lnTo>
                <a:lnTo>
                  <a:pt x="43" y="22"/>
                </a:lnTo>
                <a:lnTo>
                  <a:pt x="38" y="20"/>
                </a:lnTo>
                <a:lnTo>
                  <a:pt x="32" y="20"/>
                </a:lnTo>
                <a:lnTo>
                  <a:pt x="24" y="20"/>
                </a:lnTo>
                <a:lnTo>
                  <a:pt x="18" y="22"/>
                </a:lnTo>
                <a:lnTo>
                  <a:pt x="12" y="26"/>
                </a:lnTo>
                <a:lnTo>
                  <a:pt x="8" y="32"/>
                </a:lnTo>
                <a:lnTo>
                  <a:pt x="6" y="39"/>
                </a:lnTo>
                <a:lnTo>
                  <a:pt x="4" y="45"/>
                </a:lnTo>
                <a:lnTo>
                  <a:pt x="6" y="51"/>
                </a:lnTo>
                <a:lnTo>
                  <a:pt x="6" y="57"/>
                </a:lnTo>
                <a:lnTo>
                  <a:pt x="55" y="5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609" name="Freeform 73"/>
          <p:cNvSpPr>
            <a:spLocks noEditPoints="1"/>
          </p:cNvSpPr>
          <p:nvPr/>
        </p:nvSpPr>
        <p:spPr bwMode="auto">
          <a:xfrm>
            <a:off x="2508250" y="3752850"/>
            <a:ext cx="125413" cy="119063"/>
          </a:xfrm>
          <a:custGeom>
            <a:avLst/>
            <a:gdLst>
              <a:gd name="T0" fmla="*/ 0 w 79"/>
              <a:gd name="T1" fmla="*/ 36 h 75"/>
              <a:gd name="T2" fmla="*/ 0 w 79"/>
              <a:gd name="T3" fmla="*/ 28 h 75"/>
              <a:gd name="T4" fmla="*/ 2 w 79"/>
              <a:gd name="T5" fmla="*/ 20 h 75"/>
              <a:gd name="T6" fmla="*/ 6 w 79"/>
              <a:gd name="T7" fmla="*/ 14 h 75"/>
              <a:gd name="T8" fmla="*/ 11 w 79"/>
              <a:gd name="T9" fmla="*/ 8 h 75"/>
              <a:gd name="T10" fmla="*/ 19 w 79"/>
              <a:gd name="T11" fmla="*/ 4 h 75"/>
              <a:gd name="T12" fmla="*/ 29 w 79"/>
              <a:gd name="T13" fmla="*/ 0 h 75"/>
              <a:gd name="T14" fmla="*/ 37 w 79"/>
              <a:gd name="T15" fmla="*/ 0 h 75"/>
              <a:gd name="T16" fmla="*/ 47 w 79"/>
              <a:gd name="T17" fmla="*/ 0 h 75"/>
              <a:gd name="T18" fmla="*/ 59 w 79"/>
              <a:gd name="T19" fmla="*/ 4 h 75"/>
              <a:gd name="T20" fmla="*/ 65 w 79"/>
              <a:gd name="T21" fmla="*/ 8 h 75"/>
              <a:gd name="T22" fmla="*/ 69 w 79"/>
              <a:gd name="T23" fmla="*/ 12 h 75"/>
              <a:gd name="T24" fmla="*/ 75 w 79"/>
              <a:gd name="T25" fmla="*/ 18 h 75"/>
              <a:gd name="T26" fmla="*/ 79 w 79"/>
              <a:gd name="T27" fmla="*/ 26 h 75"/>
              <a:gd name="T28" fmla="*/ 79 w 79"/>
              <a:gd name="T29" fmla="*/ 38 h 75"/>
              <a:gd name="T30" fmla="*/ 79 w 79"/>
              <a:gd name="T31" fmla="*/ 46 h 75"/>
              <a:gd name="T32" fmla="*/ 75 w 79"/>
              <a:gd name="T33" fmla="*/ 53 h 75"/>
              <a:gd name="T34" fmla="*/ 71 w 79"/>
              <a:gd name="T35" fmla="*/ 59 h 75"/>
              <a:gd name="T36" fmla="*/ 65 w 79"/>
              <a:gd name="T37" fmla="*/ 65 h 75"/>
              <a:gd name="T38" fmla="*/ 57 w 79"/>
              <a:gd name="T39" fmla="*/ 71 h 75"/>
              <a:gd name="T40" fmla="*/ 49 w 79"/>
              <a:gd name="T41" fmla="*/ 73 h 75"/>
              <a:gd name="T42" fmla="*/ 39 w 79"/>
              <a:gd name="T43" fmla="*/ 75 h 75"/>
              <a:gd name="T44" fmla="*/ 29 w 79"/>
              <a:gd name="T45" fmla="*/ 73 h 75"/>
              <a:gd name="T46" fmla="*/ 19 w 79"/>
              <a:gd name="T47" fmla="*/ 69 h 75"/>
              <a:gd name="T48" fmla="*/ 13 w 79"/>
              <a:gd name="T49" fmla="*/ 65 h 75"/>
              <a:gd name="T50" fmla="*/ 7 w 79"/>
              <a:gd name="T51" fmla="*/ 61 h 75"/>
              <a:gd name="T52" fmla="*/ 4 w 79"/>
              <a:gd name="T53" fmla="*/ 55 h 75"/>
              <a:gd name="T54" fmla="*/ 0 w 79"/>
              <a:gd name="T55" fmla="*/ 46 h 75"/>
              <a:gd name="T56" fmla="*/ 0 w 79"/>
              <a:gd name="T57" fmla="*/ 36 h 75"/>
              <a:gd name="T58" fmla="*/ 4 w 79"/>
              <a:gd name="T59" fmla="*/ 38 h 75"/>
              <a:gd name="T60" fmla="*/ 6 w 79"/>
              <a:gd name="T61" fmla="*/ 44 h 75"/>
              <a:gd name="T62" fmla="*/ 7 w 79"/>
              <a:gd name="T63" fmla="*/ 48 h 75"/>
              <a:gd name="T64" fmla="*/ 11 w 79"/>
              <a:gd name="T65" fmla="*/ 53 h 75"/>
              <a:gd name="T66" fmla="*/ 15 w 79"/>
              <a:gd name="T67" fmla="*/ 57 h 75"/>
              <a:gd name="T68" fmla="*/ 23 w 79"/>
              <a:gd name="T69" fmla="*/ 59 h 75"/>
              <a:gd name="T70" fmla="*/ 33 w 79"/>
              <a:gd name="T71" fmla="*/ 59 h 75"/>
              <a:gd name="T72" fmla="*/ 43 w 79"/>
              <a:gd name="T73" fmla="*/ 59 h 75"/>
              <a:gd name="T74" fmla="*/ 53 w 79"/>
              <a:gd name="T75" fmla="*/ 57 h 75"/>
              <a:gd name="T76" fmla="*/ 61 w 79"/>
              <a:gd name="T77" fmla="*/ 53 h 75"/>
              <a:gd name="T78" fmla="*/ 69 w 79"/>
              <a:gd name="T79" fmla="*/ 46 h 75"/>
              <a:gd name="T80" fmla="*/ 73 w 79"/>
              <a:gd name="T81" fmla="*/ 40 h 75"/>
              <a:gd name="T82" fmla="*/ 73 w 79"/>
              <a:gd name="T83" fmla="*/ 34 h 75"/>
              <a:gd name="T84" fmla="*/ 73 w 79"/>
              <a:gd name="T85" fmla="*/ 28 h 75"/>
              <a:gd name="T86" fmla="*/ 71 w 79"/>
              <a:gd name="T87" fmla="*/ 24 h 75"/>
              <a:gd name="T88" fmla="*/ 67 w 79"/>
              <a:gd name="T89" fmla="*/ 20 h 75"/>
              <a:gd name="T90" fmla="*/ 61 w 79"/>
              <a:gd name="T91" fmla="*/ 16 h 75"/>
              <a:gd name="T92" fmla="*/ 53 w 79"/>
              <a:gd name="T93" fmla="*/ 14 h 75"/>
              <a:gd name="T94" fmla="*/ 45 w 79"/>
              <a:gd name="T95" fmla="*/ 14 h 75"/>
              <a:gd name="T96" fmla="*/ 25 w 79"/>
              <a:gd name="T97" fmla="*/ 16 h 75"/>
              <a:gd name="T98" fmla="*/ 11 w 79"/>
              <a:gd name="T99" fmla="*/ 22 h 75"/>
              <a:gd name="T100" fmla="*/ 7 w 79"/>
              <a:gd name="T101" fmla="*/ 28 h 75"/>
              <a:gd name="T102" fmla="*/ 6 w 79"/>
              <a:gd name="T103" fmla="*/ 32 h 75"/>
              <a:gd name="T104" fmla="*/ 4 w 79"/>
              <a:gd name="T105" fmla="*/ 3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9" h="75">
                <a:moveTo>
                  <a:pt x="0" y="36"/>
                </a:moveTo>
                <a:lnTo>
                  <a:pt x="0" y="28"/>
                </a:lnTo>
                <a:lnTo>
                  <a:pt x="2" y="20"/>
                </a:lnTo>
                <a:lnTo>
                  <a:pt x="6" y="14"/>
                </a:lnTo>
                <a:lnTo>
                  <a:pt x="11" y="8"/>
                </a:lnTo>
                <a:lnTo>
                  <a:pt x="19" y="4"/>
                </a:lnTo>
                <a:lnTo>
                  <a:pt x="29" y="0"/>
                </a:lnTo>
                <a:lnTo>
                  <a:pt x="37" y="0"/>
                </a:lnTo>
                <a:lnTo>
                  <a:pt x="47" y="0"/>
                </a:lnTo>
                <a:lnTo>
                  <a:pt x="59" y="4"/>
                </a:lnTo>
                <a:lnTo>
                  <a:pt x="65" y="8"/>
                </a:lnTo>
                <a:lnTo>
                  <a:pt x="69" y="12"/>
                </a:lnTo>
                <a:lnTo>
                  <a:pt x="75" y="18"/>
                </a:lnTo>
                <a:lnTo>
                  <a:pt x="79" y="26"/>
                </a:lnTo>
                <a:lnTo>
                  <a:pt x="79" y="38"/>
                </a:lnTo>
                <a:lnTo>
                  <a:pt x="79" y="46"/>
                </a:lnTo>
                <a:lnTo>
                  <a:pt x="75" y="53"/>
                </a:lnTo>
                <a:lnTo>
                  <a:pt x="71" y="59"/>
                </a:lnTo>
                <a:lnTo>
                  <a:pt x="65" y="65"/>
                </a:lnTo>
                <a:lnTo>
                  <a:pt x="57" y="71"/>
                </a:lnTo>
                <a:lnTo>
                  <a:pt x="49" y="73"/>
                </a:lnTo>
                <a:lnTo>
                  <a:pt x="39" y="75"/>
                </a:lnTo>
                <a:lnTo>
                  <a:pt x="29" y="73"/>
                </a:lnTo>
                <a:lnTo>
                  <a:pt x="19" y="69"/>
                </a:lnTo>
                <a:lnTo>
                  <a:pt x="13" y="65"/>
                </a:lnTo>
                <a:lnTo>
                  <a:pt x="7" y="61"/>
                </a:lnTo>
                <a:lnTo>
                  <a:pt x="4" y="55"/>
                </a:lnTo>
                <a:lnTo>
                  <a:pt x="0" y="46"/>
                </a:lnTo>
                <a:lnTo>
                  <a:pt x="0" y="36"/>
                </a:lnTo>
                <a:close/>
                <a:moveTo>
                  <a:pt x="4" y="38"/>
                </a:moveTo>
                <a:lnTo>
                  <a:pt x="6" y="44"/>
                </a:lnTo>
                <a:lnTo>
                  <a:pt x="7" y="48"/>
                </a:lnTo>
                <a:lnTo>
                  <a:pt x="11" y="53"/>
                </a:lnTo>
                <a:lnTo>
                  <a:pt x="15" y="57"/>
                </a:lnTo>
                <a:lnTo>
                  <a:pt x="23" y="59"/>
                </a:lnTo>
                <a:lnTo>
                  <a:pt x="33" y="59"/>
                </a:lnTo>
                <a:lnTo>
                  <a:pt x="43" y="59"/>
                </a:lnTo>
                <a:lnTo>
                  <a:pt x="53" y="57"/>
                </a:lnTo>
                <a:lnTo>
                  <a:pt x="61" y="53"/>
                </a:lnTo>
                <a:lnTo>
                  <a:pt x="69" y="46"/>
                </a:lnTo>
                <a:lnTo>
                  <a:pt x="73" y="40"/>
                </a:lnTo>
                <a:lnTo>
                  <a:pt x="73" y="34"/>
                </a:lnTo>
                <a:lnTo>
                  <a:pt x="73" y="28"/>
                </a:lnTo>
                <a:lnTo>
                  <a:pt x="71" y="24"/>
                </a:lnTo>
                <a:lnTo>
                  <a:pt x="67" y="20"/>
                </a:lnTo>
                <a:lnTo>
                  <a:pt x="61" y="16"/>
                </a:lnTo>
                <a:lnTo>
                  <a:pt x="53" y="14"/>
                </a:lnTo>
                <a:lnTo>
                  <a:pt x="45" y="14"/>
                </a:lnTo>
                <a:lnTo>
                  <a:pt x="25" y="16"/>
                </a:lnTo>
                <a:lnTo>
                  <a:pt x="11" y="22"/>
                </a:lnTo>
                <a:lnTo>
                  <a:pt x="7" y="28"/>
                </a:lnTo>
                <a:lnTo>
                  <a:pt x="6" y="32"/>
                </a:lnTo>
                <a:lnTo>
                  <a:pt x="4" y="3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610" name="Freeform 74"/>
          <p:cNvSpPr>
            <a:spLocks/>
          </p:cNvSpPr>
          <p:nvPr/>
        </p:nvSpPr>
        <p:spPr bwMode="auto">
          <a:xfrm>
            <a:off x="2508250" y="3640138"/>
            <a:ext cx="125413" cy="87312"/>
          </a:xfrm>
          <a:custGeom>
            <a:avLst/>
            <a:gdLst>
              <a:gd name="T0" fmla="*/ 25 w 79"/>
              <a:gd name="T1" fmla="*/ 6 h 55"/>
              <a:gd name="T2" fmla="*/ 17 w 79"/>
              <a:gd name="T3" fmla="*/ 10 h 55"/>
              <a:gd name="T4" fmla="*/ 9 w 79"/>
              <a:gd name="T5" fmla="*/ 16 h 55"/>
              <a:gd name="T6" fmla="*/ 4 w 79"/>
              <a:gd name="T7" fmla="*/ 30 h 55"/>
              <a:gd name="T8" fmla="*/ 7 w 79"/>
              <a:gd name="T9" fmla="*/ 38 h 55"/>
              <a:gd name="T10" fmla="*/ 13 w 79"/>
              <a:gd name="T11" fmla="*/ 42 h 55"/>
              <a:gd name="T12" fmla="*/ 21 w 79"/>
              <a:gd name="T13" fmla="*/ 40 h 55"/>
              <a:gd name="T14" fmla="*/ 29 w 79"/>
              <a:gd name="T15" fmla="*/ 30 h 55"/>
              <a:gd name="T16" fmla="*/ 39 w 79"/>
              <a:gd name="T17" fmla="*/ 10 h 55"/>
              <a:gd name="T18" fmla="*/ 49 w 79"/>
              <a:gd name="T19" fmla="*/ 2 h 55"/>
              <a:gd name="T20" fmla="*/ 63 w 79"/>
              <a:gd name="T21" fmla="*/ 2 h 55"/>
              <a:gd name="T22" fmla="*/ 73 w 79"/>
              <a:gd name="T23" fmla="*/ 10 h 55"/>
              <a:gd name="T24" fmla="*/ 79 w 79"/>
              <a:gd name="T25" fmla="*/ 20 h 55"/>
              <a:gd name="T26" fmla="*/ 79 w 79"/>
              <a:gd name="T27" fmla="*/ 34 h 55"/>
              <a:gd name="T28" fmla="*/ 75 w 79"/>
              <a:gd name="T29" fmla="*/ 46 h 55"/>
              <a:gd name="T30" fmla="*/ 77 w 79"/>
              <a:gd name="T31" fmla="*/ 50 h 55"/>
              <a:gd name="T32" fmla="*/ 79 w 79"/>
              <a:gd name="T33" fmla="*/ 55 h 55"/>
              <a:gd name="T34" fmla="*/ 53 w 79"/>
              <a:gd name="T35" fmla="*/ 53 h 55"/>
              <a:gd name="T36" fmla="*/ 65 w 79"/>
              <a:gd name="T37" fmla="*/ 46 h 55"/>
              <a:gd name="T38" fmla="*/ 73 w 79"/>
              <a:gd name="T39" fmla="*/ 34 h 55"/>
              <a:gd name="T40" fmla="*/ 73 w 79"/>
              <a:gd name="T41" fmla="*/ 22 h 55"/>
              <a:gd name="T42" fmla="*/ 67 w 79"/>
              <a:gd name="T43" fmla="*/ 14 h 55"/>
              <a:gd name="T44" fmla="*/ 57 w 79"/>
              <a:gd name="T45" fmla="*/ 14 h 55"/>
              <a:gd name="T46" fmla="*/ 49 w 79"/>
              <a:gd name="T47" fmla="*/ 20 h 55"/>
              <a:gd name="T48" fmla="*/ 43 w 79"/>
              <a:gd name="T49" fmla="*/ 34 h 55"/>
              <a:gd name="T50" fmla="*/ 35 w 79"/>
              <a:gd name="T51" fmla="*/ 46 h 55"/>
              <a:gd name="T52" fmla="*/ 27 w 79"/>
              <a:gd name="T53" fmla="*/ 53 h 55"/>
              <a:gd name="T54" fmla="*/ 15 w 79"/>
              <a:gd name="T55" fmla="*/ 53 h 55"/>
              <a:gd name="T56" fmla="*/ 6 w 79"/>
              <a:gd name="T57" fmla="*/ 46 h 55"/>
              <a:gd name="T58" fmla="*/ 0 w 79"/>
              <a:gd name="T59" fmla="*/ 36 h 55"/>
              <a:gd name="T60" fmla="*/ 0 w 79"/>
              <a:gd name="T61" fmla="*/ 24 h 55"/>
              <a:gd name="T62" fmla="*/ 2 w 79"/>
              <a:gd name="T63" fmla="*/ 14 h 55"/>
              <a:gd name="T64" fmla="*/ 2 w 79"/>
              <a:gd name="T65" fmla="*/ 10 h 55"/>
              <a:gd name="T66" fmla="*/ 2 w 79"/>
              <a:gd name="T67" fmla="*/ 10 h 55"/>
              <a:gd name="T68" fmla="*/ 0 w 79"/>
              <a:gd name="T69" fmla="*/ 6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9" h="55">
                <a:moveTo>
                  <a:pt x="0" y="6"/>
                </a:moveTo>
                <a:lnTo>
                  <a:pt x="25" y="6"/>
                </a:lnTo>
                <a:lnTo>
                  <a:pt x="25" y="8"/>
                </a:lnTo>
                <a:lnTo>
                  <a:pt x="17" y="10"/>
                </a:lnTo>
                <a:lnTo>
                  <a:pt x="13" y="14"/>
                </a:lnTo>
                <a:lnTo>
                  <a:pt x="9" y="16"/>
                </a:lnTo>
                <a:lnTo>
                  <a:pt x="6" y="22"/>
                </a:lnTo>
                <a:lnTo>
                  <a:pt x="4" y="30"/>
                </a:lnTo>
                <a:lnTo>
                  <a:pt x="6" y="34"/>
                </a:lnTo>
                <a:lnTo>
                  <a:pt x="7" y="38"/>
                </a:lnTo>
                <a:lnTo>
                  <a:pt x="11" y="42"/>
                </a:lnTo>
                <a:lnTo>
                  <a:pt x="13" y="42"/>
                </a:lnTo>
                <a:lnTo>
                  <a:pt x="17" y="42"/>
                </a:lnTo>
                <a:lnTo>
                  <a:pt x="21" y="40"/>
                </a:lnTo>
                <a:lnTo>
                  <a:pt x="25" y="36"/>
                </a:lnTo>
                <a:lnTo>
                  <a:pt x="29" y="30"/>
                </a:lnTo>
                <a:lnTo>
                  <a:pt x="35" y="18"/>
                </a:lnTo>
                <a:lnTo>
                  <a:pt x="39" y="10"/>
                </a:lnTo>
                <a:lnTo>
                  <a:pt x="43" y="6"/>
                </a:lnTo>
                <a:lnTo>
                  <a:pt x="49" y="2"/>
                </a:lnTo>
                <a:lnTo>
                  <a:pt x="57" y="0"/>
                </a:lnTo>
                <a:lnTo>
                  <a:pt x="63" y="2"/>
                </a:lnTo>
                <a:lnTo>
                  <a:pt x="69" y="4"/>
                </a:lnTo>
                <a:lnTo>
                  <a:pt x="73" y="10"/>
                </a:lnTo>
                <a:lnTo>
                  <a:pt x="77" y="14"/>
                </a:lnTo>
                <a:lnTo>
                  <a:pt x="79" y="20"/>
                </a:lnTo>
                <a:lnTo>
                  <a:pt x="79" y="28"/>
                </a:lnTo>
                <a:lnTo>
                  <a:pt x="79" y="34"/>
                </a:lnTo>
                <a:lnTo>
                  <a:pt x="77" y="44"/>
                </a:lnTo>
                <a:lnTo>
                  <a:pt x="75" y="46"/>
                </a:lnTo>
                <a:lnTo>
                  <a:pt x="75" y="48"/>
                </a:lnTo>
                <a:lnTo>
                  <a:pt x="77" y="50"/>
                </a:lnTo>
                <a:lnTo>
                  <a:pt x="79" y="53"/>
                </a:lnTo>
                <a:lnTo>
                  <a:pt x="79" y="55"/>
                </a:lnTo>
                <a:lnTo>
                  <a:pt x="53" y="55"/>
                </a:lnTo>
                <a:lnTo>
                  <a:pt x="53" y="53"/>
                </a:lnTo>
                <a:lnTo>
                  <a:pt x="59" y="50"/>
                </a:lnTo>
                <a:lnTo>
                  <a:pt x="65" y="46"/>
                </a:lnTo>
                <a:lnTo>
                  <a:pt x="69" y="42"/>
                </a:lnTo>
                <a:lnTo>
                  <a:pt x="73" y="34"/>
                </a:lnTo>
                <a:lnTo>
                  <a:pt x="73" y="26"/>
                </a:lnTo>
                <a:lnTo>
                  <a:pt x="73" y="22"/>
                </a:lnTo>
                <a:lnTo>
                  <a:pt x="71" y="18"/>
                </a:lnTo>
                <a:lnTo>
                  <a:pt x="67" y="14"/>
                </a:lnTo>
                <a:lnTo>
                  <a:pt x="63" y="14"/>
                </a:lnTo>
                <a:lnTo>
                  <a:pt x="57" y="14"/>
                </a:lnTo>
                <a:lnTo>
                  <a:pt x="53" y="18"/>
                </a:lnTo>
                <a:lnTo>
                  <a:pt x="49" y="20"/>
                </a:lnTo>
                <a:lnTo>
                  <a:pt x="47" y="26"/>
                </a:lnTo>
                <a:lnTo>
                  <a:pt x="43" y="34"/>
                </a:lnTo>
                <a:lnTo>
                  <a:pt x="39" y="40"/>
                </a:lnTo>
                <a:lnTo>
                  <a:pt x="35" y="46"/>
                </a:lnTo>
                <a:lnTo>
                  <a:pt x="33" y="50"/>
                </a:lnTo>
                <a:lnTo>
                  <a:pt x="27" y="53"/>
                </a:lnTo>
                <a:lnTo>
                  <a:pt x="21" y="55"/>
                </a:lnTo>
                <a:lnTo>
                  <a:pt x="15" y="53"/>
                </a:lnTo>
                <a:lnTo>
                  <a:pt x="9" y="50"/>
                </a:lnTo>
                <a:lnTo>
                  <a:pt x="6" y="46"/>
                </a:lnTo>
                <a:lnTo>
                  <a:pt x="2" y="42"/>
                </a:lnTo>
                <a:lnTo>
                  <a:pt x="0" y="36"/>
                </a:lnTo>
                <a:lnTo>
                  <a:pt x="0" y="30"/>
                </a:lnTo>
                <a:lnTo>
                  <a:pt x="0" y="24"/>
                </a:lnTo>
                <a:lnTo>
                  <a:pt x="2" y="18"/>
                </a:lnTo>
                <a:lnTo>
                  <a:pt x="2" y="14"/>
                </a:lnTo>
                <a:lnTo>
                  <a:pt x="2" y="12"/>
                </a:lnTo>
                <a:lnTo>
                  <a:pt x="2" y="10"/>
                </a:lnTo>
                <a:lnTo>
                  <a:pt x="2" y="10"/>
                </a:lnTo>
                <a:lnTo>
                  <a:pt x="2" y="10"/>
                </a:lnTo>
                <a:lnTo>
                  <a:pt x="0" y="8"/>
                </a:lnTo>
                <a:lnTo>
                  <a:pt x="0" y="6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611" name="Freeform 75"/>
          <p:cNvSpPr>
            <a:spLocks noEditPoints="1"/>
          </p:cNvSpPr>
          <p:nvPr/>
        </p:nvSpPr>
        <p:spPr bwMode="auto">
          <a:xfrm>
            <a:off x="2441575" y="3562350"/>
            <a:ext cx="188913" cy="58738"/>
          </a:xfrm>
          <a:custGeom>
            <a:avLst/>
            <a:gdLst>
              <a:gd name="T0" fmla="*/ 0 w 119"/>
              <a:gd name="T1" fmla="*/ 20 h 37"/>
              <a:gd name="T2" fmla="*/ 0 w 119"/>
              <a:gd name="T3" fmla="*/ 16 h 37"/>
              <a:gd name="T4" fmla="*/ 2 w 119"/>
              <a:gd name="T5" fmla="*/ 12 h 37"/>
              <a:gd name="T6" fmla="*/ 6 w 119"/>
              <a:gd name="T7" fmla="*/ 10 h 37"/>
              <a:gd name="T8" fmla="*/ 10 w 119"/>
              <a:gd name="T9" fmla="*/ 10 h 37"/>
              <a:gd name="T10" fmla="*/ 14 w 119"/>
              <a:gd name="T11" fmla="*/ 10 h 37"/>
              <a:gd name="T12" fmla="*/ 16 w 119"/>
              <a:gd name="T13" fmla="*/ 12 h 37"/>
              <a:gd name="T14" fmla="*/ 20 w 119"/>
              <a:gd name="T15" fmla="*/ 16 h 37"/>
              <a:gd name="T16" fmla="*/ 20 w 119"/>
              <a:gd name="T17" fmla="*/ 20 h 37"/>
              <a:gd name="T18" fmla="*/ 20 w 119"/>
              <a:gd name="T19" fmla="*/ 22 h 37"/>
              <a:gd name="T20" fmla="*/ 16 w 119"/>
              <a:gd name="T21" fmla="*/ 26 h 37"/>
              <a:gd name="T22" fmla="*/ 14 w 119"/>
              <a:gd name="T23" fmla="*/ 28 h 37"/>
              <a:gd name="T24" fmla="*/ 10 w 119"/>
              <a:gd name="T25" fmla="*/ 30 h 37"/>
              <a:gd name="T26" fmla="*/ 6 w 119"/>
              <a:gd name="T27" fmla="*/ 28 h 37"/>
              <a:gd name="T28" fmla="*/ 2 w 119"/>
              <a:gd name="T29" fmla="*/ 26 h 37"/>
              <a:gd name="T30" fmla="*/ 0 w 119"/>
              <a:gd name="T31" fmla="*/ 24 h 37"/>
              <a:gd name="T32" fmla="*/ 0 w 119"/>
              <a:gd name="T33" fmla="*/ 20 h 37"/>
              <a:gd name="T34" fmla="*/ 42 w 119"/>
              <a:gd name="T35" fmla="*/ 12 h 37"/>
              <a:gd name="T36" fmla="*/ 101 w 119"/>
              <a:gd name="T37" fmla="*/ 12 h 37"/>
              <a:gd name="T38" fmla="*/ 109 w 119"/>
              <a:gd name="T39" fmla="*/ 10 h 37"/>
              <a:gd name="T40" fmla="*/ 113 w 119"/>
              <a:gd name="T41" fmla="*/ 10 h 37"/>
              <a:gd name="T42" fmla="*/ 115 w 119"/>
              <a:gd name="T43" fmla="*/ 8 h 37"/>
              <a:gd name="T44" fmla="*/ 117 w 119"/>
              <a:gd name="T45" fmla="*/ 8 h 37"/>
              <a:gd name="T46" fmla="*/ 117 w 119"/>
              <a:gd name="T47" fmla="*/ 4 h 37"/>
              <a:gd name="T48" fmla="*/ 117 w 119"/>
              <a:gd name="T49" fmla="*/ 0 h 37"/>
              <a:gd name="T50" fmla="*/ 119 w 119"/>
              <a:gd name="T51" fmla="*/ 0 h 37"/>
              <a:gd name="T52" fmla="*/ 119 w 119"/>
              <a:gd name="T53" fmla="*/ 37 h 37"/>
              <a:gd name="T54" fmla="*/ 117 w 119"/>
              <a:gd name="T55" fmla="*/ 37 h 37"/>
              <a:gd name="T56" fmla="*/ 117 w 119"/>
              <a:gd name="T57" fmla="*/ 33 h 37"/>
              <a:gd name="T58" fmla="*/ 117 w 119"/>
              <a:gd name="T59" fmla="*/ 30 h 37"/>
              <a:gd name="T60" fmla="*/ 115 w 119"/>
              <a:gd name="T61" fmla="*/ 28 h 37"/>
              <a:gd name="T62" fmla="*/ 113 w 119"/>
              <a:gd name="T63" fmla="*/ 26 h 37"/>
              <a:gd name="T64" fmla="*/ 109 w 119"/>
              <a:gd name="T65" fmla="*/ 26 h 37"/>
              <a:gd name="T66" fmla="*/ 101 w 119"/>
              <a:gd name="T67" fmla="*/ 26 h 37"/>
              <a:gd name="T68" fmla="*/ 73 w 119"/>
              <a:gd name="T69" fmla="*/ 26 h 37"/>
              <a:gd name="T70" fmla="*/ 65 w 119"/>
              <a:gd name="T71" fmla="*/ 26 h 37"/>
              <a:gd name="T72" fmla="*/ 59 w 119"/>
              <a:gd name="T73" fmla="*/ 26 h 37"/>
              <a:gd name="T74" fmla="*/ 55 w 119"/>
              <a:gd name="T75" fmla="*/ 26 h 37"/>
              <a:gd name="T76" fmla="*/ 53 w 119"/>
              <a:gd name="T77" fmla="*/ 26 h 37"/>
              <a:gd name="T78" fmla="*/ 51 w 119"/>
              <a:gd name="T79" fmla="*/ 28 h 37"/>
              <a:gd name="T80" fmla="*/ 51 w 119"/>
              <a:gd name="T81" fmla="*/ 28 h 37"/>
              <a:gd name="T82" fmla="*/ 49 w 119"/>
              <a:gd name="T83" fmla="*/ 30 h 37"/>
              <a:gd name="T84" fmla="*/ 51 w 119"/>
              <a:gd name="T85" fmla="*/ 33 h 37"/>
              <a:gd name="T86" fmla="*/ 51 w 119"/>
              <a:gd name="T87" fmla="*/ 37 h 37"/>
              <a:gd name="T88" fmla="*/ 49 w 119"/>
              <a:gd name="T89" fmla="*/ 37 h 37"/>
              <a:gd name="T90" fmla="*/ 42 w 119"/>
              <a:gd name="T91" fmla="*/ 14 h 37"/>
              <a:gd name="T92" fmla="*/ 42 w 119"/>
              <a:gd name="T93" fmla="*/ 12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9" h="37">
                <a:moveTo>
                  <a:pt x="0" y="20"/>
                </a:moveTo>
                <a:lnTo>
                  <a:pt x="0" y="16"/>
                </a:lnTo>
                <a:lnTo>
                  <a:pt x="2" y="12"/>
                </a:lnTo>
                <a:lnTo>
                  <a:pt x="6" y="10"/>
                </a:lnTo>
                <a:lnTo>
                  <a:pt x="10" y="10"/>
                </a:lnTo>
                <a:lnTo>
                  <a:pt x="14" y="10"/>
                </a:lnTo>
                <a:lnTo>
                  <a:pt x="16" y="12"/>
                </a:lnTo>
                <a:lnTo>
                  <a:pt x="20" y="16"/>
                </a:lnTo>
                <a:lnTo>
                  <a:pt x="20" y="20"/>
                </a:lnTo>
                <a:lnTo>
                  <a:pt x="20" y="22"/>
                </a:lnTo>
                <a:lnTo>
                  <a:pt x="16" y="26"/>
                </a:lnTo>
                <a:lnTo>
                  <a:pt x="14" y="28"/>
                </a:lnTo>
                <a:lnTo>
                  <a:pt x="10" y="30"/>
                </a:lnTo>
                <a:lnTo>
                  <a:pt x="6" y="28"/>
                </a:lnTo>
                <a:lnTo>
                  <a:pt x="2" y="26"/>
                </a:lnTo>
                <a:lnTo>
                  <a:pt x="0" y="24"/>
                </a:lnTo>
                <a:lnTo>
                  <a:pt x="0" y="20"/>
                </a:lnTo>
                <a:close/>
                <a:moveTo>
                  <a:pt x="42" y="12"/>
                </a:moveTo>
                <a:lnTo>
                  <a:pt x="101" y="12"/>
                </a:lnTo>
                <a:lnTo>
                  <a:pt x="109" y="10"/>
                </a:lnTo>
                <a:lnTo>
                  <a:pt x="113" y="10"/>
                </a:lnTo>
                <a:lnTo>
                  <a:pt x="115" y="8"/>
                </a:lnTo>
                <a:lnTo>
                  <a:pt x="117" y="8"/>
                </a:lnTo>
                <a:lnTo>
                  <a:pt x="117" y="4"/>
                </a:lnTo>
                <a:lnTo>
                  <a:pt x="117" y="0"/>
                </a:lnTo>
                <a:lnTo>
                  <a:pt x="119" y="0"/>
                </a:lnTo>
                <a:lnTo>
                  <a:pt x="119" y="37"/>
                </a:lnTo>
                <a:lnTo>
                  <a:pt x="117" y="37"/>
                </a:lnTo>
                <a:lnTo>
                  <a:pt x="117" y="33"/>
                </a:lnTo>
                <a:lnTo>
                  <a:pt x="117" y="30"/>
                </a:lnTo>
                <a:lnTo>
                  <a:pt x="115" y="28"/>
                </a:lnTo>
                <a:lnTo>
                  <a:pt x="113" y="26"/>
                </a:lnTo>
                <a:lnTo>
                  <a:pt x="109" y="26"/>
                </a:lnTo>
                <a:lnTo>
                  <a:pt x="101" y="26"/>
                </a:lnTo>
                <a:lnTo>
                  <a:pt x="73" y="26"/>
                </a:lnTo>
                <a:lnTo>
                  <a:pt x="65" y="26"/>
                </a:lnTo>
                <a:lnTo>
                  <a:pt x="59" y="26"/>
                </a:lnTo>
                <a:lnTo>
                  <a:pt x="55" y="26"/>
                </a:lnTo>
                <a:lnTo>
                  <a:pt x="53" y="26"/>
                </a:lnTo>
                <a:lnTo>
                  <a:pt x="51" y="28"/>
                </a:lnTo>
                <a:lnTo>
                  <a:pt x="51" y="28"/>
                </a:lnTo>
                <a:lnTo>
                  <a:pt x="49" y="30"/>
                </a:lnTo>
                <a:lnTo>
                  <a:pt x="51" y="33"/>
                </a:lnTo>
                <a:lnTo>
                  <a:pt x="51" y="37"/>
                </a:lnTo>
                <a:lnTo>
                  <a:pt x="49" y="37"/>
                </a:lnTo>
                <a:lnTo>
                  <a:pt x="42" y="14"/>
                </a:lnTo>
                <a:lnTo>
                  <a:pt x="42" y="1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612" name="Freeform 76"/>
          <p:cNvSpPr>
            <a:spLocks/>
          </p:cNvSpPr>
          <p:nvPr/>
        </p:nvSpPr>
        <p:spPr bwMode="auto">
          <a:xfrm>
            <a:off x="2470150" y="3475038"/>
            <a:ext cx="163513" cy="77787"/>
          </a:xfrm>
          <a:custGeom>
            <a:avLst/>
            <a:gdLst>
              <a:gd name="T0" fmla="*/ 0 w 103"/>
              <a:gd name="T1" fmla="*/ 23 h 49"/>
              <a:gd name="T2" fmla="*/ 26 w 103"/>
              <a:gd name="T3" fmla="*/ 23 h 49"/>
              <a:gd name="T4" fmla="*/ 26 w 103"/>
              <a:gd name="T5" fmla="*/ 4 h 49"/>
              <a:gd name="T6" fmla="*/ 30 w 103"/>
              <a:gd name="T7" fmla="*/ 4 h 49"/>
              <a:gd name="T8" fmla="*/ 30 w 103"/>
              <a:gd name="T9" fmla="*/ 23 h 49"/>
              <a:gd name="T10" fmla="*/ 79 w 103"/>
              <a:gd name="T11" fmla="*/ 23 h 49"/>
              <a:gd name="T12" fmla="*/ 87 w 103"/>
              <a:gd name="T13" fmla="*/ 23 h 49"/>
              <a:gd name="T14" fmla="*/ 89 w 103"/>
              <a:gd name="T15" fmla="*/ 21 h 49"/>
              <a:gd name="T16" fmla="*/ 91 w 103"/>
              <a:gd name="T17" fmla="*/ 19 h 49"/>
              <a:gd name="T18" fmla="*/ 93 w 103"/>
              <a:gd name="T19" fmla="*/ 14 h 49"/>
              <a:gd name="T20" fmla="*/ 93 w 103"/>
              <a:gd name="T21" fmla="*/ 10 h 49"/>
              <a:gd name="T22" fmla="*/ 91 w 103"/>
              <a:gd name="T23" fmla="*/ 8 h 49"/>
              <a:gd name="T24" fmla="*/ 89 w 103"/>
              <a:gd name="T25" fmla="*/ 6 h 49"/>
              <a:gd name="T26" fmla="*/ 87 w 103"/>
              <a:gd name="T27" fmla="*/ 4 h 49"/>
              <a:gd name="T28" fmla="*/ 87 w 103"/>
              <a:gd name="T29" fmla="*/ 0 h 49"/>
              <a:gd name="T30" fmla="*/ 95 w 103"/>
              <a:gd name="T31" fmla="*/ 4 h 49"/>
              <a:gd name="T32" fmla="*/ 99 w 103"/>
              <a:gd name="T33" fmla="*/ 10 h 49"/>
              <a:gd name="T34" fmla="*/ 103 w 103"/>
              <a:gd name="T35" fmla="*/ 14 h 49"/>
              <a:gd name="T36" fmla="*/ 103 w 103"/>
              <a:gd name="T37" fmla="*/ 21 h 49"/>
              <a:gd name="T38" fmla="*/ 103 w 103"/>
              <a:gd name="T39" fmla="*/ 25 h 49"/>
              <a:gd name="T40" fmla="*/ 101 w 103"/>
              <a:gd name="T41" fmla="*/ 29 h 49"/>
              <a:gd name="T42" fmla="*/ 99 w 103"/>
              <a:gd name="T43" fmla="*/ 33 h 49"/>
              <a:gd name="T44" fmla="*/ 95 w 103"/>
              <a:gd name="T45" fmla="*/ 35 h 49"/>
              <a:gd name="T46" fmla="*/ 89 w 103"/>
              <a:gd name="T47" fmla="*/ 37 h 49"/>
              <a:gd name="T48" fmla="*/ 83 w 103"/>
              <a:gd name="T49" fmla="*/ 37 h 49"/>
              <a:gd name="T50" fmla="*/ 30 w 103"/>
              <a:gd name="T51" fmla="*/ 37 h 49"/>
              <a:gd name="T52" fmla="*/ 30 w 103"/>
              <a:gd name="T53" fmla="*/ 49 h 49"/>
              <a:gd name="T54" fmla="*/ 28 w 103"/>
              <a:gd name="T55" fmla="*/ 49 h 49"/>
              <a:gd name="T56" fmla="*/ 26 w 103"/>
              <a:gd name="T57" fmla="*/ 45 h 49"/>
              <a:gd name="T58" fmla="*/ 22 w 103"/>
              <a:gd name="T59" fmla="*/ 41 h 49"/>
              <a:gd name="T60" fmla="*/ 18 w 103"/>
              <a:gd name="T61" fmla="*/ 35 h 49"/>
              <a:gd name="T62" fmla="*/ 12 w 103"/>
              <a:gd name="T63" fmla="*/ 31 h 49"/>
              <a:gd name="T64" fmla="*/ 8 w 103"/>
              <a:gd name="T65" fmla="*/ 29 h 49"/>
              <a:gd name="T66" fmla="*/ 0 w 103"/>
              <a:gd name="T67" fmla="*/ 25 h 49"/>
              <a:gd name="T68" fmla="*/ 0 w 103"/>
              <a:gd name="T69" fmla="*/ 23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3" h="49">
                <a:moveTo>
                  <a:pt x="0" y="23"/>
                </a:moveTo>
                <a:lnTo>
                  <a:pt x="26" y="23"/>
                </a:lnTo>
                <a:lnTo>
                  <a:pt x="26" y="4"/>
                </a:lnTo>
                <a:lnTo>
                  <a:pt x="30" y="4"/>
                </a:lnTo>
                <a:lnTo>
                  <a:pt x="30" y="23"/>
                </a:lnTo>
                <a:lnTo>
                  <a:pt x="79" y="23"/>
                </a:lnTo>
                <a:lnTo>
                  <a:pt x="87" y="23"/>
                </a:lnTo>
                <a:lnTo>
                  <a:pt x="89" y="21"/>
                </a:lnTo>
                <a:lnTo>
                  <a:pt x="91" y="19"/>
                </a:lnTo>
                <a:lnTo>
                  <a:pt x="93" y="14"/>
                </a:lnTo>
                <a:lnTo>
                  <a:pt x="93" y="10"/>
                </a:lnTo>
                <a:lnTo>
                  <a:pt x="91" y="8"/>
                </a:lnTo>
                <a:lnTo>
                  <a:pt x="89" y="6"/>
                </a:lnTo>
                <a:lnTo>
                  <a:pt x="87" y="4"/>
                </a:lnTo>
                <a:lnTo>
                  <a:pt x="87" y="0"/>
                </a:lnTo>
                <a:lnTo>
                  <a:pt x="95" y="4"/>
                </a:lnTo>
                <a:lnTo>
                  <a:pt x="99" y="10"/>
                </a:lnTo>
                <a:lnTo>
                  <a:pt x="103" y="14"/>
                </a:lnTo>
                <a:lnTo>
                  <a:pt x="103" y="21"/>
                </a:lnTo>
                <a:lnTo>
                  <a:pt x="103" y="25"/>
                </a:lnTo>
                <a:lnTo>
                  <a:pt x="101" y="29"/>
                </a:lnTo>
                <a:lnTo>
                  <a:pt x="99" y="33"/>
                </a:lnTo>
                <a:lnTo>
                  <a:pt x="95" y="35"/>
                </a:lnTo>
                <a:lnTo>
                  <a:pt x="89" y="37"/>
                </a:lnTo>
                <a:lnTo>
                  <a:pt x="83" y="37"/>
                </a:lnTo>
                <a:lnTo>
                  <a:pt x="30" y="37"/>
                </a:lnTo>
                <a:lnTo>
                  <a:pt x="30" y="49"/>
                </a:lnTo>
                <a:lnTo>
                  <a:pt x="28" y="49"/>
                </a:lnTo>
                <a:lnTo>
                  <a:pt x="26" y="45"/>
                </a:lnTo>
                <a:lnTo>
                  <a:pt x="22" y="41"/>
                </a:lnTo>
                <a:lnTo>
                  <a:pt x="18" y="35"/>
                </a:lnTo>
                <a:lnTo>
                  <a:pt x="12" y="31"/>
                </a:lnTo>
                <a:lnTo>
                  <a:pt x="8" y="29"/>
                </a:lnTo>
                <a:lnTo>
                  <a:pt x="0" y="25"/>
                </a:lnTo>
                <a:lnTo>
                  <a:pt x="0" y="2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613" name="Freeform 77"/>
          <p:cNvSpPr>
            <a:spLocks noEditPoints="1"/>
          </p:cNvSpPr>
          <p:nvPr/>
        </p:nvSpPr>
        <p:spPr bwMode="auto">
          <a:xfrm>
            <a:off x="2441575" y="3408363"/>
            <a:ext cx="188913" cy="57150"/>
          </a:xfrm>
          <a:custGeom>
            <a:avLst/>
            <a:gdLst>
              <a:gd name="T0" fmla="*/ 0 w 119"/>
              <a:gd name="T1" fmla="*/ 18 h 36"/>
              <a:gd name="T2" fmla="*/ 0 w 119"/>
              <a:gd name="T3" fmla="*/ 14 h 36"/>
              <a:gd name="T4" fmla="*/ 2 w 119"/>
              <a:gd name="T5" fmla="*/ 12 h 36"/>
              <a:gd name="T6" fmla="*/ 6 w 119"/>
              <a:gd name="T7" fmla="*/ 8 h 36"/>
              <a:gd name="T8" fmla="*/ 10 w 119"/>
              <a:gd name="T9" fmla="*/ 8 h 36"/>
              <a:gd name="T10" fmla="*/ 14 w 119"/>
              <a:gd name="T11" fmla="*/ 8 h 36"/>
              <a:gd name="T12" fmla="*/ 16 w 119"/>
              <a:gd name="T13" fmla="*/ 12 h 36"/>
              <a:gd name="T14" fmla="*/ 20 w 119"/>
              <a:gd name="T15" fmla="*/ 14 h 36"/>
              <a:gd name="T16" fmla="*/ 20 w 119"/>
              <a:gd name="T17" fmla="*/ 18 h 36"/>
              <a:gd name="T18" fmla="*/ 20 w 119"/>
              <a:gd name="T19" fmla="*/ 22 h 36"/>
              <a:gd name="T20" fmla="*/ 16 w 119"/>
              <a:gd name="T21" fmla="*/ 24 h 36"/>
              <a:gd name="T22" fmla="*/ 14 w 119"/>
              <a:gd name="T23" fmla="*/ 28 h 36"/>
              <a:gd name="T24" fmla="*/ 10 w 119"/>
              <a:gd name="T25" fmla="*/ 28 h 36"/>
              <a:gd name="T26" fmla="*/ 6 w 119"/>
              <a:gd name="T27" fmla="*/ 28 h 36"/>
              <a:gd name="T28" fmla="*/ 2 w 119"/>
              <a:gd name="T29" fmla="*/ 26 h 36"/>
              <a:gd name="T30" fmla="*/ 0 w 119"/>
              <a:gd name="T31" fmla="*/ 22 h 36"/>
              <a:gd name="T32" fmla="*/ 0 w 119"/>
              <a:gd name="T33" fmla="*/ 18 h 36"/>
              <a:gd name="T34" fmla="*/ 42 w 119"/>
              <a:gd name="T35" fmla="*/ 10 h 36"/>
              <a:gd name="T36" fmla="*/ 101 w 119"/>
              <a:gd name="T37" fmla="*/ 10 h 36"/>
              <a:gd name="T38" fmla="*/ 109 w 119"/>
              <a:gd name="T39" fmla="*/ 10 h 36"/>
              <a:gd name="T40" fmla="*/ 113 w 119"/>
              <a:gd name="T41" fmla="*/ 8 h 36"/>
              <a:gd name="T42" fmla="*/ 115 w 119"/>
              <a:gd name="T43" fmla="*/ 8 h 36"/>
              <a:gd name="T44" fmla="*/ 117 w 119"/>
              <a:gd name="T45" fmla="*/ 6 h 36"/>
              <a:gd name="T46" fmla="*/ 117 w 119"/>
              <a:gd name="T47" fmla="*/ 4 h 36"/>
              <a:gd name="T48" fmla="*/ 117 w 119"/>
              <a:gd name="T49" fmla="*/ 0 h 36"/>
              <a:gd name="T50" fmla="*/ 119 w 119"/>
              <a:gd name="T51" fmla="*/ 0 h 36"/>
              <a:gd name="T52" fmla="*/ 119 w 119"/>
              <a:gd name="T53" fmla="*/ 36 h 36"/>
              <a:gd name="T54" fmla="*/ 117 w 119"/>
              <a:gd name="T55" fmla="*/ 36 h 36"/>
              <a:gd name="T56" fmla="*/ 117 w 119"/>
              <a:gd name="T57" fmla="*/ 30 h 36"/>
              <a:gd name="T58" fmla="*/ 117 w 119"/>
              <a:gd name="T59" fmla="*/ 28 h 36"/>
              <a:gd name="T60" fmla="*/ 115 w 119"/>
              <a:gd name="T61" fmla="*/ 26 h 36"/>
              <a:gd name="T62" fmla="*/ 113 w 119"/>
              <a:gd name="T63" fmla="*/ 26 h 36"/>
              <a:gd name="T64" fmla="*/ 109 w 119"/>
              <a:gd name="T65" fmla="*/ 24 h 36"/>
              <a:gd name="T66" fmla="*/ 101 w 119"/>
              <a:gd name="T67" fmla="*/ 24 h 36"/>
              <a:gd name="T68" fmla="*/ 73 w 119"/>
              <a:gd name="T69" fmla="*/ 24 h 36"/>
              <a:gd name="T70" fmla="*/ 65 w 119"/>
              <a:gd name="T71" fmla="*/ 24 h 36"/>
              <a:gd name="T72" fmla="*/ 59 w 119"/>
              <a:gd name="T73" fmla="*/ 24 h 36"/>
              <a:gd name="T74" fmla="*/ 55 w 119"/>
              <a:gd name="T75" fmla="*/ 24 h 36"/>
              <a:gd name="T76" fmla="*/ 53 w 119"/>
              <a:gd name="T77" fmla="*/ 26 h 36"/>
              <a:gd name="T78" fmla="*/ 51 w 119"/>
              <a:gd name="T79" fmla="*/ 26 h 36"/>
              <a:gd name="T80" fmla="*/ 51 w 119"/>
              <a:gd name="T81" fmla="*/ 28 h 36"/>
              <a:gd name="T82" fmla="*/ 49 w 119"/>
              <a:gd name="T83" fmla="*/ 30 h 36"/>
              <a:gd name="T84" fmla="*/ 51 w 119"/>
              <a:gd name="T85" fmla="*/ 32 h 36"/>
              <a:gd name="T86" fmla="*/ 51 w 119"/>
              <a:gd name="T87" fmla="*/ 34 h 36"/>
              <a:gd name="T88" fmla="*/ 49 w 119"/>
              <a:gd name="T89" fmla="*/ 36 h 36"/>
              <a:gd name="T90" fmla="*/ 42 w 119"/>
              <a:gd name="T91" fmla="*/ 14 h 36"/>
              <a:gd name="T92" fmla="*/ 42 w 119"/>
              <a:gd name="T93" fmla="*/ 1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9" h="36">
                <a:moveTo>
                  <a:pt x="0" y="18"/>
                </a:moveTo>
                <a:lnTo>
                  <a:pt x="0" y="14"/>
                </a:lnTo>
                <a:lnTo>
                  <a:pt x="2" y="12"/>
                </a:lnTo>
                <a:lnTo>
                  <a:pt x="6" y="8"/>
                </a:lnTo>
                <a:lnTo>
                  <a:pt x="10" y="8"/>
                </a:lnTo>
                <a:lnTo>
                  <a:pt x="14" y="8"/>
                </a:lnTo>
                <a:lnTo>
                  <a:pt x="16" y="12"/>
                </a:lnTo>
                <a:lnTo>
                  <a:pt x="20" y="14"/>
                </a:lnTo>
                <a:lnTo>
                  <a:pt x="20" y="18"/>
                </a:lnTo>
                <a:lnTo>
                  <a:pt x="20" y="22"/>
                </a:lnTo>
                <a:lnTo>
                  <a:pt x="16" y="24"/>
                </a:lnTo>
                <a:lnTo>
                  <a:pt x="14" y="28"/>
                </a:lnTo>
                <a:lnTo>
                  <a:pt x="10" y="28"/>
                </a:lnTo>
                <a:lnTo>
                  <a:pt x="6" y="28"/>
                </a:lnTo>
                <a:lnTo>
                  <a:pt x="2" y="26"/>
                </a:lnTo>
                <a:lnTo>
                  <a:pt x="0" y="22"/>
                </a:lnTo>
                <a:lnTo>
                  <a:pt x="0" y="18"/>
                </a:lnTo>
                <a:close/>
                <a:moveTo>
                  <a:pt x="42" y="10"/>
                </a:moveTo>
                <a:lnTo>
                  <a:pt x="101" y="10"/>
                </a:lnTo>
                <a:lnTo>
                  <a:pt x="109" y="10"/>
                </a:lnTo>
                <a:lnTo>
                  <a:pt x="113" y="8"/>
                </a:lnTo>
                <a:lnTo>
                  <a:pt x="115" y="8"/>
                </a:lnTo>
                <a:lnTo>
                  <a:pt x="117" y="6"/>
                </a:lnTo>
                <a:lnTo>
                  <a:pt x="117" y="4"/>
                </a:lnTo>
                <a:lnTo>
                  <a:pt x="117" y="0"/>
                </a:lnTo>
                <a:lnTo>
                  <a:pt x="119" y="0"/>
                </a:lnTo>
                <a:lnTo>
                  <a:pt x="119" y="36"/>
                </a:lnTo>
                <a:lnTo>
                  <a:pt x="117" y="36"/>
                </a:lnTo>
                <a:lnTo>
                  <a:pt x="117" y="30"/>
                </a:lnTo>
                <a:lnTo>
                  <a:pt x="117" y="28"/>
                </a:lnTo>
                <a:lnTo>
                  <a:pt x="115" y="26"/>
                </a:lnTo>
                <a:lnTo>
                  <a:pt x="113" y="26"/>
                </a:lnTo>
                <a:lnTo>
                  <a:pt x="109" y="24"/>
                </a:lnTo>
                <a:lnTo>
                  <a:pt x="101" y="24"/>
                </a:lnTo>
                <a:lnTo>
                  <a:pt x="73" y="24"/>
                </a:lnTo>
                <a:lnTo>
                  <a:pt x="65" y="24"/>
                </a:lnTo>
                <a:lnTo>
                  <a:pt x="59" y="24"/>
                </a:lnTo>
                <a:lnTo>
                  <a:pt x="55" y="24"/>
                </a:lnTo>
                <a:lnTo>
                  <a:pt x="53" y="26"/>
                </a:lnTo>
                <a:lnTo>
                  <a:pt x="51" y="26"/>
                </a:lnTo>
                <a:lnTo>
                  <a:pt x="51" y="28"/>
                </a:lnTo>
                <a:lnTo>
                  <a:pt x="49" y="30"/>
                </a:lnTo>
                <a:lnTo>
                  <a:pt x="51" y="32"/>
                </a:lnTo>
                <a:lnTo>
                  <a:pt x="51" y="34"/>
                </a:lnTo>
                <a:lnTo>
                  <a:pt x="49" y="36"/>
                </a:lnTo>
                <a:lnTo>
                  <a:pt x="42" y="14"/>
                </a:lnTo>
                <a:lnTo>
                  <a:pt x="42" y="1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614" name="Freeform 78"/>
          <p:cNvSpPr>
            <a:spLocks/>
          </p:cNvSpPr>
          <p:nvPr/>
        </p:nvSpPr>
        <p:spPr bwMode="auto">
          <a:xfrm>
            <a:off x="2511425" y="3265488"/>
            <a:ext cx="122238" cy="130175"/>
          </a:xfrm>
          <a:custGeom>
            <a:avLst/>
            <a:gdLst>
              <a:gd name="T0" fmla="*/ 0 w 77"/>
              <a:gd name="T1" fmla="*/ 82 h 82"/>
              <a:gd name="T2" fmla="*/ 0 w 77"/>
              <a:gd name="T3" fmla="*/ 45 h 82"/>
              <a:gd name="T4" fmla="*/ 0 w 77"/>
              <a:gd name="T5" fmla="*/ 45 h 82"/>
              <a:gd name="T6" fmla="*/ 0 w 77"/>
              <a:gd name="T7" fmla="*/ 47 h 82"/>
              <a:gd name="T8" fmla="*/ 2 w 77"/>
              <a:gd name="T9" fmla="*/ 51 h 82"/>
              <a:gd name="T10" fmla="*/ 2 w 77"/>
              <a:gd name="T11" fmla="*/ 53 h 82"/>
              <a:gd name="T12" fmla="*/ 4 w 77"/>
              <a:gd name="T13" fmla="*/ 53 h 82"/>
              <a:gd name="T14" fmla="*/ 5 w 77"/>
              <a:gd name="T15" fmla="*/ 53 h 82"/>
              <a:gd name="T16" fmla="*/ 9 w 77"/>
              <a:gd name="T17" fmla="*/ 53 h 82"/>
              <a:gd name="T18" fmla="*/ 13 w 77"/>
              <a:gd name="T19" fmla="*/ 53 h 82"/>
              <a:gd name="T20" fmla="*/ 55 w 77"/>
              <a:gd name="T21" fmla="*/ 35 h 82"/>
              <a:gd name="T22" fmla="*/ 11 w 77"/>
              <a:gd name="T23" fmla="*/ 17 h 82"/>
              <a:gd name="T24" fmla="*/ 7 w 77"/>
              <a:gd name="T25" fmla="*/ 17 h 82"/>
              <a:gd name="T26" fmla="*/ 5 w 77"/>
              <a:gd name="T27" fmla="*/ 15 h 82"/>
              <a:gd name="T28" fmla="*/ 4 w 77"/>
              <a:gd name="T29" fmla="*/ 17 h 82"/>
              <a:gd name="T30" fmla="*/ 4 w 77"/>
              <a:gd name="T31" fmla="*/ 17 h 82"/>
              <a:gd name="T32" fmla="*/ 2 w 77"/>
              <a:gd name="T33" fmla="*/ 17 h 82"/>
              <a:gd name="T34" fmla="*/ 2 w 77"/>
              <a:gd name="T35" fmla="*/ 19 h 82"/>
              <a:gd name="T36" fmla="*/ 2 w 77"/>
              <a:gd name="T37" fmla="*/ 21 h 82"/>
              <a:gd name="T38" fmla="*/ 0 w 77"/>
              <a:gd name="T39" fmla="*/ 25 h 82"/>
              <a:gd name="T40" fmla="*/ 0 w 77"/>
              <a:gd name="T41" fmla="*/ 25 h 82"/>
              <a:gd name="T42" fmla="*/ 0 w 77"/>
              <a:gd name="T43" fmla="*/ 0 h 82"/>
              <a:gd name="T44" fmla="*/ 0 w 77"/>
              <a:gd name="T45" fmla="*/ 0 h 82"/>
              <a:gd name="T46" fmla="*/ 2 w 77"/>
              <a:gd name="T47" fmla="*/ 4 h 82"/>
              <a:gd name="T48" fmla="*/ 4 w 77"/>
              <a:gd name="T49" fmla="*/ 7 h 82"/>
              <a:gd name="T50" fmla="*/ 5 w 77"/>
              <a:gd name="T51" fmla="*/ 9 h 82"/>
              <a:gd name="T52" fmla="*/ 11 w 77"/>
              <a:gd name="T53" fmla="*/ 11 h 82"/>
              <a:gd name="T54" fmla="*/ 77 w 77"/>
              <a:gd name="T55" fmla="*/ 37 h 82"/>
              <a:gd name="T56" fmla="*/ 77 w 77"/>
              <a:gd name="T57" fmla="*/ 43 h 82"/>
              <a:gd name="T58" fmla="*/ 11 w 77"/>
              <a:gd name="T59" fmla="*/ 69 h 82"/>
              <a:gd name="T60" fmla="*/ 7 w 77"/>
              <a:gd name="T61" fmla="*/ 71 h 82"/>
              <a:gd name="T62" fmla="*/ 5 w 77"/>
              <a:gd name="T63" fmla="*/ 71 h 82"/>
              <a:gd name="T64" fmla="*/ 4 w 77"/>
              <a:gd name="T65" fmla="*/ 73 h 82"/>
              <a:gd name="T66" fmla="*/ 2 w 77"/>
              <a:gd name="T67" fmla="*/ 78 h 82"/>
              <a:gd name="T68" fmla="*/ 2 w 77"/>
              <a:gd name="T69" fmla="*/ 80 h 82"/>
              <a:gd name="T70" fmla="*/ 0 w 77"/>
              <a:gd name="T71" fmla="*/ 82 h 82"/>
              <a:gd name="T72" fmla="*/ 0 w 77"/>
              <a:gd name="T73" fmla="*/ 8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7" h="82">
                <a:moveTo>
                  <a:pt x="0" y="82"/>
                </a:moveTo>
                <a:lnTo>
                  <a:pt x="0" y="45"/>
                </a:lnTo>
                <a:lnTo>
                  <a:pt x="0" y="45"/>
                </a:lnTo>
                <a:lnTo>
                  <a:pt x="0" y="47"/>
                </a:lnTo>
                <a:lnTo>
                  <a:pt x="2" y="51"/>
                </a:lnTo>
                <a:lnTo>
                  <a:pt x="2" y="53"/>
                </a:lnTo>
                <a:lnTo>
                  <a:pt x="4" y="53"/>
                </a:lnTo>
                <a:lnTo>
                  <a:pt x="5" y="53"/>
                </a:lnTo>
                <a:lnTo>
                  <a:pt x="9" y="53"/>
                </a:lnTo>
                <a:lnTo>
                  <a:pt x="13" y="53"/>
                </a:lnTo>
                <a:lnTo>
                  <a:pt x="55" y="35"/>
                </a:lnTo>
                <a:lnTo>
                  <a:pt x="11" y="17"/>
                </a:lnTo>
                <a:lnTo>
                  <a:pt x="7" y="17"/>
                </a:lnTo>
                <a:lnTo>
                  <a:pt x="5" y="15"/>
                </a:lnTo>
                <a:lnTo>
                  <a:pt x="4" y="17"/>
                </a:lnTo>
                <a:lnTo>
                  <a:pt x="4" y="17"/>
                </a:lnTo>
                <a:lnTo>
                  <a:pt x="2" y="17"/>
                </a:lnTo>
                <a:lnTo>
                  <a:pt x="2" y="19"/>
                </a:lnTo>
                <a:lnTo>
                  <a:pt x="2" y="21"/>
                </a:lnTo>
                <a:lnTo>
                  <a:pt x="0" y="25"/>
                </a:lnTo>
                <a:lnTo>
                  <a:pt x="0" y="25"/>
                </a:lnTo>
                <a:lnTo>
                  <a:pt x="0" y="0"/>
                </a:lnTo>
                <a:lnTo>
                  <a:pt x="0" y="0"/>
                </a:lnTo>
                <a:lnTo>
                  <a:pt x="2" y="4"/>
                </a:lnTo>
                <a:lnTo>
                  <a:pt x="4" y="7"/>
                </a:lnTo>
                <a:lnTo>
                  <a:pt x="5" y="9"/>
                </a:lnTo>
                <a:lnTo>
                  <a:pt x="11" y="11"/>
                </a:lnTo>
                <a:lnTo>
                  <a:pt x="77" y="37"/>
                </a:lnTo>
                <a:lnTo>
                  <a:pt x="77" y="43"/>
                </a:lnTo>
                <a:lnTo>
                  <a:pt x="11" y="69"/>
                </a:lnTo>
                <a:lnTo>
                  <a:pt x="7" y="71"/>
                </a:lnTo>
                <a:lnTo>
                  <a:pt x="5" y="71"/>
                </a:lnTo>
                <a:lnTo>
                  <a:pt x="4" y="73"/>
                </a:lnTo>
                <a:lnTo>
                  <a:pt x="2" y="78"/>
                </a:lnTo>
                <a:lnTo>
                  <a:pt x="2" y="80"/>
                </a:lnTo>
                <a:lnTo>
                  <a:pt x="0" y="82"/>
                </a:lnTo>
                <a:lnTo>
                  <a:pt x="0" y="8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615" name="Freeform 79"/>
          <p:cNvSpPr>
            <a:spLocks noEditPoints="1"/>
          </p:cNvSpPr>
          <p:nvPr/>
        </p:nvSpPr>
        <p:spPr bwMode="auto">
          <a:xfrm>
            <a:off x="2508250" y="3146425"/>
            <a:ext cx="125413" cy="106363"/>
          </a:xfrm>
          <a:custGeom>
            <a:avLst/>
            <a:gdLst>
              <a:gd name="T0" fmla="*/ 29 w 79"/>
              <a:gd name="T1" fmla="*/ 55 h 67"/>
              <a:gd name="T2" fmla="*/ 39 w 79"/>
              <a:gd name="T3" fmla="*/ 53 h 67"/>
              <a:gd name="T4" fmla="*/ 49 w 79"/>
              <a:gd name="T5" fmla="*/ 51 h 67"/>
              <a:gd name="T6" fmla="*/ 55 w 79"/>
              <a:gd name="T7" fmla="*/ 45 h 67"/>
              <a:gd name="T8" fmla="*/ 61 w 79"/>
              <a:gd name="T9" fmla="*/ 39 h 67"/>
              <a:gd name="T10" fmla="*/ 63 w 79"/>
              <a:gd name="T11" fmla="*/ 33 h 67"/>
              <a:gd name="T12" fmla="*/ 65 w 79"/>
              <a:gd name="T13" fmla="*/ 27 h 67"/>
              <a:gd name="T14" fmla="*/ 65 w 79"/>
              <a:gd name="T15" fmla="*/ 19 h 67"/>
              <a:gd name="T16" fmla="*/ 61 w 79"/>
              <a:gd name="T17" fmla="*/ 13 h 67"/>
              <a:gd name="T18" fmla="*/ 59 w 79"/>
              <a:gd name="T19" fmla="*/ 8 h 67"/>
              <a:gd name="T20" fmla="*/ 53 w 79"/>
              <a:gd name="T21" fmla="*/ 6 h 67"/>
              <a:gd name="T22" fmla="*/ 47 w 79"/>
              <a:gd name="T23" fmla="*/ 2 h 67"/>
              <a:gd name="T24" fmla="*/ 49 w 79"/>
              <a:gd name="T25" fmla="*/ 0 h 67"/>
              <a:gd name="T26" fmla="*/ 57 w 79"/>
              <a:gd name="T27" fmla="*/ 2 h 67"/>
              <a:gd name="T28" fmla="*/ 63 w 79"/>
              <a:gd name="T29" fmla="*/ 6 h 67"/>
              <a:gd name="T30" fmla="*/ 71 w 79"/>
              <a:gd name="T31" fmla="*/ 13 h 67"/>
              <a:gd name="T32" fmla="*/ 75 w 79"/>
              <a:gd name="T33" fmla="*/ 19 h 67"/>
              <a:gd name="T34" fmla="*/ 79 w 79"/>
              <a:gd name="T35" fmla="*/ 25 h 67"/>
              <a:gd name="T36" fmla="*/ 79 w 79"/>
              <a:gd name="T37" fmla="*/ 33 h 67"/>
              <a:gd name="T38" fmla="*/ 79 w 79"/>
              <a:gd name="T39" fmla="*/ 43 h 67"/>
              <a:gd name="T40" fmla="*/ 75 w 79"/>
              <a:gd name="T41" fmla="*/ 49 h 67"/>
              <a:gd name="T42" fmla="*/ 69 w 79"/>
              <a:gd name="T43" fmla="*/ 57 h 67"/>
              <a:gd name="T44" fmla="*/ 61 w 79"/>
              <a:gd name="T45" fmla="*/ 63 h 67"/>
              <a:gd name="T46" fmla="*/ 51 w 79"/>
              <a:gd name="T47" fmla="*/ 65 h 67"/>
              <a:gd name="T48" fmla="*/ 39 w 79"/>
              <a:gd name="T49" fmla="*/ 67 h 67"/>
              <a:gd name="T50" fmla="*/ 31 w 79"/>
              <a:gd name="T51" fmla="*/ 67 h 67"/>
              <a:gd name="T52" fmla="*/ 23 w 79"/>
              <a:gd name="T53" fmla="*/ 65 h 67"/>
              <a:gd name="T54" fmla="*/ 15 w 79"/>
              <a:gd name="T55" fmla="*/ 61 h 67"/>
              <a:gd name="T56" fmla="*/ 9 w 79"/>
              <a:gd name="T57" fmla="*/ 57 h 67"/>
              <a:gd name="T58" fmla="*/ 4 w 79"/>
              <a:gd name="T59" fmla="*/ 49 h 67"/>
              <a:gd name="T60" fmla="*/ 0 w 79"/>
              <a:gd name="T61" fmla="*/ 41 h 67"/>
              <a:gd name="T62" fmla="*/ 0 w 79"/>
              <a:gd name="T63" fmla="*/ 31 h 67"/>
              <a:gd name="T64" fmla="*/ 0 w 79"/>
              <a:gd name="T65" fmla="*/ 23 h 67"/>
              <a:gd name="T66" fmla="*/ 4 w 79"/>
              <a:gd name="T67" fmla="*/ 17 h 67"/>
              <a:gd name="T68" fmla="*/ 7 w 79"/>
              <a:gd name="T69" fmla="*/ 11 h 67"/>
              <a:gd name="T70" fmla="*/ 13 w 79"/>
              <a:gd name="T71" fmla="*/ 4 h 67"/>
              <a:gd name="T72" fmla="*/ 21 w 79"/>
              <a:gd name="T73" fmla="*/ 2 h 67"/>
              <a:gd name="T74" fmla="*/ 29 w 79"/>
              <a:gd name="T75" fmla="*/ 0 h 67"/>
              <a:gd name="T76" fmla="*/ 29 w 79"/>
              <a:gd name="T77" fmla="*/ 55 h 67"/>
              <a:gd name="T78" fmla="*/ 23 w 79"/>
              <a:gd name="T79" fmla="*/ 55 h 67"/>
              <a:gd name="T80" fmla="*/ 23 w 79"/>
              <a:gd name="T81" fmla="*/ 19 h 67"/>
              <a:gd name="T82" fmla="*/ 17 w 79"/>
              <a:gd name="T83" fmla="*/ 21 h 67"/>
              <a:gd name="T84" fmla="*/ 13 w 79"/>
              <a:gd name="T85" fmla="*/ 21 h 67"/>
              <a:gd name="T86" fmla="*/ 9 w 79"/>
              <a:gd name="T87" fmla="*/ 25 h 67"/>
              <a:gd name="T88" fmla="*/ 7 w 79"/>
              <a:gd name="T89" fmla="*/ 27 h 67"/>
              <a:gd name="T90" fmla="*/ 6 w 79"/>
              <a:gd name="T91" fmla="*/ 31 h 67"/>
              <a:gd name="T92" fmla="*/ 4 w 79"/>
              <a:gd name="T93" fmla="*/ 35 h 67"/>
              <a:gd name="T94" fmla="*/ 6 w 79"/>
              <a:gd name="T95" fmla="*/ 43 h 67"/>
              <a:gd name="T96" fmla="*/ 9 w 79"/>
              <a:gd name="T97" fmla="*/ 47 h 67"/>
              <a:gd name="T98" fmla="*/ 13 w 79"/>
              <a:gd name="T99" fmla="*/ 51 h 67"/>
              <a:gd name="T100" fmla="*/ 17 w 79"/>
              <a:gd name="T101" fmla="*/ 53 h 67"/>
              <a:gd name="T102" fmla="*/ 23 w 79"/>
              <a:gd name="T103" fmla="*/ 55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9" h="67">
                <a:moveTo>
                  <a:pt x="29" y="55"/>
                </a:moveTo>
                <a:lnTo>
                  <a:pt x="39" y="53"/>
                </a:lnTo>
                <a:lnTo>
                  <a:pt x="49" y="51"/>
                </a:lnTo>
                <a:lnTo>
                  <a:pt x="55" y="45"/>
                </a:lnTo>
                <a:lnTo>
                  <a:pt x="61" y="39"/>
                </a:lnTo>
                <a:lnTo>
                  <a:pt x="63" y="33"/>
                </a:lnTo>
                <a:lnTo>
                  <a:pt x="65" y="27"/>
                </a:lnTo>
                <a:lnTo>
                  <a:pt x="65" y="19"/>
                </a:lnTo>
                <a:lnTo>
                  <a:pt x="61" y="13"/>
                </a:lnTo>
                <a:lnTo>
                  <a:pt x="59" y="8"/>
                </a:lnTo>
                <a:lnTo>
                  <a:pt x="53" y="6"/>
                </a:lnTo>
                <a:lnTo>
                  <a:pt x="47" y="2"/>
                </a:lnTo>
                <a:lnTo>
                  <a:pt x="49" y="0"/>
                </a:lnTo>
                <a:lnTo>
                  <a:pt x="57" y="2"/>
                </a:lnTo>
                <a:lnTo>
                  <a:pt x="63" y="6"/>
                </a:lnTo>
                <a:lnTo>
                  <a:pt x="71" y="13"/>
                </a:lnTo>
                <a:lnTo>
                  <a:pt x="75" y="19"/>
                </a:lnTo>
                <a:lnTo>
                  <a:pt x="79" y="25"/>
                </a:lnTo>
                <a:lnTo>
                  <a:pt x="79" y="33"/>
                </a:lnTo>
                <a:lnTo>
                  <a:pt x="79" y="43"/>
                </a:lnTo>
                <a:lnTo>
                  <a:pt x="75" y="49"/>
                </a:lnTo>
                <a:lnTo>
                  <a:pt x="69" y="57"/>
                </a:lnTo>
                <a:lnTo>
                  <a:pt x="61" y="63"/>
                </a:lnTo>
                <a:lnTo>
                  <a:pt x="51" y="65"/>
                </a:lnTo>
                <a:lnTo>
                  <a:pt x="39" y="67"/>
                </a:lnTo>
                <a:lnTo>
                  <a:pt x="31" y="67"/>
                </a:lnTo>
                <a:lnTo>
                  <a:pt x="23" y="65"/>
                </a:lnTo>
                <a:lnTo>
                  <a:pt x="15" y="61"/>
                </a:lnTo>
                <a:lnTo>
                  <a:pt x="9" y="57"/>
                </a:lnTo>
                <a:lnTo>
                  <a:pt x="4" y="49"/>
                </a:lnTo>
                <a:lnTo>
                  <a:pt x="0" y="41"/>
                </a:lnTo>
                <a:lnTo>
                  <a:pt x="0" y="31"/>
                </a:lnTo>
                <a:lnTo>
                  <a:pt x="0" y="23"/>
                </a:lnTo>
                <a:lnTo>
                  <a:pt x="4" y="17"/>
                </a:lnTo>
                <a:lnTo>
                  <a:pt x="7" y="11"/>
                </a:lnTo>
                <a:lnTo>
                  <a:pt x="13" y="4"/>
                </a:lnTo>
                <a:lnTo>
                  <a:pt x="21" y="2"/>
                </a:lnTo>
                <a:lnTo>
                  <a:pt x="29" y="0"/>
                </a:lnTo>
                <a:lnTo>
                  <a:pt x="29" y="55"/>
                </a:lnTo>
                <a:close/>
                <a:moveTo>
                  <a:pt x="23" y="55"/>
                </a:moveTo>
                <a:lnTo>
                  <a:pt x="23" y="19"/>
                </a:lnTo>
                <a:lnTo>
                  <a:pt x="17" y="21"/>
                </a:lnTo>
                <a:lnTo>
                  <a:pt x="13" y="21"/>
                </a:lnTo>
                <a:lnTo>
                  <a:pt x="9" y="25"/>
                </a:lnTo>
                <a:lnTo>
                  <a:pt x="7" y="27"/>
                </a:lnTo>
                <a:lnTo>
                  <a:pt x="6" y="31"/>
                </a:lnTo>
                <a:lnTo>
                  <a:pt x="4" y="35"/>
                </a:lnTo>
                <a:lnTo>
                  <a:pt x="6" y="43"/>
                </a:lnTo>
                <a:lnTo>
                  <a:pt x="9" y="47"/>
                </a:lnTo>
                <a:lnTo>
                  <a:pt x="13" y="51"/>
                </a:lnTo>
                <a:lnTo>
                  <a:pt x="17" y="53"/>
                </a:lnTo>
                <a:lnTo>
                  <a:pt x="23" y="55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616" name="Freeform 80"/>
          <p:cNvSpPr>
            <a:spLocks noEditPoints="1"/>
          </p:cNvSpPr>
          <p:nvPr/>
        </p:nvSpPr>
        <p:spPr bwMode="auto">
          <a:xfrm>
            <a:off x="2451100" y="2876550"/>
            <a:ext cx="179388" cy="187325"/>
          </a:xfrm>
          <a:custGeom>
            <a:avLst/>
            <a:gdLst>
              <a:gd name="T0" fmla="*/ 113 w 113"/>
              <a:gd name="T1" fmla="*/ 32 h 118"/>
              <a:gd name="T2" fmla="*/ 59 w 113"/>
              <a:gd name="T3" fmla="*/ 77 h 118"/>
              <a:gd name="T4" fmla="*/ 59 w 113"/>
              <a:gd name="T5" fmla="*/ 81 h 118"/>
              <a:gd name="T6" fmla="*/ 59 w 113"/>
              <a:gd name="T7" fmla="*/ 83 h 118"/>
              <a:gd name="T8" fmla="*/ 93 w 113"/>
              <a:gd name="T9" fmla="*/ 85 h 118"/>
              <a:gd name="T10" fmla="*/ 105 w 113"/>
              <a:gd name="T11" fmla="*/ 85 h 118"/>
              <a:gd name="T12" fmla="*/ 111 w 113"/>
              <a:gd name="T13" fmla="*/ 79 h 118"/>
              <a:gd name="T14" fmla="*/ 111 w 113"/>
              <a:gd name="T15" fmla="*/ 69 h 118"/>
              <a:gd name="T16" fmla="*/ 113 w 113"/>
              <a:gd name="T17" fmla="*/ 118 h 118"/>
              <a:gd name="T18" fmla="*/ 111 w 113"/>
              <a:gd name="T19" fmla="*/ 114 h 118"/>
              <a:gd name="T20" fmla="*/ 109 w 113"/>
              <a:gd name="T21" fmla="*/ 105 h 118"/>
              <a:gd name="T22" fmla="*/ 105 w 113"/>
              <a:gd name="T23" fmla="*/ 103 h 118"/>
              <a:gd name="T24" fmla="*/ 93 w 113"/>
              <a:gd name="T25" fmla="*/ 101 h 118"/>
              <a:gd name="T26" fmla="*/ 12 w 113"/>
              <a:gd name="T27" fmla="*/ 101 h 118"/>
              <a:gd name="T28" fmla="*/ 6 w 113"/>
              <a:gd name="T29" fmla="*/ 103 h 118"/>
              <a:gd name="T30" fmla="*/ 2 w 113"/>
              <a:gd name="T31" fmla="*/ 114 h 118"/>
              <a:gd name="T32" fmla="*/ 0 w 113"/>
              <a:gd name="T33" fmla="*/ 118 h 118"/>
              <a:gd name="T34" fmla="*/ 0 w 113"/>
              <a:gd name="T35" fmla="*/ 65 h 118"/>
              <a:gd name="T36" fmla="*/ 2 w 113"/>
              <a:gd name="T37" fmla="*/ 49 h 118"/>
              <a:gd name="T38" fmla="*/ 12 w 113"/>
              <a:gd name="T39" fmla="*/ 32 h 118"/>
              <a:gd name="T40" fmla="*/ 22 w 113"/>
              <a:gd name="T41" fmla="*/ 28 h 118"/>
              <a:gd name="T42" fmla="*/ 34 w 113"/>
              <a:gd name="T43" fmla="*/ 28 h 118"/>
              <a:gd name="T44" fmla="*/ 45 w 113"/>
              <a:gd name="T45" fmla="*/ 34 h 118"/>
              <a:gd name="T46" fmla="*/ 53 w 113"/>
              <a:gd name="T47" fmla="*/ 47 h 118"/>
              <a:gd name="T48" fmla="*/ 89 w 113"/>
              <a:gd name="T49" fmla="*/ 30 h 118"/>
              <a:gd name="T50" fmla="*/ 103 w 113"/>
              <a:gd name="T51" fmla="*/ 20 h 118"/>
              <a:gd name="T52" fmla="*/ 109 w 113"/>
              <a:gd name="T53" fmla="*/ 10 h 118"/>
              <a:gd name="T54" fmla="*/ 113 w 113"/>
              <a:gd name="T55" fmla="*/ 0 h 118"/>
              <a:gd name="T56" fmla="*/ 55 w 113"/>
              <a:gd name="T57" fmla="*/ 83 h 118"/>
              <a:gd name="T58" fmla="*/ 55 w 113"/>
              <a:gd name="T59" fmla="*/ 81 h 118"/>
              <a:gd name="T60" fmla="*/ 53 w 113"/>
              <a:gd name="T61" fmla="*/ 71 h 118"/>
              <a:gd name="T62" fmla="*/ 47 w 113"/>
              <a:gd name="T63" fmla="*/ 55 h 118"/>
              <a:gd name="T64" fmla="*/ 36 w 113"/>
              <a:gd name="T65" fmla="*/ 49 h 118"/>
              <a:gd name="T66" fmla="*/ 22 w 113"/>
              <a:gd name="T67" fmla="*/ 49 h 118"/>
              <a:gd name="T68" fmla="*/ 12 w 113"/>
              <a:gd name="T69" fmla="*/ 55 h 118"/>
              <a:gd name="T70" fmla="*/ 6 w 113"/>
              <a:gd name="T71" fmla="*/ 65 h 118"/>
              <a:gd name="T72" fmla="*/ 6 w 113"/>
              <a:gd name="T73" fmla="*/ 77 h 118"/>
              <a:gd name="T74" fmla="*/ 55 w 113"/>
              <a:gd name="T75" fmla="*/ 8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3" h="118">
                <a:moveTo>
                  <a:pt x="113" y="0"/>
                </a:moveTo>
                <a:lnTo>
                  <a:pt x="113" y="32"/>
                </a:lnTo>
                <a:lnTo>
                  <a:pt x="59" y="73"/>
                </a:lnTo>
                <a:lnTo>
                  <a:pt x="59" y="77"/>
                </a:lnTo>
                <a:lnTo>
                  <a:pt x="59" y="81"/>
                </a:lnTo>
                <a:lnTo>
                  <a:pt x="59" y="81"/>
                </a:lnTo>
                <a:lnTo>
                  <a:pt x="59" y="83"/>
                </a:lnTo>
                <a:lnTo>
                  <a:pt x="59" y="83"/>
                </a:lnTo>
                <a:lnTo>
                  <a:pt x="59" y="85"/>
                </a:lnTo>
                <a:lnTo>
                  <a:pt x="93" y="85"/>
                </a:lnTo>
                <a:lnTo>
                  <a:pt x="101" y="85"/>
                </a:lnTo>
                <a:lnTo>
                  <a:pt x="105" y="85"/>
                </a:lnTo>
                <a:lnTo>
                  <a:pt x="107" y="83"/>
                </a:lnTo>
                <a:lnTo>
                  <a:pt x="111" y="79"/>
                </a:lnTo>
                <a:lnTo>
                  <a:pt x="111" y="73"/>
                </a:lnTo>
                <a:lnTo>
                  <a:pt x="111" y="69"/>
                </a:lnTo>
                <a:lnTo>
                  <a:pt x="113" y="69"/>
                </a:lnTo>
                <a:lnTo>
                  <a:pt x="113" y="118"/>
                </a:lnTo>
                <a:lnTo>
                  <a:pt x="111" y="118"/>
                </a:lnTo>
                <a:lnTo>
                  <a:pt x="111" y="114"/>
                </a:lnTo>
                <a:lnTo>
                  <a:pt x="111" y="110"/>
                </a:lnTo>
                <a:lnTo>
                  <a:pt x="109" y="105"/>
                </a:lnTo>
                <a:lnTo>
                  <a:pt x="107" y="103"/>
                </a:lnTo>
                <a:lnTo>
                  <a:pt x="105" y="103"/>
                </a:lnTo>
                <a:lnTo>
                  <a:pt x="99" y="101"/>
                </a:lnTo>
                <a:lnTo>
                  <a:pt x="93" y="101"/>
                </a:lnTo>
                <a:lnTo>
                  <a:pt x="20" y="101"/>
                </a:lnTo>
                <a:lnTo>
                  <a:pt x="12" y="101"/>
                </a:lnTo>
                <a:lnTo>
                  <a:pt x="8" y="103"/>
                </a:lnTo>
                <a:lnTo>
                  <a:pt x="6" y="103"/>
                </a:lnTo>
                <a:lnTo>
                  <a:pt x="2" y="107"/>
                </a:lnTo>
                <a:lnTo>
                  <a:pt x="2" y="114"/>
                </a:lnTo>
                <a:lnTo>
                  <a:pt x="2" y="118"/>
                </a:lnTo>
                <a:lnTo>
                  <a:pt x="0" y="118"/>
                </a:lnTo>
                <a:lnTo>
                  <a:pt x="0" y="75"/>
                </a:lnTo>
                <a:lnTo>
                  <a:pt x="0" y="65"/>
                </a:lnTo>
                <a:lnTo>
                  <a:pt x="0" y="55"/>
                </a:lnTo>
                <a:lnTo>
                  <a:pt x="2" y="49"/>
                </a:lnTo>
                <a:lnTo>
                  <a:pt x="6" y="41"/>
                </a:lnTo>
                <a:lnTo>
                  <a:pt x="12" y="32"/>
                </a:lnTo>
                <a:lnTo>
                  <a:pt x="16" y="30"/>
                </a:lnTo>
                <a:lnTo>
                  <a:pt x="22" y="28"/>
                </a:lnTo>
                <a:lnTo>
                  <a:pt x="28" y="26"/>
                </a:lnTo>
                <a:lnTo>
                  <a:pt x="34" y="28"/>
                </a:lnTo>
                <a:lnTo>
                  <a:pt x="40" y="30"/>
                </a:lnTo>
                <a:lnTo>
                  <a:pt x="45" y="34"/>
                </a:lnTo>
                <a:lnTo>
                  <a:pt x="49" y="39"/>
                </a:lnTo>
                <a:lnTo>
                  <a:pt x="53" y="47"/>
                </a:lnTo>
                <a:lnTo>
                  <a:pt x="55" y="55"/>
                </a:lnTo>
                <a:lnTo>
                  <a:pt x="89" y="30"/>
                </a:lnTo>
                <a:lnTo>
                  <a:pt x="97" y="24"/>
                </a:lnTo>
                <a:lnTo>
                  <a:pt x="103" y="20"/>
                </a:lnTo>
                <a:lnTo>
                  <a:pt x="107" y="16"/>
                </a:lnTo>
                <a:lnTo>
                  <a:pt x="109" y="10"/>
                </a:lnTo>
                <a:lnTo>
                  <a:pt x="111" y="0"/>
                </a:lnTo>
                <a:lnTo>
                  <a:pt x="113" y="0"/>
                </a:lnTo>
                <a:close/>
                <a:moveTo>
                  <a:pt x="55" y="85"/>
                </a:moveTo>
                <a:lnTo>
                  <a:pt x="55" y="83"/>
                </a:lnTo>
                <a:lnTo>
                  <a:pt x="55" y="83"/>
                </a:lnTo>
                <a:lnTo>
                  <a:pt x="55" y="81"/>
                </a:lnTo>
                <a:lnTo>
                  <a:pt x="55" y="81"/>
                </a:lnTo>
                <a:lnTo>
                  <a:pt x="53" y="71"/>
                </a:lnTo>
                <a:lnTo>
                  <a:pt x="51" y="63"/>
                </a:lnTo>
                <a:lnTo>
                  <a:pt x="47" y="55"/>
                </a:lnTo>
                <a:lnTo>
                  <a:pt x="42" y="51"/>
                </a:lnTo>
                <a:lnTo>
                  <a:pt x="36" y="49"/>
                </a:lnTo>
                <a:lnTo>
                  <a:pt x="30" y="47"/>
                </a:lnTo>
                <a:lnTo>
                  <a:pt x="22" y="49"/>
                </a:lnTo>
                <a:lnTo>
                  <a:pt x="16" y="51"/>
                </a:lnTo>
                <a:lnTo>
                  <a:pt x="12" y="55"/>
                </a:lnTo>
                <a:lnTo>
                  <a:pt x="8" y="59"/>
                </a:lnTo>
                <a:lnTo>
                  <a:pt x="6" y="65"/>
                </a:lnTo>
                <a:lnTo>
                  <a:pt x="4" y="73"/>
                </a:lnTo>
                <a:lnTo>
                  <a:pt x="6" y="77"/>
                </a:lnTo>
                <a:lnTo>
                  <a:pt x="8" y="85"/>
                </a:lnTo>
                <a:lnTo>
                  <a:pt x="55" y="85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617" name="Freeform 81"/>
          <p:cNvSpPr>
            <a:spLocks noEditPoints="1"/>
          </p:cNvSpPr>
          <p:nvPr/>
        </p:nvSpPr>
        <p:spPr bwMode="auto">
          <a:xfrm>
            <a:off x="2508250" y="2760663"/>
            <a:ext cx="125413" cy="112712"/>
          </a:xfrm>
          <a:custGeom>
            <a:avLst/>
            <a:gdLst>
              <a:gd name="T0" fmla="*/ 71 w 79"/>
              <a:gd name="T1" fmla="*/ 34 h 71"/>
              <a:gd name="T2" fmla="*/ 77 w 79"/>
              <a:gd name="T3" fmla="*/ 43 h 71"/>
              <a:gd name="T4" fmla="*/ 79 w 79"/>
              <a:gd name="T5" fmla="*/ 53 h 71"/>
              <a:gd name="T6" fmla="*/ 77 w 79"/>
              <a:gd name="T7" fmla="*/ 61 h 71"/>
              <a:gd name="T8" fmla="*/ 69 w 79"/>
              <a:gd name="T9" fmla="*/ 69 h 71"/>
              <a:gd name="T10" fmla="*/ 59 w 79"/>
              <a:gd name="T11" fmla="*/ 71 h 71"/>
              <a:gd name="T12" fmla="*/ 49 w 79"/>
              <a:gd name="T13" fmla="*/ 69 h 71"/>
              <a:gd name="T14" fmla="*/ 39 w 79"/>
              <a:gd name="T15" fmla="*/ 57 h 71"/>
              <a:gd name="T16" fmla="*/ 31 w 79"/>
              <a:gd name="T17" fmla="*/ 38 h 71"/>
              <a:gd name="T18" fmla="*/ 25 w 79"/>
              <a:gd name="T19" fmla="*/ 26 h 71"/>
              <a:gd name="T20" fmla="*/ 11 w 79"/>
              <a:gd name="T21" fmla="*/ 28 h 71"/>
              <a:gd name="T22" fmla="*/ 6 w 79"/>
              <a:gd name="T23" fmla="*/ 34 h 71"/>
              <a:gd name="T24" fmla="*/ 6 w 79"/>
              <a:gd name="T25" fmla="*/ 47 h 71"/>
              <a:gd name="T26" fmla="*/ 9 w 79"/>
              <a:gd name="T27" fmla="*/ 53 h 71"/>
              <a:gd name="T28" fmla="*/ 19 w 79"/>
              <a:gd name="T29" fmla="*/ 53 h 71"/>
              <a:gd name="T30" fmla="*/ 25 w 79"/>
              <a:gd name="T31" fmla="*/ 55 h 71"/>
              <a:gd name="T32" fmla="*/ 27 w 79"/>
              <a:gd name="T33" fmla="*/ 61 h 71"/>
              <a:gd name="T34" fmla="*/ 25 w 79"/>
              <a:gd name="T35" fmla="*/ 65 h 71"/>
              <a:gd name="T36" fmla="*/ 19 w 79"/>
              <a:gd name="T37" fmla="*/ 67 h 71"/>
              <a:gd name="T38" fmla="*/ 9 w 79"/>
              <a:gd name="T39" fmla="*/ 65 h 71"/>
              <a:gd name="T40" fmla="*/ 2 w 79"/>
              <a:gd name="T41" fmla="*/ 55 h 71"/>
              <a:gd name="T42" fmla="*/ 0 w 79"/>
              <a:gd name="T43" fmla="*/ 38 h 71"/>
              <a:gd name="T44" fmla="*/ 2 w 79"/>
              <a:gd name="T45" fmla="*/ 22 h 71"/>
              <a:gd name="T46" fmla="*/ 9 w 79"/>
              <a:gd name="T47" fmla="*/ 14 h 71"/>
              <a:gd name="T48" fmla="*/ 19 w 79"/>
              <a:gd name="T49" fmla="*/ 12 h 71"/>
              <a:gd name="T50" fmla="*/ 51 w 79"/>
              <a:gd name="T51" fmla="*/ 12 h 71"/>
              <a:gd name="T52" fmla="*/ 61 w 79"/>
              <a:gd name="T53" fmla="*/ 12 h 71"/>
              <a:gd name="T54" fmla="*/ 67 w 79"/>
              <a:gd name="T55" fmla="*/ 12 h 71"/>
              <a:gd name="T56" fmla="*/ 69 w 79"/>
              <a:gd name="T57" fmla="*/ 10 h 71"/>
              <a:gd name="T58" fmla="*/ 69 w 79"/>
              <a:gd name="T59" fmla="*/ 8 h 71"/>
              <a:gd name="T60" fmla="*/ 67 w 79"/>
              <a:gd name="T61" fmla="*/ 4 h 71"/>
              <a:gd name="T62" fmla="*/ 67 w 79"/>
              <a:gd name="T63" fmla="*/ 0 h 71"/>
              <a:gd name="T64" fmla="*/ 77 w 79"/>
              <a:gd name="T65" fmla="*/ 12 h 71"/>
              <a:gd name="T66" fmla="*/ 79 w 79"/>
              <a:gd name="T67" fmla="*/ 22 h 71"/>
              <a:gd name="T68" fmla="*/ 73 w 79"/>
              <a:gd name="T69" fmla="*/ 26 h 71"/>
              <a:gd name="T70" fmla="*/ 61 w 79"/>
              <a:gd name="T71" fmla="*/ 26 h 71"/>
              <a:gd name="T72" fmla="*/ 35 w 79"/>
              <a:gd name="T73" fmla="*/ 34 h 71"/>
              <a:gd name="T74" fmla="*/ 39 w 79"/>
              <a:gd name="T75" fmla="*/ 45 h 71"/>
              <a:gd name="T76" fmla="*/ 47 w 79"/>
              <a:gd name="T77" fmla="*/ 53 h 71"/>
              <a:gd name="T78" fmla="*/ 55 w 79"/>
              <a:gd name="T79" fmla="*/ 57 h 71"/>
              <a:gd name="T80" fmla="*/ 65 w 79"/>
              <a:gd name="T81" fmla="*/ 53 h 71"/>
              <a:gd name="T82" fmla="*/ 69 w 79"/>
              <a:gd name="T83" fmla="*/ 45 h 71"/>
              <a:gd name="T84" fmla="*/ 65 w 79"/>
              <a:gd name="T85" fmla="*/ 34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9" h="71">
                <a:moveTo>
                  <a:pt x="65" y="26"/>
                </a:moveTo>
                <a:lnTo>
                  <a:pt x="71" y="34"/>
                </a:lnTo>
                <a:lnTo>
                  <a:pt x="75" y="38"/>
                </a:lnTo>
                <a:lnTo>
                  <a:pt x="77" y="43"/>
                </a:lnTo>
                <a:lnTo>
                  <a:pt x="79" y="47"/>
                </a:lnTo>
                <a:lnTo>
                  <a:pt x="79" y="53"/>
                </a:lnTo>
                <a:lnTo>
                  <a:pt x="79" y="57"/>
                </a:lnTo>
                <a:lnTo>
                  <a:pt x="77" y="61"/>
                </a:lnTo>
                <a:lnTo>
                  <a:pt x="73" y="65"/>
                </a:lnTo>
                <a:lnTo>
                  <a:pt x="69" y="69"/>
                </a:lnTo>
                <a:lnTo>
                  <a:pt x="65" y="71"/>
                </a:lnTo>
                <a:lnTo>
                  <a:pt x="59" y="71"/>
                </a:lnTo>
                <a:lnTo>
                  <a:pt x="55" y="71"/>
                </a:lnTo>
                <a:lnTo>
                  <a:pt x="49" y="69"/>
                </a:lnTo>
                <a:lnTo>
                  <a:pt x="45" y="63"/>
                </a:lnTo>
                <a:lnTo>
                  <a:pt x="39" y="57"/>
                </a:lnTo>
                <a:lnTo>
                  <a:pt x="35" y="49"/>
                </a:lnTo>
                <a:lnTo>
                  <a:pt x="31" y="38"/>
                </a:lnTo>
                <a:lnTo>
                  <a:pt x="27" y="26"/>
                </a:lnTo>
                <a:lnTo>
                  <a:pt x="25" y="26"/>
                </a:lnTo>
                <a:lnTo>
                  <a:pt x="17" y="28"/>
                </a:lnTo>
                <a:lnTo>
                  <a:pt x="11" y="28"/>
                </a:lnTo>
                <a:lnTo>
                  <a:pt x="9" y="30"/>
                </a:lnTo>
                <a:lnTo>
                  <a:pt x="6" y="34"/>
                </a:lnTo>
                <a:lnTo>
                  <a:pt x="4" y="41"/>
                </a:lnTo>
                <a:lnTo>
                  <a:pt x="6" y="47"/>
                </a:lnTo>
                <a:lnTo>
                  <a:pt x="7" y="49"/>
                </a:lnTo>
                <a:lnTo>
                  <a:pt x="9" y="53"/>
                </a:lnTo>
                <a:lnTo>
                  <a:pt x="13" y="53"/>
                </a:lnTo>
                <a:lnTo>
                  <a:pt x="19" y="53"/>
                </a:lnTo>
                <a:lnTo>
                  <a:pt x="23" y="53"/>
                </a:lnTo>
                <a:lnTo>
                  <a:pt x="25" y="55"/>
                </a:lnTo>
                <a:lnTo>
                  <a:pt x="27" y="57"/>
                </a:lnTo>
                <a:lnTo>
                  <a:pt x="27" y="61"/>
                </a:lnTo>
                <a:lnTo>
                  <a:pt x="27" y="63"/>
                </a:lnTo>
                <a:lnTo>
                  <a:pt x="25" y="65"/>
                </a:lnTo>
                <a:lnTo>
                  <a:pt x="23" y="67"/>
                </a:lnTo>
                <a:lnTo>
                  <a:pt x="19" y="67"/>
                </a:lnTo>
                <a:lnTo>
                  <a:pt x="13" y="67"/>
                </a:lnTo>
                <a:lnTo>
                  <a:pt x="9" y="65"/>
                </a:lnTo>
                <a:lnTo>
                  <a:pt x="6" y="59"/>
                </a:lnTo>
                <a:lnTo>
                  <a:pt x="2" y="55"/>
                </a:lnTo>
                <a:lnTo>
                  <a:pt x="0" y="47"/>
                </a:lnTo>
                <a:lnTo>
                  <a:pt x="0" y="38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9" y="14"/>
                </a:lnTo>
                <a:lnTo>
                  <a:pt x="13" y="12"/>
                </a:lnTo>
                <a:lnTo>
                  <a:pt x="19" y="12"/>
                </a:lnTo>
                <a:lnTo>
                  <a:pt x="25" y="12"/>
                </a:lnTo>
                <a:lnTo>
                  <a:pt x="51" y="12"/>
                </a:lnTo>
                <a:lnTo>
                  <a:pt x="57" y="12"/>
                </a:lnTo>
                <a:lnTo>
                  <a:pt x="61" y="12"/>
                </a:lnTo>
                <a:lnTo>
                  <a:pt x="65" y="12"/>
                </a:lnTo>
                <a:lnTo>
                  <a:pt x="67" y="12"/>
                </a:lnTo>
                <a:lnTo>
                  <a:pt x="67" y="10"/>
                </a:lnTo>
                <a:lnTo>
                  <a:pt x="69" y="10"/>
                </a:lnTo>
                <a:lnTo>
                  <a:pt x="69" y="8"/>
                </a:lnTo>
                <a:lnTo>
                  <a:pt x="69" y="8"/>
                </a:lnTo>
                <a:lnTo>
                  <a:pt x="69" y="6"/>
                </a:lnTo>
                <a:lnTo>
                  <a:pt x="67" y="4"/>
                </a:lnTo>
                <a:lnTo>
                  <a:pt x="63" y="0"/>
                </a:lnTo>
                <a:lnTo>
                  <a:pt x="67" y="0"/>
                </a:lnTo>
                <a:lnTo>
                  <a:pt x="73" y="6"/>
                </a:lnTo>
                <a:lnTo>
                  <a:pt x="77" y="12"/>
                </a:lnTo>
                <a:lnTo>
                  <a:pt x="79" y="18"/>
                </a:lnTo>
                <a:lnTo>
                  <a:pt x="79" y="22"/>
                </a:lnTo>
                <a:lnTo>
                  <a:pt x="77" y="24"/>
                </a:lnTo>
                <a:lnTo>
                  <a:pt x="73" y="26"/>
                </a:lnTo>
                <a:lnTo>
                  <a:pt x="65" y="26"/>
                </a:lnTo>
                <a:close/>
                <a:moveTo>
                  <a:pt x="61" y="26"/>
                </a:moveTo>
                <a:lnTo>
                  <a:pt x="33" y="26"/>
                </a:lnTo>
                <a:lnTo>
                  <a:pt x="35" y="34"/>
                </a:lnTo>
                <a:lnTo>
                  <a:pt x="37" y="41"/>
                </a:lnTo>
                <a:lnTo>
                  <a:pt x="39" y="45"/>
                </a:lnTo>
                <a:lnTo>
                  <a:pt x="43" y="49"/>
                </a:lnTo>
                <a:lnTo>
                  <a:pt x="47" y="53"/>
                </a:lnTo>
                <a:lnTo>
                  <a:pt x="51" y="55"/>
                </a:lnTo>
                <a:lnTo>
                  <a:pt x="55" y="57"/>
                </a:lnTo>
                <a:lnTo>
                  <a:pt x="61" y="55"/>
                </a:lnTo>
                <a:lnTo>
                  <a:pt x="65" y="53"/>
                </a:lnTo>
                <a:lnTo>
                  <a:pt x="67" y="49"/>
                </a:lnTo>
                <a:lnTo>
                  <a:pt x="69" y="45"/>
                </a:lnTo>
                <a:lnTo>
                  <a:pt x="67" y="38"/>
                </a:lnTo>
                <a:lnTo>
                  <a:pt x="65" y="34"/>
                </a:lnTo>
                <a:lnTo>
                  <a:pt x="61" y="26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618" name="Freeform 82"/>
          <p:cNvSpPr>
            <a:spLocks/>
          </p:cNvSpPr>
          <p:nvPr/>
        </p:nvSpPr>
        <p:spPr bwMode="auto">
          <a:xfrm>
            <a:off x="2470150" y="2679700"/>
            <a:ext cx="163513" cy="77788"/>
          </a:xfrm>
          <a:custGeom>
            <a:avLst/>
            <a:gdLst>
              <a:gd name="T0" fmla="*/ 0 w 103"/>
              <a:gd name="T1" fmla="*/ 21 h 49"/>
              <a:gd name="T2" fmla="*/ 26 w 103"/>
              <a:gd name="T3" fmla="*/ 21 h 49"/>
              <a:gd name="T4" fmla="*/ 26 w 103"/>
              <a:gd name="T5" fmla="*/ 2 h 49"/>
              <a:gd name="T6" fmla="*/ 30 w 103"/>
              <a:gd name="T7" fmla="*/ 2 h 49"/>
              <a:gd name="T8" fmla="*/ 30 w 103"/>
              <a:gd name="T9" fmla="*/ 21 h 49"/>
              <a:gd name="T10" fmla="*/ 79 w 103"/>
              <a:gd name="T11" fmla="*/ 21 h 49"/>
              <a:gd name="T12" fmla="*/ 87 w 103"/>
              <a:gd name="T13" fmla="*/ 21 h 49"/>
              <a:gd name="T14" fmla="*/ 89 w 103"/>
              <a:gd name="T15" fmla="*/ 18 h 49"/>
              <a:gd name="T16" fmla="*/ 91 w 103"/>
              <a:gd name="T17" fmla="*/ 16 h 49"/>
              <a:gd name="T18" fmla="*/ 93 w 103"/>
              <a:gd name="T19" fmla="*/ 12 h 49"/>
              <a:gd name="T20" fmla="*/ 93 w 103"/>
              <a:gd name="T21" fmla="*/ 10 h 49"/>
              <a:gd name="T22" fmla="*/ 91 w 103"/>
              <a:gd name="T23" fmla="*/ 8 h 49"/>
              <a:gd name="T24" fmla="*/ 89 w 103"/>
              <a:gd name="T25" fmla="*/ 4 h 49"/>
              <a:gd name="T26" fmla="*/ 87 w 103"/>
              <a:gd name="T27" fmla="*/ 2 h 49"/>
              <a:gd name="T28" fmla="*/ 87 w 103"/>
              <a:gd name="T29" fmla="*/ 0 h 49"/>
              <a:gd name="T30" fmla="*/ 95 w 103"/>
              <a:gd name="T31" fmla="*/ 4 h 49"/>
              <a:gd name="T32" fmla="*/ 99 w 103"/>
              <a:gd name="T33" fmla="*/ 8 h 49"/>
              <a:gd name="T34" fmla="*/ 103 w 103"/>
              <a:gd name="T35" fmla="*/ 14 h 49"/>
              <a:gd name="T36" fmla="*/ 103 w 103"/>
              <a:gd name="T37" fmla="*/ 21 h 49"/>
              <a:gd name="T38" fmla="*/ 103 w 103"/>
              <a:gd name="T39" fmla="*/ 25 h 49"/>
              <a:gd name="T40" fmla="*/ 101 w 103"/>
              <a:gd name="T41" fmla="*/ 29 h 49"/>
              <a:gd name="T42" fmla="*/ 99 w 103"/>
              <a:gd name="T43" fmla="*/ 33 h 49"/>
              <a:gd name="T44" fmla="*/ 95 w 103"/>
              <a:gd name="T45" fmla="*/ 35 h 49"/>
              <a:gd name="T46" fmla="*/ 89 w 103"/>
              <a:gd name="T47" fmla="*/ 35 h 49"/>
              <a:gd name="T48" fmla="*/ 83 w 103"/>
              <a:gd name="T49" fmla="*/ 37 h 49"/>
              <a:gd name="T50" fmla="*/ 30 w 103"/>
              <a:gd name="T51" fmla="*/ 37 h 49"/>
              <a:gd name="T52" fmla="*/ 30 w 103"/>
              <a:gd name="T53" fmla="*/ 49 h 49"/>
              <a:gd name="T54" fmla="*/ 28 w 103"/>
              <a:gd name="T55" fmla="*/ 49 h 49"/>
              <a:gd name="T56" fmla="*/ 26 w 103"/>
              <a:gd name="T57" fmla="*/ 45 h 49"/>
              <a:gd name="T58" fmla="*/ 22 w 103"/>
              <a:gd name="T59" fmla="*/ 39 h 49"/>
              <a:gd name="T60" fmla="*/ 18 w 103"/>
              <a:gd name="T61" fmla="*/ 35 h 49"/>
              <a:gd name="T62" fmla="*/ 12 w 103"/>
              <a:gd name="T63" fmla="*/ 29 h 49"/>
              <a:gd name="T64" fmla="*/ 8 w 103"/>
              <a:gd name="T65" fmla="*/ 27 h 49"/>
              <a:gd name="T66" fmla="*/ 0 w 103"/>
              <a:gd name="T67" fmla="*/ 23 h 49"/>
              <a:gd name="T68" fmla="*/ 0 w 103"/>
              <a:gd name="T69" fmla="*/ 21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3" h="49">
                <a:moveTo>
                  <a:pt x="0" y="21"/>
                </a:moveTo>
                <a:lnTo>
                  <a:pt x="26" y="21"/>
                </a:lnTo>
                <a:lnTo>
                  <a:pt x="26" y="2"/>
                </a:lnTo>
                <a:lnTo>
                  <a:pt x="30" y="2"/>
                </a:lnTo>
                <a:lnTo>
                  <a:pt x="30" y="21"/>
                </a:lnTo>
                <a:lnTo>
                  <a:pt x="79" y="21"/>
                </a:lnTo>
                <a:lnTo>
                  <a:pt x="87" y="21"/>
                </a:lnTo>
                <a:lnTo>
                  <a:pt x="89" y="18"/>
                </a:lnTo>
                <a:lnTo>
                  <a:pt x="91" y="16"/>
                </a:lnTo>
                <a:lnTo>
                  <a:pt x="93" y="12"/>
                </a:lnTo>
                <a:lnTo>
                  <a:pt x="93" y="10"/>
                </a:lnTo>
                <a:lnTo>
                  <a:pt x="91" y="8"/>
                </a:lnTo>
                <a:lnTo>
                  <a:pt x="89" y="4"/>
                </a:lnTo>
                <a:lnTo>
                  <a:pt x="87" y="2"/>
                </a:lnTo>
                <a:lnTo>
                  <a:pt x="87" y="0"/>
                </a:lnTo>
                <a:lnTo>
                  <a:pt x="95" y="4"/>
                </a:lnTo>
                <a:lnTo>
                  <a:pt x="99" y="8"/>
                </a:lnTo>
                <a:lnTo>
                  <a:pt x="103" y="14"/>
                </a:lnTo>
                <a:lnTo>
                  <a:pt x="103" y="21"/>
                </a:lnTo>
                <a:lnTo>
                  <a:pt x="103" y="25"/>
                </a:lnTo>
                <a:lnTo>
                  <a:pt x="101" y="29"/>
                </a:lnTo>
                <a:lnTo>
                  <a:pt x="99" y="33"/>
                </a:lnTo>
                <a:lnTo>
                  <a:pt x="95" y="35"/>
                </a:lnTo>
                <a:lnTo>
                  <a:pt x="89" y="35"/>
                </a:lnTo>
                <a:lnTo>
                  <a:pt x="83" y="37"/>
                </a:lnTo>
                <a:lnTo>
                  <a:pt x="30" y="37"/>
                </a:lnTo>
                <a:lnTo>
                  <a:pt x="30" y="49"/>
                </a:lnTo>
                <a:lnTo>
                  <a:pt x="28" y="49"/>
                </a:lnTo>
                <a:lnTo>
                  <a:pt x="26" y="45"/>
                </a:lnTo>
                <a:lnTo>
                  <a:pt x="22" y="39"/>
                </a:lnTo>
                <a:lnTo>
                  <a:pt x="18" y="35"/>
                </a:lnTo>
                <a:lnTo>
                  <a:pt x="12" y="29"/>
                </a:lnTo>
                <a:lnTo>
                  <a:pt x="8" y="27"/>
                </a:lnTo>
                <a:lnTo>
                  <a:pt x="0" y="23"/>
                </a:lnTo>
                <a:lnTo>
                  <a:pt x="0" y="21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619" name="Freeform 83"/>
          <p:cNvSpPr>
            <a:spLocks noEditPoints="1"/>
          </p:cNvSpPr>
          <p:nvPr/>
        </p:nvSpPr>
        <p:spPr bwMode="auto">
          <a:xfrm>
            <a:off x="2508250" y="2566988"/>
            <a:ext cx="125413" cy="103187"/>
          </a:xfrm>
          <a:custGeom>
            <a:avLst/>
            <a:gdLst>
              <a:gd name="T0" fmla="*/ 29 w 79"/>
              <a:gd name="T1" fmla="*/ 53 h 65"/>
              <a:gd name="T2" fmla="*/ 39 w 79"/>
              <a:gd name="T3" fmla="*/ 51 h 65"/>
              <a:gd name="T4" fmla="*/ 49 w 79"/>
              <a:gd name="T5" fmla="*/ 49 h 65"/>
              <a:gd name="T6" fmla="*/ 55 w 79"/>
              <a:gd name="T7" fmla="*/ 45 h 65"/>
              <a:gd name="T8" fmla="*/ 61 w 79"/>
              <a:gd name="T9" fmla="*/ 39 h 65"/>
              <a:gd name="T10" fmla="*/ 63 w 79"/>
              <a:gd name="T11" fmla="*/ 31 h 65"/>
              <a:gd name="T12" fmla="*/ 65 w 79"/>
              <a:gd name="T13" fmla="*/ 25 h 65"/>
              <a:gd name="T14" fmla="*/ 65 w 79"/>
              <a:gd name="T15" fmla="*/ 16 h 65"/>
              <a:gd name="T16" fmla="*/ 61 w 79"/>
              <a:gd name="T17" fmla="*/ 10 h 65"/>
              <a:gd name="T18" fmla="*/ 59 w 79"/>
              <a:gd name="T19" fmla="*/ 6 h 65"/>
              <a:gd name="T20" fmla="*/ 53 w 79"/>
              <a:gd name="T21" fmla="*/ 4 h 65"/>
              <a:gd name="T22" fmla="*/ 47 w 79"/>
              <a:gd name="T23" fmla="*/ 0 h 65"/>
              <a:gd name="T24" fmla="*/ 49 w 79"/>
              <a:gd name="T25" fmla="*/ 0 h 65"/>
              <a:gd name="T26" fmla="*/ 57 w 79"/>
              <a:gd name="T27" fmla="*/ 2 h 65"/>
              <a:gd name="T28" fmla="*/ 63 w 79"/>
              <a:gd name="T29" fmla="*/ 4 h 65"/>
              <a:gd name="T30" fmla="*/ 71 w 79"/>
              <a:gd name="T31" fmla="*/ 10 h 65"/>
              <a:gd name="T32" fmla="*/ 75 w 79"/>
              <a:gd name="T33" fmla="*/ 16 h 65"/>
              <a:gd name="T34" fmla="*/ 79 w 79"/>
              <a:gd name="T35" fmla="*/ 23 h 65"/>
              <a:gd name="T36" fmla="*/ 79 w 79"/>
              <a:gd name="T37" fmla="*/ 31 h 65"/>
              <a:gd name="T38" fmla="*/ 79 w 79"/>
              <a:gd name="T39" fmla="*/ 41 h 65"/>
              <a:gd name="T40" fmla="*/ 75 w 79"/>
              <a:gd name="T41" fmla="*/ 49 h 65"/>
              <a:gd name="T42" fmla="*/ 69 w 79"/>
              <a:gd name="T43" fmla="*/ 55 h 65"/>
              <a:gd name="T44" fmla="*/ 61 w 79"/>
              <a:gd name="T45" fmla="*/ 61 h 65"/>
              <a:gd name="T46" fmla="*/ 51 w 79"/>
              <a:gd name="T47" fmla="*/ 63 h 65"/>
              <a:gd name="T48" fmla="*/ 39 w 79"/>
              <a:gd name="T49" fmla="*/ 65 h 65"/>
              <a:gd name="T50" fmla="*/ 31 w 79"/>
              <a:gd name="T51" fmla="*/ 65 h 65"/>
              <a:gd name="T52" fmla="*/ 23 w 79"/>
              <a:gd name="T53" fmla="*/ 63 h 65"/>
              <a:gd name="T54" fmla="*/ 15 w 79"/>
              <a:gd name="T55" fmla="*/ 59 h 65"/>
              <a:gd name="T56" fmla="*/ 9 w 79"/>
              <a:gd name="T57" fmla="*/ 55 h 65"/>
              <a:gd name="T58" fmla="*/ 4 w 79"/>
              <a:gd name="T59" fmla="*/ 47 h 65"/>
              <a:gd name="T60" fmla="*/ 0 w 79"/>
              <a:gd name="T61" fmla="*/ 39 h 65"/>
              <a:gd name="T62" fmla="*/ 0 w 79"/>
              <a:gd name="T63" fmla="*/ 29 h 65"/>
              <a:gd name="T64" fmla="*/ 0 w 79"/>
              <a:gd name="T65" fmla="*/ 21 h 65"/>
              <a:gd name="T66" fmla="*/ 4 w 79"/>
              <a:gd name="T67" fmla="*/ 14 h 65"/>
              <a:gd name="T68" fmla="*/ 7 w 79"/>
              <a:gd name="T69" fmla="*/ 8 h 65"/>
              <a:gd name="T70" fmla="*/ 13 w 79"/>
              <a:gd name="T71" fmla="*/ 2 h 65"/>
              <a:gd name="T72" fmla="*/ 21 w 79"/>
              <a:gd name="T73" fmla="*/ 0 h 65"/>
              <a:gd name="T74" fmla="*/ 29 w 79"/>
              <a:gd name="T75" fmla="*/ 0 h 65"/>
              <a:gd name="T76" fmla="*/ 29 w 79"/>
              <a:gd name="T77" fmla="*/ 53 h 65"/>
              <a:gd name="T78" fmla="*/ 23 w 79"/>
              <a:gd name="T79" fmla="*/ 53 h 65"/>
              <a:gd name="T80" fmla="*/ 23 w 79"/>
              <a:gd name="T81" fmla="*/ 18 h 65"/>
              <a:gd name="T82" fmla="*/ 17 w 79"/>
              <a:gd name="T83" fmla="*/ 18 h 65"/>
              <a:gd name="T84" fmla="*/ 13 w 79"/>
              <a:gd name="T85" fmla="*/ 18 h 65"/>
              <a:gd name="T86" fmla="*/ 9 w 79"/>
              <a:gd name="T87" fmla="*/ 23 h 65"/>
              <a:gd name="T88" fmla="*/ 7 w 79"/>
              <a:gd name="T89" fmla="*/ 25 h 65"/>
              <a:gd name="T90" fmla="*/ 6 w 79"/>
              <a:gd name="T91" fmla="*/ 29 h 65"/>
              <a:gd name="T92" fmla="*/ 4 w 79"/>
              <a:gd name="T93" fmla="*/ 35 h 65"/>
              <a:gd name="T94" fmla="*/ 6 w 79"/>
              <a:gd name="T95" fmla="*/ 41 h 65"/>
              <a:gd name="T96" fmla="*/ 9 w 79"/>
              <a:gd name="T97" fmla="*/ 47 h 65"/>
              <a:gd name="T98" fmla="*/ 13 w 79"/>
              <a:gd name="T99" fmla="*/ 49 h 65"/>
              <a:gd name="T100" fmla="*/ 17 w 79"/>
              <a:gd name="T101" fmla="*/ 51 h 65"/>
              <a:gd name="T102" fmla="*/ 23 w 79"/>
              <a:gd name="T103" fmla="*/ 5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9" h="65">
                <a:moveTo>
                  <a:pt x="29" y="53"/>
                </a:moveTo>
                <a:lnTo>
                  <a:pt x="39" y="51"/>
                </a:lnTo>
                <a:lnTo>
                  <a:pt x="49" y="49"/>
                </a:lnTo>
                <a:lnTo>
                  <a:pt x="55" y="45"/>
                </a:lnTo>
                <a:lnTo>
                  <a:pt x="61" y="39"/>
                </a:lnTo>
                <a:lnTo>
                  <a:pt x="63" y="31"/>
                </a:lnTo>
                <a:lnTo>
                  <a:pt x="65" y="25"/>
                </a:lnTo>
                <a:lnTo>
                  <a:pt x="65" y="16"/>
                </a:lnTo>
                <a:lnTo>
                  <a:pt x="61" y="10"/>
                </a:lnTo>
                <a:lnTo>
                  <a:pt x="59" y="6"/>
                </a:lnTo>
                <a:lnTo>
                  <a:pt x="53" y="4"/>
                </a:lnTo>
                <a:lnTo>
                  <a:pt x="47" y="0"/>
                </a:lnTo>
                <a:lnTo>
                  <a:pt x="49" y="0"/>
                </a:lnTo>
                <a:lnTo>
                  <a:pt x="57" y="2"/>
                </a:lnTo>
                <a:lnTo>
                  <a:pt x="63" y="4"/>
                </a:lnTo>
                <a:lnTo>
                  <a:pt x="71" y="10"/>
                </a:lnTo>
                <a:lnTo>
                  <a:pt x="75" y="16"/>
                </a:lnTo>
                <a:lnTo>
                  <a:pt x="79" y="23"/>
                </a:lnTo>
                <a:lnTo>
                  <a:pt x="79" y="31"/>
                </a:lnTo>
                <a:lnTo>
                  <a:pt x="79" y="41"/>
                </a:lnTo>
                <a:lnTo>
                  <a:pt x="75" y="49"/>
                </a:lnTo>
                <a:lnTo>
                  <a:pt x="69" y="55"/>
                </a:lnTo>
                <a:lnTo>
                  <a:pt x="61" y="61"/>
                </a:lnTo>
                <a:lnTo>
                  <a:pt x="51" y="63"/>
                </a:lnTo>
                <a:lnTo>
                  <a:pt x="39" y="65"/>
                </a:lnTo>
                <a:lnTo>
                  <a:pt x="31" y="65"/>
                </a:lnTo>
                <a:lnTo>
                  <a:pt x="23" y="63"/>
                </a:lnTo>
                <a:lnTo>
                  <a:pt x="15" y="59"/>
                </a:lnTo>
                <a:lnTo>
                  <a:pt x="9" y="55"/>
                </a:lnTo>
                <a:lnTo>
                  <a:pt x="4" y="47"/>
                </a:lnTo>
                <a:lnTo>
                  <a:pt x="0" y="39"/>
                </a:lnTo>
                <a:lnTo>
                  <a:pt x="0" y="29"/>
                </a:lnTo>
                <a:lnTo>
                  <a:pt x="0" y="21"/>
                </a:lnTo>
                <a:lnTo>
                  <a:pt x="4" y="14"/>
                </a:lnTo>
                <a:lnTo>
                  <a:pt x="7" y="8"/>
                </a:lnTo>
                <a:lnTo>
                  <a:pt x="13" y="2"/>
                </a:lnTo>
                <a:lnTo>
                  <a:pt x="21" y="0"/>
                </a:lnTo>
                <a:lnTo>
                  <a:pt x="29" y="0"/>
                </a:lnTo>
                <a:lnTo>
                  <a:pt x="29" y="53"/>
                </a:lnTo>
                <a:close/>
                <a:moveTo>
                  <a:pt x="23" y="53"/>
                </a:moveTo>
                <a:lnTo>
                  <a:pt x="23" y="18"/>
                </a:lnTo>
                <a:lnTo>
                  <a:pt x="17" y="18"/>
                </a:lnTo>
                <a:lnTo>
                  <a:pt x="13" y="18"/>
                </a:lnTo>
                <a:lnTo>
                  <a:pt x="9" y="23"/>
                </a:lnTo>
                <a:lnTo>
                  <a:pt x="7" y="25"/>
                </a:lnTo>
                <a:lnTo>
                  <a:pt x="6" y="29"/>
                </a:lnTo>
                <a:lnTo>
                  <a:pt x="4" y="35"/>
                </a:lnTo>
                <a:lnTo>
                  <a:pt x="6" y="41"/>
                </a:lnTo>
                <a:lnTo>
                  <a:pt x="9" y="47"/>
                </a:lnTo>
                <a:lnTo>
                  <a:pt x="13" y="49"/>
                </a:lnTo>
                <a:lnTo>
                  <a:pt x="17" y="51"/>
                </a:lnTo>
                <a:lnTo>
                  <a:pt x="23" y="5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7620" name="Text Box 84"/>
          <p:cNvSpPr txBox="1">
            <a:spLocks noChangeArrowheads="1"/>
          </p:cNvSpPr>
          <p:nvPr/>
        </p:nvSpPr>
        <p:spPr bwMode="auto">
          <a:xfrm>
            <a:off x="2879725" y="5922963"/>
            <a:ext cx="4683125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pt-BR" sz="1600" dirty="0">
                <a:solidFill>
                  <a:srgbClr val="000000"/>
                </a:solidFill>
                <a:latin typeface="Tahoma" charset="0"/>
                <a:cs typeface="+mn-cs"/>
              </a:rPr>
              <a:t> 0.0        0.2         0.4         0.6         0.8        1.0</a:t>
            </a:r>
          </a:p>
        </p:txBody>
      </p:sp>
      <p:sp>
        <p:nvSpPr>
          <p:cNvPr id="1857621" name="Text Box 85"/>
          <p:cNvSpPr txBox="1">
            <a:spLocks noChangeArrowheads="1"/>
          </p:cNvSpPr>
          <p:nvPr/>
        </p:nvSpPr>
        <p:spPr bwMode="auto">
          <a:xfrm>
            <a:off x="2514600" y="1905000"/>
            <a:ext cx="468313" cy="4003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pt-BR" sz="1600" dirty="0">
                <a:solidFill>
                  <a:srgbClr val="000000"/>
                </a:solidFill>
                <a:latin typeface="Tahoma" charset="0"/>
                <a:cs typeface="+mn-cs"/>
              </a:rPr>
              <a:t>1.0</a:t>
            </a: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r>
              <a:rPr lang="pt-BR" sz="1600" dirty="0">
                <a:solidFill>
                  <a:srgbClr val="000000"/>
                </a:solidFill>
                <a:latin typeface="Tahoma" charset="0"/>
                <a:cs typeface="+mn-cs"/>
              </a:rPr>
              <a:t>0.8</a:t>
            </a: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r>
              <a:rPr lang="pt-BR" sz="1600" dirty="0">
                <a:solidFill>
                  <a:srgbClr val="000000"/>
                </a:solidFill>
                <a:latin typeface="Tahoma" charset="0"/>
                <a:cs typeface="+mn-cs"/>
              </a:rPr>
              <a:t>0.6</a:t>
            </a: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r>
              <a:rPr lang="pt-BR" sz="1600" dirty="0">
                <a:solidFill>
                  <a:srgbClr val="000000"/>
                </a:solidFill>
                <a:latin typeface="Tahoma" charset="0"/>
                <a:cs typeface="+mn-cs"/>
              </a:rPr>
              <a:t>0.4</a:t>
            </a: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r>
              <a:rPr lang="pt-BR" sz="1600" dirty="0">
                <a:solidFill>
                  <a:srgbClr val="000000"/>
                </a:solidFill>
                <a:latin typeface="Tahoma" charset="0"/>
                <a:cs typeface="+mn-cs"/>
              </a:rPr>
              <a:t>0.2</a:t>
            </a: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r>
              <a:rPr lang="pt-BR" sz="1600" dirty="0">
                <a:solidFill>
                  <a:srgbClr val="000000"/>
                </a:solidFill>
                <a:latin typeface="Tahoma" charset="0"/>
                <a:cs typeface="+mn-cs"/>
              </a:rPr>
              <a:t>0.0</a:t>
            </a:r>
          </a:p>
        </p:txBody>
      </p:sp>
      <p:sp>
        <p:nvSpPr>
          <p:cNvPr id="1857624" name="Text Box 88"/>
          <p:cNvSpPr txBox="1">
            <a:spLocks noChangeArrowheads="1"/>
          </p:cNvSpPr>
          <p:nvPr/>
        </p:nvSpPr>
        <p:spPr bwMode="auto">
          <a:xfrm>
            <a:off x="363236" y="3461654"/>
            <a:ext cx="107593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rgbClr val="000000"/>
                </a:solidFill>
                <a:latin typeface="Tahoma" charset="0"/>
                <a:cs typeface="+mn-cs"/>
              </a:rPr>
              <a:t>Modelo </a:t>
            </a:r>
          </a:p>
          <a:p>
            <a:pPr>
              <a:defRPr/>
            </a:pPr>
            <a:r>
              <a:rPr lang="pt-BR" sz="2000" dirty="0">
                <a:solidFill>
                  <a:srgbClr val="000000"/>
                </a:solidFill>
                <a:latin typeface="Tahoma" charset="0"/>
                <a:cs typeface="+mn-cs"/>
              </a:rPr>
              <a:t>Ideal</a:t>
            </a:r>
          </a:p>
        </p:txBody>
      </p:sp>
      <p:sp>
        <p:nvSpPr>
          <p:cNvPr id="1857625" name="Rectangle 89"/>
          <p:cNvSpPr>
            <a:spLocks noChangeArrowheads="1"/>
          </p:cNvSpPr>
          <p:nvPr/>
        </p:nvSpPr>
        <p:spPr bwMode="auto">
          <a:xfrm>
            <a:off x="3103926" y="2037347"/>
            <a:ext cx="4262073" cy="3760203"/>
          </a:xfrm>
          <a:prstGeom prst="rect">
            <a:avLst/>
          </a:prstGeom>
          <a:solidFill>
            <a:srgbClr val="00CCCC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7626" name="Text Box 90"/>
              <p:cNvSpPr txBox="1">
                <a:spLocks noChangeArrowheads="1"/>
              </p:cNvSpPr>
              <p:nvPr/>
            </p:nvSpPr>
            <p:spPr bwMode="auto">
              <a:xfrm>
                <a:off x="5486400" y="4495800"/>
                <a:ext cx="1409938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pt-BR" sz="20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rPr>
                  <a:t>Área</a:t>
                </a:r>
                <a:r>
                  <a:rPr lang="pt-BR" sz="2000" dirty="0">
                    <a:solidFill>
                      <a:srgbClr val="000000"/>
                    </a:solidFill>
                    <a:latin typeface="Tahoma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pt-BR" sz="2000" i="1" dirty="0" smtClean="0">
                        <a:solidFill>
                          <a:srgbClr val="000000"/>
                        </a:solidFill>
                        <a:latin typeface="Cambria Math" charset="0"/>
                        <a:cs typeface="+mn-cs"/>
                      </a:rPr>
                      <m:t>= 1.0</m:t>
                    </m:r>
                  </m:oMath>
                </a14:m>
                <a:endParaRPr lang="pt-BR" sz="2000" dirty="0">
                  <a:solidFill>
                    <a:srgbClr val="000000"/>
                  </a:solidFill>
                  <a:latin typeface="Tahoma" charset="0"/>
                  <a:cs typeface="+mn-cs"/>
                </a:endParaRPr>
              </a:p>
            </p:txBody>
          </p:sp>
        </mc:Choice>
        <mc:Fallback xmlns="">
          <p:sp>
            <p:nvSpPr>
              <p:cNvPr id="1857626" name="Text 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6400" y="4495800"/>
                <a:ext cx="1409938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4329" t="-100000" b="-1276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 Box 87"/>
          <p:cNvSpPr txBox="1">
            <a:spLocks noChangeArrowheads="1"/>
          </p:cNvSpPr>
          <p:nvPr/>
        </p:nvSpPr>
        <p:spPr bwMode="auto">
          <a:xfrm rot="-5385960">
            <a:off x="1075998" y="3646586"/>
            <a:ext cx="2544553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rgbClr val="000000"/>
                </a:solidFill>
                <a:latin typeface="Tahoma" charset="0"/>
                <a:cs typeface="+mn-cs"/>
              </a:rPr>
              <a:t>TVP</a:t>
            </a:r>
          </a:p>
        </p:txBody>
      </p:sp>
      <p:sp>
        <p:nvSpPr>
          <p:cNvPr id="95" name="Text Box 86"/>
          <p:cNvSpPr txBox="1">
            <a:spLocks noChangeArrowheads="1"/>
          </p:cNvSpPr>
          <p:nvPr/>
        </p:nvSpPr>
        <p:spPr bwMode="auto">
          <a:xfrm>
            <a:off x="3657600" y="6210300"/>
            <a:ext cx="32766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000">
                <a:solidFill>
                  <a:srgbClr val="000000"/>
                </a:solidFill>
                <a:latin typeface="Tahoma" charset="0"/>
                <a:cs typeface="+mn-cs"/>
              </a:rPr>
              <a:t>TFP</a:t>
            </a:r>
          </a:p>
        </p:txBody>
      </p:sp>
      <p:sp>
        <p:nvSpPr>
          <p:cNvPr id="96" name="Line 45"/>
          <p:cNvSpPr>
            <a:spLocks noChangeShapeType="1"/>
          </p:cNvSpPr>
          <p:nvPr/>
        </p:nvSpPr>
        <p:spPr bwMode="auto">
          <a:xfrm>
            <a:off x="3960813" y="5803900"/>
            <a:ext cx="1587" cy="904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dirty="0"/>
              <a:t>Área sob a Curva ROC (AUC)</a:t>
            </a:r>
            <a:endParaRPr lang="pt-BR" dirty="0">
              <a:cs typeface="+mj-cs"/>
            </a:endParaRPr>
          </a:p>
        </p:txBody>
      </p:sp>
      <p:sp>
        <p:nvSpPr>
          <p:cNvPr id="9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18C497-8D13-E547-8535-A74E818A4F53}" type="slidenum">
              <a:rPr lang="pt-BR"/>
              <a:pPr>
                <a:defRPr/>
              </a:pPr>
              <a:t>62</a:t>
            </a:fld>
            <a:endParaRPr lang="pt-BR"/>
          </a:p>
        </p:txBody>
      </p:sp>
      <p:sp>
        <p:nvSpPr>
          <p:cNvPr id="1859588" name="Freeform 4"/>
          <p:cNvSpPr>
            <a:spLocks/>
          </p:cNvSpPr>
          <p:nvPr/>
        </p:nvSpPr>
        <p:spPr bwMode="auto">
          <a:xfrm>
            <a:off x="7281863" y="6032500"/>
            <a:ext cx="34925" cy="100013"/>
          </a:xfrm>
          <a:custGeom>
            <a:avLst/>
            <a:gdLst>
              <a:gd name="T0" fmla="*/ 22 w 22"/>
              <a:gd name="T1" fmla="*/ 63 h 63"/>
              <a:gd name="T2" fmla="*/ 14 w 22"/>
              <a:gd name="T3" fmla="*/ 63 h 63"/>
              <a:gd name="T4" fmla="*/ 14 w 22"/>
              <a:gd name="T5" fmla="*/ 14 h 63"/>
              <a:gd name="T6" fmla="*/ 10 w 22"/>
              <a:gd name="T7" fmla="*/ 16 h 63"/>
              <a:gd name="T8" fmla="*/ 6 w 22"/>
              <a:gd name="T9" fmla="*/ 20 h 63"/>
              <a:gd name="T10" fmla="*/ 2 w 22"/>
              <a:gd name="T11" fmla="*/ 22 h 63"/>
              <a:gd name="T12" fmla="*/ 0 w 22"/>
              <a:gd name="T13" fmla="*/ 24 h 63"/>
              <a:gd name="T14" fmla="*/ 0 w 22"/>
              <a:gd name="T15" fmla="*/ 16 h 63"/>
              <a:gd name="T16" fmla="*/ 6 w 22"/>
              <a:gd name="T17" fmla="*/ 12 h 63"/>
              <a:gd name="T18" fmla="*/ 10 w 22"/>
              <a:gd name="T19" fmla="*/ 8 h 63"/>
              <a:gd name="T20" fmla="*/ 14 w 22"/>
              <a:gd name="T21" fmla="*/ 4 h 63"/>
              <a:gd name="T22" fmla="*/ 16 w 22"/>
              <a:gd name="T23" fmla="*/ 0 h 63"/>
              <a:gd name="T24" fmla="*/ 22 w 22"/>
              <a:gd name="T25" fmla="*/ 0 h 63"/>
              <a:gd name="T26" fmla="*/ 22 w 22"/>
              <a:gd name="T27" fmla="*/ 6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" h="63">
                <a:moveTo>
                  <a:pt x="22" y="63"/>
                </a:moveTo>
                <a:lnTo>
                  <a:pt x="14" y="63"/>
                </a:lnTo>
                <a:lnTo>
                  <a:pt x="14" y="14"/>
                </a:lnTo>
                <a:lnTo>
                  <a:pt x="10" y="16"/>
                </a:lnTo>
                <a:lnTo>
                  <a:pt x="6" y="20"/>
                </a:lnTo>
                <a:lnTo>
                  <a:pt x="2" y="22"/>
                </a:lnTo>
                <a:lnTo>
                  <a:pt x="0" y="24"/>
                </a:lnTo>
                <a:lnTo>
                  <a:pt x="0" y="16"/>
                </a:lnTo>
                <a:lnTo>
                  <a:pt x="6" y="12"/>
                </a:lnTo>
                <a:lnTo>
                  <a:pt x="10" y="8"/>
                </a:lnTo>
                <a:lnTo>
                  <a:pt x="14" y="4"/>
                </a:lnTo>
                <a:lnTo>
                  <a:pt x="16" y="0"/>
                </a:lnTo>
                <a:lnTo>
                  <a:pt x="22" y="0"/>
                </a:lnTo>
                <a:lnTo>
                  <a:pt x="22" y="6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589" name="Rectangle 5"/>
          <p:cNvSpPr>
            <a:spLocks noChangeArrowheads="1"/>
          </p:cNvSpPr>
          <p:nvPr/>
        </p:nvSpPr>
        <p:spPr bwMode="auto">
          <a:xfrm>
            <a:off x="7354888" y="6119813"/>
            <a:ext cx="12700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590" name="Freeform 6"/>
          <p:cNvSpPr>
            <a:spLocks noEditPoints="1"/>
          </p:cNvSpPr>
          <p:nvPr/>
        </p:nvSpPr>
        <p:spPr bwMode="auto">
          <a:xfrm>
            <a:off x="7386638" y="6032500"/>
            <a:ext cx="61912" cy="103188"/>
          </a:xfrm>
          <a:custGeom>
            <a:avLst/>
            <a:gdLst>
              <a:gd name="T0" fmla="*/ 0 w 39"/>
              <a:gd name="T1" fmla="*/ 33 h 65"/>
              <a:gd name="T2" fmla="*/ 0 w 39"/>
              <a:gd name="T3" fmla="*/ 22 h 65"/>
              <a:gd name="T4" fmla="*/ 2 w 39"/>
              <a:gd name="T5" fmla="*/ 14 h 65"/>
              <a:gd name="T6" fmla="*/ 3 w 39"/>
              <a:gd name="T7" fmla="*/ 8 h 65"/>
              <a:gd name="T8" fmla="*/ 7 w 39"/>
              <a:gd name="T9" fmla="*/ 4 h 65"/>
              <a:gd name="T10" fmla="*/ 13 w 39"/>
              <a:gd name="T11" fmla="*/ 2 h 65"/>
              <a:gd name="T12" fmla="*/ 19 w 39"/>
              <a:gd name="T13" fmla="*/ 0 h 65"/>
              <a:gd name="T14" fmla="*/ 23 w 39"/>
              <a:gd name="T15" fmla="*/ 0 h 65"/>
              <a:gd name="T16" fmla="*/ 29 w 39"/>
              <a:gd name="T17" fmla="*/ 2 h 65"/>
              <a:gd name="T18" fmla="*/ 31 w 39"/>
              <a:gd name="T19" fmla="*/ 4 h 65"/>
              <a:gd name="T20" fmla="*/ 35 w 39"/>
              <a:gd name="T21" fmla="*/ 8 h 65"/>
              <a:gd name="T22" fmla="*/ 37 w 39"/>
              <a:gd name="T23" fmla="*/ 12 h 65"/>
              <a:gd name="T24" fmla="*/ 39 w 39"/>
              <a:gd name="T25" fmla="*/ 18 h 65"/>
              <a:gd name="T26" fmla="*/ 39 w 39"/>
              <a:gd name="T27" fmla="*/ 24 h 65"/>
              <a:gd name="T28" fmla="*/ 39 w 39"/>
              <a:gd name="T29" fmla="*/ 33 h 65"/>
              <a:gd name="T30" fmla="*/ 39 w 39"/>
              <a:gd name="T31" fmla="*/ 43 h 65"/>
              <a:gd name="T32" fmla="*/ 37 w 39"/>
              <a:gd name="T33" fmla="*/ 51 h 65"/>
              <a:gd name="T34" fmla="*/ 35 w 39"/>
              <a:gd name="T35" fmla="*/ 57 h 65"/>
              <a:gd name="T36" fmla="*/ 31 w 39"/>
              <a:gd name="T37" fmla="*/ 61 h 65"/>
              <a:gd name="T38" fmla="*/ 25 w 39"/>
              <a:gd name="T39" fmla="*/ 63 h 65"/>
              <a:gd name="T40" fmla="*/ 19 w 39"/>
              <a:gd name="T41" fmla="*/ 65 h 65"/>
              <a:gd name="T42" fmla="*/ 13 w 39"/>
              <a:gd name="T43" fmla="*/ 63 h 65"/>
              <a:gd name="T44" fmla="*/ 9 w 39"/>
              <a:gd name="T45" fmla="*/ 61 h 65"/>
              <a:gd name="T46" fmla="*/ 5 w 39"/>
              <a:gd name="T47" fmla="*/ 59 h 65"/>
              <a:gd name="T48" fmla="*/ 2 w 39"/>
              <a:gd name="T49" fmla="*/ 53 h 65"/>
              <a:gd name="T50" fmla="*/ 0 w 39"/>
              <a:gd name="T51" fmla="*/ 43 h 65"/>
              <a:gd name="T52" fmla="*/ 0 w 39"/>
              <a:gd name="T53" fmla="*/ 33 h 65"/>
              <a:gd name="T54" fmla="*/ 7 w 39"/>
              <a:gd name="T55" fmla="*/ 33 h 65"/>
              <a:gd name="T56" fmla="*/ 7 w 39"/>
              <a:gd name="T57" fmla="*/ 41 h 65"/>
              <a:gd name="T58" fmla="*/ 9 w 39"/>
              <a:gd name="T59" fmla="*/ 49 h 65"/>
              <a:gd name="T60" fmla="*/ 11 w 39"/>
              <a:gd name="T61" fmla="*/ 53 h 65"/>
              <a:gd name="T62" fmla="*/ 15 w 39"/>
              <a:gd name="T63" fmla="*/ 57 h 65"/>
              <a:gd name="T64" fmla="*/ 19 w 39"/>
              <a:gd name="T65" fmla="*/ 57 h 65"/>
              <a:gd name="T66" fmla="*/ 23 w 39"/>
              <a:gd name="T67" fmla="*/ 57 h 65"/>
              <a:gd name="T68" fmla="*/ 27 w 39"/>
              <a:gd name="T69" fmla="*/ 53 h 65"/>
              <a:gd name="T70" fmla="*/ 29 w 39"/>
              <a:gd name="T71" fmla="*/ 49 h 65"/>
              <a:gd name="T72" fmla="*/ 31 w 39"/>
              <a:gd name="T73" fmla="*/ 41 h 65"/>
              <a:gd name="T74" fmla="*/ 31 w 39"/>
              <a:gd name="T75" fmla="*/ 33 h 65"/>
              <a:gd name="T76" fmla="*/ 31 w 39"/>
              <a:gd name="T77" fmla="*/ 24 h 65"/>
              <a:gd name="T78" fmla="*/ 29 w 39"/>
              <a:gd name="T79" fmla="*/ 16 h 65"/>
              <a:gd name="T80" fmla="*/ 27 w 39"/>
              <a:gd name="T81" fmla="*/ 12 h 65"/>
              <a:gd name="T82" fmla="*/ 25 w 39"/>
              <a:gd name="T83" fmla="*/ 8 h 65"/>
              <a:gd name="T84" fmla="*/ 19 w 39"/>
              <a:gd name="T85" fmla="*/ 8 h 65"/>
              <a:gd name="T86" fmla="*/ 15 w 39"/>
              <a:gd name="T87" fmla="*/ 8 h 65"/>
              <a:gd name="T88" fmla="*/ 11 w 39"/>
              <a:gd name="T89" fmla="*/ 12 h 65"/>
              <a:gd name="T90" fmla="*/ 9 w 39"/>
              <a:gd name="T91" fmla="*/ 16 h 65"/>
              <a:gd name="T92" fmla="*/ 7 w 39"/>
              <a:gd name="T93" fmla="*/ 24 h 65"/>
              <a:gd name="T94" fmla="*/ 7 w 39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9" h="65">
                <a:moveTo>
                  <a:pt x="0" y="33"/>
                </a:moveTo>
                <a:lnTo>
                  <a:pt x="0" y="22"/>
                </a:lnTo>
                <a:lnTo>
                  <a:pt x="2" y="14"/>
                </a:lnTo>
                <a:lnTo>
                  <a:pt x="3" y="8"/>
                </a:lnTo>
                <a:lnTo>
                  <a:pt x="7" y="4"/>
                </a:lnTo>
                <a:lnTo>
                  <a:pt x="13" y="2"/>
                </a:lnTo>
                <a:lnTo>
                  <a:pt x="19" y="0"/>
                </a:lnTo>
                <a:lnTo>
                  <a:pt x="23" y="0"/>
                </a:lnTo>
                <a:lnTo>
                  <a:pt x="29" y="2"/>
                </a:lnTo>
                <a:lnTo>
                  <a:pt x="31" y="4"/>
                </a:lnTo>
                <a:lnTo>
                  <a:pt x="35" y="8"/>
                </a:lnTo>
                <a:lnTo>
                  <a:pt x="37" y="12"/>
                </a:lnTo>
                <a:lnTo>
                  <a:pt x="39" y="18"/>
                </a:lnTo>
                <a:lnTo>
                  <a:pt x="39" y="24"/>
                </a:lnTo>
                <a:lnTo>
                  <a:pt x="39" y="33"/>
                </a:lnTo>
                <a:lnTo>
                  <a:pt x="39" y="43"/>
                </a:lnTo>
                <a:lnTo>
                  <a:pt x="37" y="51"/>
                </a:lnTo>
                <a:lnTo>
                  <a:pt x="35" y="57"/>
                </a:lnTo>
                <a:lnTo>
                  <a:pt x="31" y="61"/>
                </a:lnTo>
                <a:lnTo>
                  <a:pt x="25" y="63"/>
                </a:lnTo>
                <a:lnTo>
                  <a:pt x="19" y="65"/>
                </a:lnTo>
                <a:lnTo>
                  <a:pt x="13" y="63"/>
                </a:lnTo>
                <a:lnTo>
                  <a:pt x="9" y="61"/>
                </a:lnTo>
                <a:lnTo>
                  <a:pt x="5" y="59"/>
                </a:lnTo>
                <a:lnTo>
                  <a:pt x="2" y="53"/>
                </a:lnTo>
                <a:lnTo>
                  <a:pt x="0" y="43"/>
                </a:lnTo>
                <a:lnTo>
                  <a:pt x="0" y="33"/>
                </a:lnTo>
                <a:close/>
                <a:moveTo>
                  <a:pt x="7" y="33"/>
                </a:moveTo>
                <a:lnTo>
                  <a:pt x="7" y="41"/>
                </a:lnTo>
                <a:lnTo>
                  <a:pt x="9" y="49"/>
                </a:lnTo>
                <a:lnTo>
                  <a:pt x="11" y="53"/>
                </a:lnTo>
                <a:lnTo>
                  <a:pt x="15" y="57"/>
                </a:lnTo>
                <a:lnTo>
                  <a:pt x="19" y="57"/>
                </a:lnTo>
                <a:lnTo>
                  <a:pt x="23" y="57"/>
                </a:lnTo>
                <a:lnTo>
                  <a:pt x="27" y="53"/>
                </a:lnTo>
                <a:lnTo>
                  <a:pt x="29" y="49"/>
                </a:lnTo>
                <a:lnTo>
                  <a:pt x="31" y="41"/>
                </a:lnTo>
                <a:lnTo>
                  <a:pt x="31" y="33"/>
                </a:lnTo>
                <a:lnTo>
                  <a:pt x="31" y="24"/>
                </a:lnTo>
                <a:lnTo>
                  <a:pt x="29" y="16"/>
                </a:lnTo>
                <a:lnTo>
                  <a:pt x="27" y="12"/>
                </a:lnTo>
                <a:lnTo>
                  <a:pt x="25" y="8"/>
                </a:lnTo>
                <a:lnTo>
                  <a:pt x="19" y="8"/>
                </a:lnTo>
                <a:lnTo>
                  <a:pt x="15" y="8"/>
                </a:lnTo>
                <a:lnTo>
                  <a:pt x="11" y="12"/>
                </a:lnTo>
                <a:lnTo>
                  <a:pt x="9" y="16"/>
                </a:lnTo>
                <a:lnTo>
                  <a:pt x="7" y="24"/>
                </a:lnTo>
                <a:lnTo>
                  <a:pt x="7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591" name="Freeform 7"/>
          <p:cNvSpPr>
            <a:spLocks/>
          </p:cNvSpPr>
          <p:nvPr/>
        </p:nvSpPr>
        <p:spPr bwMode="auto">
          <a:xfrm>
            <a:off x="4481513" y="6289675"/>
            <a:ext cx="131762" cy="187325"/>
          </a:xfrm>
          <a:custGeom>
            <a:avLst/>
            <a:gdLst>
              <a:gd name="T0" fmla="*/ 32 w 83"/>
              <a:gd name="T1" fmla="*/ 6 h 118"/>
              <a:gd name="T2" fmla="*/ 32 w 83"/>
              <a:gd name="T3" fmla="*/ 55 h 118"/>
              <a:gd name="T4" fmla="*/ 50 w 83"/>
              <a:gd name="T5" fmla="*/ 55 h 118"/>
              <a:gd name="T6" fmla="*/ 55 w 83"/>
              <a:gd name="T7" fmla="*/ 55 h 118"/>
              <a:gd name="T8" fmla="*/ 59 w 83"/>
              <a:gd name="T9" fmla="*/ 53 h 118"/>
              <a:gd name="T10" fmla="*/ 61 w 83"/>
              <a:gd name="T11" fmla="*/ 51 h 118"/>
              <a:gd name="T12" fmla="*/ 63 w 83"/>
              <a:gd name="T13" fmla="*/ 49 h 118"/>
              <a:gd name="T14" fmla="*/ 65 w 83"/>
              <a:gd name="T15" fmla="*/ 45 h 118"/>
              <a:gd name="T16" fmla="*/ 67 w 83"/>
              <a:gd name="T17" fmla="*/ 39 h 118"/>
              <a:gd name="T18" fmla="*/ 69 w 83"/>
              <a:gd name="T19" fmla="*/ 39 h 118"/>
              <a:gd name="T20" fmla="*/ 69 w 83"/>
              <a:gd name="T21" fmla="*/ 77 h 118"/>
              <a:gd name="T22" fmla="*/ 67 w 83"/>
              <a:gd name="T23" fmla="*/ 77 h 118"/>
              <a:gd name="T24" fmla="*/ 67 w 83"/>
              <a:gd name="T25" fmla="*/ 71 h 118"/>
              <a:gd name="T26" fmla="*/ 65 w 83"/>
              <a:gd name="T27" fmla="*/ 67 h 118"/>
              <a:gd name="T28" fmla="*/ 63 w 83"/>
              <a:gd name="T29" fmla="*/ 65 h 118"/>
              <a:gd name="T30" fmla="*/ 59 w 83"/>
              <a:gd name="T31" fmla="*/ 63 h 118"/>
              <a:gd name="T32" fmla="*/ 55 w 83"/>
              <a:gd name="T33" fmla="*/ 61 h 118"/>
              <a:gd name="T34" fmla="*/ 50 w 83"/>
              <a:gd name="T35" fmla="*/ 61 h 118"/>
              <a:gd name="T36" fmla="*/ 32 w 83"/>
              <a:gd name="T37" fmla="*/ 61 h 118"/>
              <a:gd name="T38" fmla="*/ 32 w 83"/>
              <a:gd name="T39" fmla="*/ 98 h 118"/>
              <a:gd name="T40" fmla="*/ 32 w 83"/>
              <a:gd name="T41" fmla="*/ 106 h 118"/>
              <a:gd name="T42" fmla="*/ 32 w 83"/>
              <a:gd name="T43" fmla="*/ 110 h 118"/>
              <a:gd name="T44" fmla="*/ 34 w 83"/>
              <a:gd name="T45" fmla="*/ 112 h 118"/>
              <a:gd name="T46" fmla="*/ 36 w 83"/>
              <a:gd name="T47" fmla="*/ 114 h 118"/>
              <a:gd name="T48" fmla="*/ 40 w 83"/>
              <a:gd name="T49" fmla="*/ 116 h 118"/>
              <a:gd name="T50" fmla="*/ 44 w 83"/>
              <a:gd name="T51" fmla="*/ 116 h 118"/>
              <a:gd name="T52" fmla="*/ 48 w 83"/>
              <a:gd name="T53" fmla="*/ 116 h 118"/>
              <a:gd name="T54" fmla="*/ 48 w 83"/>
              <a:gd name="T55" fmla="*/ 118 h 118"/>
              <a:gd name="T56" fmla="*/ 0 w 83"/>
              <a:gd name="T57" fmla="*/ 118 h 118"/>
              <a:gd name="T58" fmla="*/ 0 w 83"/>
              <a:gd name="T59" fmla="*/ 116 h 118"/>
              <a:gd name="T60" fmla="*/ 4 w 83"/>
              <a:gd name="T61" fmla="*/ 116 h 118"/>
              <a:gd name="T62" fmla="*/ 8 w 83"/>
              <a:gd name="T63" fmla="*/ 116 h 118"/>
              <a:gd name="T64" fmla="*/ 12 w 83"/>
              <a:gd name="T65" fmla="*/ 114 h 118"/>
              <a:gd name="T66" fmla="*/ 14 w 83"/>
              <a:gd name="T67" fmla="*/ 112 h 118"/>
              <a:gd name="T68" fmla="*/ 14 w 83"/>
              <a:gd name="T69" fmla="*/ 108 h 118"/>
              <a:gd name="T70" fmla="*/ 16 w 83"/>
              <a:gd name="T71" fmla="*/ 104 h 118"/>
              <a:gd name="T72" fmla="*/ 16 w 83"/>
              <a:gd name="T73" fmla="*/ 98 h 118"/>
              <a:gd name="T74" fmla="*/ 16 w 83"/>
              <a:gd name="T75" fmla="*/ 21 h 118"/>
              <a:gd name="T76" fmla="*/ 16 w 83"/>
              <a:gd name="T77" fmla="*/ 13 h 118"/>
              <a:gd name="T78" fmla="*/ 14 w 83"/>
              <a:gd name="T79" fmla="*/ 8 h 118"/>
              <a:gd name="T80" fmla="*/ 14 w 83"/>
              <a:gd name="T81" fmla="*/ 6 h 118"/>
              <a:gd name="T82" fmla="*/ 12 w 83"/>
              <a:gd name="T83" fmla="*/ 4 h 118"/>
              <a:gd name="T84" fmla="*/ 8 w 83"/>
              <a:gd name="T85" fmla="*/ 2 h 118"/>
              <a:gd name="T86" fmla="*/ 4 w 83"/>
              <a:gd name="T87" fmla="*/ 2 h 118"/>
              <a:gd name="T88" fmla="*/ 0 w 83"/>
              <a:gd name="T89" fmla="*/ 2 h 118"/>
              <a:gd name="T90" fmla="*/ 0 w 83"/>
              <a:gd name="T91" fmla="*/ 0 h 118"/>
              <a:gd name="T92" fmla="*/ 81 w 83"/>
              <a:gd name="T93" fmla="*/ 0 h 118"/>
              <a:gd name="T94" fmla="*/ 83 w 83"/>
              <a:gd name="T95" fmla="*/ 27 h 118"/>
              <a:gd name="T96" fmla="*/ 79 w 83"/>
              <a:gd name="T97" fmla="*/ 27 h 118"/>
              <a:gd name="T98" fmla="*/ 77 w 83"/>
              <a:gd name="T99" fmla="*/ 19 h 118"/>
              <a:gd name="T100" fmla="*/ 75 w 83"/>
              <a:gd name="T101" fmla="*/ 15 h 118"/>
              <a:gd name="T102" fmla="*/ 73 w 83"/>
              <a:gd name="T103" fmla="*/ 10 h 118"/>
              <a:gd name="T104" fmla="*/ 69 w 83"/>
              <a:gd name="T105" fmla="*/ 8 h 118"/>
              <a:gd name="T106" fmla="*/ 63 w 83"/>
              <a:gd name="T107" fmla="*/ 6 h 118"/>
              <a:gd name="T108" fmla="*/ 57 w 83"/>
              <a:gd name="T109" fmla="*/ 6 h 118"/>
              <a:gd name="T110" fmla="*/ 32 w 83"/>
              <a:gd name="T111" fmla="*/ 6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3" h="118">
                <a:moveTo>
                  <a:pt x="32" y="6"/>
                </a:moveTo>
                <a:lnTo>
                  <a:pt x="32" y="55"/>
                </a:lnTo>
                <a:lnTo>
                  <a:pt x="50" y="55"/>
                </a:lnTo>
                <a:lnTo>
                  <a:pt x="55" y="55"/>
                </a:lnTo>
                <a:lnTo>
                  <a:pt x="59" y="53"/>
                </a:lnTo>
                <a:lnTo>
                  <a:pt x="61" y="51"/>
                </a:lnTo>
                <a:lnTo>
                  <a:pt x="63" y="49"/>
                </a:lnTo>
                <a:lnTo>
                  <a:pt x="65" y="45"/>
                </a:lnTo>
                <a:lnTo>
                  <a:pt x="67" y="39"/>
                </a:lnTo>
                <a:lnTo>
                  <a:pt x="69" y="39"/>
                </a:lnTo>
                <a:lnTo>
                  <a:pt x="69" y="77"/>
                </a:lnTo>
                <a:lnTo>
                  <a:pt x="67" y="77"/>
                </a:lnTo>
                <a:lnTo>
                  <a:pt x="67" y="71"/>
                </a:lnTo>
                <a:lnTo>
                  <a:pt x="65" y="67"/>
                </a:lnTo>
                <a:lnTo>
                  <a:pt x="63" y="65"/>
                </a:lnTo>
                <a:lnTo>
                  <a:pt x="59" y="63"/>
                </a:lnTo>
                <a:lnTo>
                  <a:pt x="55" y="61"/>
                </a:lnTo>
                <a:lnTo>
                  <a:pt x="50" y="61"/>
                </a:lnTo>
                <a:lnTo>
                  <a:pt x="32" y="61"/>
                </a:lnTo>
                <a:lnTo>
                  <a:pt x="32" y="98"/>
                </a:lnTo>
                <a:lnTo>
                  <a:pt x="32" y="106"/>
                </a:lnTo>
                <a:lnTo>
                  <a:pt x="32" y="110"/>
                </a:lnTo>
                <a:lnTo>
                  <a:pt x="34" y="112"/>
                </a:lnTo>
                <a:lnTo>
                  <a:pt x="36" y="114"/>
                </a:lnTo>
                <a:lnTo>
                  <a:pt x="40" y="116"/>
                </a:lnTo>
                <a:lnTo>
                  <a:pt x="44" y="116"/>
                </a:lnTo>
                <a:lnTo>
                  <a:pt x="48" y="116"/>
                </a:lnTo>
                <a:lnTo>
                  <a:pt x="48" y="118"/>
                </a:lnTo>
                <a:lnTo>
                  <a:pt x="0" y="118"/>
                </a:lnTo>
                <a:lnTo>
                  <a:pt x="0" y="116"/>
                </a:lnTo>
                <a:lnTo>
                  <a:pt x="4" y="116"/>
                </a:lnTo>
                <a:lnTo>
                  <a:pt x="8" y="116"/>
                </a:lnTo>
                <a:lnTo>
                  <a:pt x="12" y="114"/>
                </a:lnTo>
                <a:lnTo>
                  <a:pt x="14" y="112"/>
                </a:lnTo>
                <a:lnTo>
                  <a:pt x="14" y="108"/>
                </a:lnTo>
                <a:lnTo>
                  <a:pt x="16" y="104"/>
                </a:lnTo>
                <a:lnTo>
                  <a:pt x="16" y="98"/>
                </a:lnTo>
                <a:lnTo>
                  <a:pt x="16" y="21"/>
                </a:lnTo>
                <a:lnTo>
                  <a:pt x="16" y="13"/>
                </a:lnTo>
                <a:lnTo>
                  <a:pt x="14" y="8"/>
                </a:lnTo>
                <a:lnTo>
                  <a:pt x="14" y="6"/>
                </a:lnTo>
                <a:lnTo>
                  <a:pt x="12" y="4"/>
                </a:lnTo>
                <a:lnTo>
                  <a:pt x="8" y="2"/>
                </a:lnTo>
                <a:lnTo>
                  <a:pt x="4" y="2"/>
                </a:lnTo>
                <a:lnTo>
                  <a:pt x="0" y="2"/>
                </a:lnTo>
                <a:lnTo>
                  <a:pt x="0" y="0"/>
                </a:lnTo>
                <a:lnTo>
                  <a:pt x="81" y="0"/>
                </a:lnTo>
                <a:lnTo>
                  <a:pt x="83" y="27"/>
                </a:lnTo>
                <a:lnTo>
                  <a:pt x="79" y="27"/>
                </a:lnTo>
                <a:lnTo>
                  <a:pt x="77" y="19"/>
                </a:lnTo>
                <a:lnTo>
                  <a:pt x="75" y="15"/>
                </a:lnTo>
                <a:lnTo>
                  <a:pt x="73" y="10"/>
                </a:lnTo>
                <a:lnTo>
                  <a:pt x="69" y="8"/>
                </a:lnTo>
                <a:lnTo>
                  <a:pt x="63" y="6"/>
                </a:lnTo>
                <a:lnTo>
                  <a:pt x="57" y="6"/>
                </a:lnTo>
                <a:lnTo>
                  <a:pt x="32" y="6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592" name="Freeform 8"/>
          <p:cNvSpPr>
            <a:spLocks noEditPoints="1"/>
          </p:cNvSpPr>
          <p:nvPr/>
        </p:nvSpPr>
        <p:spPr bwMode="auto">
          <a:xfrm>
            <a:off x="4632325" y="6351588"/>
            <a:ext cx="109538" cy="125412"/>
          </a:xfrm>
          <a:custGeom>
            <a:avLst/>
            <a:gdLst>
              <a:gd name="T0" fmla="*/ 24 w 69"/>
              <a:gd name="T1" fmla="*/ 0 h 79"/>
              <a:gd name="T2" fmla="*/ 18 w 69"/>
              <a:gd name="T3" fmla="*/ 2 h 79"/>
              <a:gd name="T4" fmla="*/ 12 w 69"/>
              <a:gd name="T5" fmla="*/ 4 h 79"/>
              <a:gd name="T6" fmla="*/ 36 w 69"/>
              <a:gd name="T7" fmla="*/ 4 h 79"/>
              <a:gd name="T8" fmla="*/ 12 w 69"/>
              <a:gd name="T9" fmla="*/ 6 h 79"/>
              <a:gd name="T10" fmla="*/ 38 w 69"/>
              <a:gd name="T11" fmla="*/ 6 h 79"/>
              <a:gd name="T12" fmla="*/ 10 w 69"/>
              <a:gd name="T13" fmla="*/ 8 h 79"/>
              <a:gd name="T14" fmla="*/ 40 w 69"/>
              <a:gd name="T15" fmla="*/ 8 h 79"/>
              <a:gd name="T16" fmla="*/ 8 w 69"/>
              <a:gd name="T17" fmla="*/ 10 h 79"/>
              <a:gd name="T18" fmla="*/ 42 w 69"/>
              <a:gd name="T19" fmla="*/ 10 h 79"/>
              <a:gd name="T20" fmla="*/ 8 w 69"/>
              <a:gd name="T21" fmla="*/ 12 h 79"/>
              <a:gd name="T22" fmla="*/ 42 w 69"/>
              <a:gd name="T23" fmla="*/ 12 h 79"/>
              <a:gd name="T24" fmla="*/ 6 w 69"/>
              <a:gd name="T25" fmla="*/ 14 h 79"/>
              <a:gd name="T26" fmla="*/ 44 w 69"/>
              <a:gd name="T27" fmla="*/ 14 h 79"/>
              <a:gd name="T28" fmla="*/ 4 w 69"/>
              <a:gd name="T29" fmla="*/ 18 h 79"/>
              <a:gd name="T30" fmla="*/ 44 w 69"/>
              <a:gd name="T31" fmla="*/ 18 h 79"/>
              <a:gd name="T32" fmla="*/ 6 w 69"/>
              <a:gd name="T33" fmla="*/ 24 h 79"/>
              <a:gd name="T34" fmla="*/ 44 w 69"/>
              <a:gd name="T35" fmla="*/ 24 h 79"/>
              <a:gd name="T36" fmla="*/ 8 w 69"/>
              <a:gd name="T37" fmla="*/ 26 h 79"/>
              <a:gd name="T38" fmla="*/ 44 w 69"/>
              <a:gd name="T39" fmla="*/ 26 h 79"/>
              <a:gd name="T40" fmla="*/ 44 w 69"/>
              <a:gd name="T41" fmla="*/ 28 h 79"/>
              <a:gd name="T42" fmla="*/ 38 w 69"/>
              <a:gd name="T43" fmla="*/ 30 h 79"/>
              <a:gd name="T44" fmla="*/ 32 w 69"/>
              <a:gd name="T45" fmla="*/ 32 h 79"/>
              <a:gd name="T46" fmla="*/ 28 w 69"/>
              <a:gd name="T47" fmla="*/ 34 h 79"/>
              <a:gd name="T48" fmla="*/ 44 w 69"/>
              <a:gd name="T49" fmla="*/ 34 h 79"/>
              <a:gd name="T50" fmla="*/ 22 w 69"/>
              <a:gd name="T51" fmla="*/ 36 h 79"/>
              <a:gd name="T52" fmla="*/ 44 w 69"/>
              <a:gd name="T53" fmla="*/ 36 h 79"/>
              <a:gd name="T54" fmla="*/ 20 w 69"/>
              <a:gd name="T55" fmla="*/ 38 h 79"/>
              <a:gd name="T56" fmla="*/ 44 w 69"/>
              <a:gd name="T57" fmla="*/ 38 h 79"/>
              <a:gd name="T58" fmla="*/ 16 w 69"/>
              <a:gd name="T59" fmla="*/ 40 h 79"/>
              <a:gd name="T60" fmla="*/ 44 w 69"/>
              <a:gd name="T61" fmla="*/ 40 h 79"/>
              <a:gd name="T62" fmla="*/ 12 w 69"/>
              <a:gd name="T63" fmla="*/ 42 h 79"/>
              <a:gd name="T64" fmla="*/ 44 w 69"/>
              <a:gd name="T65" fmla="*/ 42 h 79"/>
              <a:gd name="T66" fmla="*/ 8 w 69"/>
              <a:gd name="T67" fmla="*/ 45 h 79"/>
              <a:gd name="T68" fmla="*/ 44 w 69"/>
              <a:gd name="T69" fmla="*/ 45 h 79"/>
              <a:gd name="T70" fmla="*/ 8 w 69"/>
              <a:gd name="T71" fmla="*/ 47 h 79"/>
              <a:gd name="T72" fmla="*/ 44 w 69"/>
              <a:gd name="T73" fmla="*/ 47 h 79"/>
              <a:gd name="T74" fmla="*/ 6 w 69"/>
              <a:gd name="T75" fmla="*/ 49 h 79"/>
              <a:gd name="T76" fmla="*/ 44 w 69"/>
              <a:gd name="T77" fmla="*/ 49 h 79"/>
              <a:gd name="T78" fmla="*/ 4 w 69"/>
              <a:gd name="T79" fmla="*/ 51 h 79"/>
              <a:gd name="T80" fmla="*/ 44 w 69"/>
              <a:gd name="T81" fmla="*/ 51 h 79"/>
              <a:gd name="T82" fmla="*/ 2 w 69"/>
              <a:gd name="T83" fmla="*/ 55 h 79"/>
              <a:gd name="T84" fmla="*/ 44 w 69"/>
              <a:gd name="T85" fmla="*/ 55 h 79"/>
              <a:gd name="T86" fmla="*/ 0 w 69"/>
              <a:gd name="T87" fmla="*/ 61 h 79"/>
              <a:gd name="T88" fmla="*/ 44 w 69"/>
              <a:gd name="T89" fmla="*/ 61 h 79"/>
              <a:gd name="T90" fmla="*/ 2 w 69"/>
              <a:gd name="T91" fmla="*/ 63 h 79"/>
              <a:gd name="T92" fmla="*/ 42 w 69"/>
              <a:gd name="T93" fmla="*/ 63 h 79"/>
              <a:gd name="T94" fmla="*/ 2 w 69"/>
              <a:gd name="T95" fmla="*/ 65 h 79"/>
              <a:gd name="T96" fmla="*/ 40 w 69"/>
              <a:gd name="T97" fmla="*/ 65 h 79"/>
              <a:gd name="T98" fmla="*/ 2 w 69"/>
              <a:gd name="T99" fmla="*/ 67 h 79"/>
              <a:gd name="T100" fmla="*/ 38 w 69"/>
              <a:gd name="T101" fmla="*/ 67 h 79"/>
              <a:gd name="T102" fmla="*/ 65 w 69"/>
              <a:gd name="T103" fmla="*/ 67 h 79"/>
              <a:gd name="T104" fmla="*/ 2 w 69"/>
              <a:gd name="T105" fmla="*/ 69 h 79"/>
              <a:gd name="T106" fmla="*/ 44 w 69"/>
              <a:gd name="T107" fmla="*/ 69 h 79"/>
              <a:gd name="T108" fmla="*/ 2 w 69"/>
              <a:gd name="T109" fmla="*/ 71 h 79"/>
              <a:gd name="T110" fmla="*/ 44 w 69"/>
              <a:gd name="T111" fmla="*/ 71 h 79"/>
              <a:gd name="T112" fmla="*/ 4 w 69"/>
              <a:gd name="T113" fmla="*/ 73 h 79"/>
              <a:gd name="T114" fmla="*/ 44 w 69"/>
              <a:gd name="T115" fmla="*/ 73 h 79"/>
              <a:gd name="T116" fmla="*/ 6 w 69"/>
              <a:gd name="T117" fmla="*/ 75 h 79"/>
              <a:gd name="T118" fmla="*/ 46 w 69"/>
              <a:gd name="T119" fmla="*/ 75 h 79"/>
              <a:gd name="T120" fmla="*/ 8 w 69"/>
              <a:gd name="T121" fmla="*/ 77 h 79"/>
              <a:gd name="T122" fmla="*/ 46 w 69"/>
              <a:gd name="T123" fmla="*/ 77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" h="79">
                <a:moveTo>
                  <a:pt x="24" y="0"/>
                </a:moveTo>
                <a:lnTo>
                  <a:pt x="42" y="0"/>
                </a:lnTo>
                <a:lnTo>
                  <a:pt x="42" y="2"/>
                </a:lnTo>
                <a:lnTo>
                  <a:pt x="24" y="2"/>
                </a:lnTo>
                <a:lnTo>
                  <a:pt x="24" y="0"/>
                </a:lnTo>
                <a:close/>
                <a:moveTo>
                  <a:pt x="18" y="2"/>
                </a:moveTo>
                <a:lnTo>
                  <a:pt x="50" y="2"/>
                </a:lnTo>
                <a:lnTo>
                  <a:pt x="50" y="4"/>
                </a:lnTo>
                <a:lnTo>
                  <a:pt x="18" y="4"/>
                </a:lnTo>
                <a:lnTo>
                  <a:pt x="18" y="2"/>
                </a:lnTo>
                <a:close/>
                <a:moveTo>
                  <a:pt x="12" y="4"/>
                </a:moveTo>
                <a:lnTo>
                  <a:pt x="26" y="4"/>
                </a:lnTo>
                <a:lnTo>
                  <a:pt x="26" y="6"/>
                </a:lnTo>
                <a:lnTo>
                  <a:pt x="12" y="6"/>
                </a:lnTo>
                <a:lnTo>
                  <a:pt x="12" y="4"/>
                </a:lnTo>
                <a:close/>
                <a:moveTo>
                  <a:pt x="36" y="4"/>
                </a:moveTo>
                <a:lnTo>
                  <a:pt x="52" y="4"/>
                </a:lnTo>
                <a:lnTo>
                  <a:pt x="52" y="6"/>
                </a:lnTo>
                <a:lnTo>
                  <a:pt x="36" y="6"/>
                </a:lnTo>
                <a:lnTo>
                  <a:pt x="36" y="4"/>
                </a:lnTo>
                <a:close/>
                <a:moveTo>
                  <a:pt x="12" y="6"/>
                </a:moveTo>
                <a:lnTo>
                  <a:pt x="22" y="6"/>
                </a:lnTo>
                <a:lnTo>
                  <a:pt x="22" y="8"/>
                </a:lnTo>
                <a:lnTo>
                  <a:pt x="12" y="8"/>
                </a:lnTo>
                <a:lnTo>
                  <a:pt x="12" y="6"/>
                </a:lnTo>
                <a:close/>
                <a:moveTo>
                  <a:pt x="38" y="6"/>
                </a:moveTo>
                <a:lnTo>
                  <a:pt x="54" y="6"/>
                </a:lnTo>
                <a:lnTo>
                  <a:pt x="54" y="8"/>
                </a:lnTo>
                <a:lnTo>
                  <a:pt x="38" y="8"/>
                </a:lnTo>
                <a:lnTo>
                  <a:pt x="38" y="6"/>
                </a:lnTo>
                <a:close/>
                <a:moveTo>
                  <a:pt x="10" y="8"/>
                </a:moveTo>
                <a:lnTo>
                  <a:pt x="22" y="8"/>
                </a:lnTo>
                <a:lnTo>
                  <a:pt x="22" y="10"/>
                </a:lnTo>
                <a:lnTo>
                  <a:pt x="10" y="10"/>
                </a:lnTo>
                <a:lnTo>
                  <a:pt x="10" y="8"/>
                </a:lnTo>
                <a:close/>
                <a:moveTo>
                  <a:pt x="40" y="8"/>
                </a:moveTo>
                <a:lnTo>
                  <a:pt x="55" y="8"/>
                </a:lnTo>
                <a:lnTo>
                  <a:pt x="55" y="10"/>
                </a:lnTo>
                <a:lnTo>
                  <a:pt x="40" y="10"/>
                </a:lnTo>
                <a:lnTo>
                  <a:pt x="40" y="8"/>
                </a:lnTo>
                <a:close/>
                <a:moveTo>
                  <a:pt x="8" y="10"/>
                </a:moveTo>
                <a:lnTo>
                  <a:pt x="20" y="10"/>
                </a:lnTo>
                <a:lnTo>
                  <a:pt x="20" y="12"/>
                </a:lnTo>
                <a:lnTo>
                  <a:pt x="8" y="12"/>
                </a:lnTo>
                <a:lnTo>
                  <a:pt x="8" y="10"/>
                </a:lnTo>
                <a:close/>
                <a:moveTo>
                  <a:pt x="42" y="10"/>
                </a:moveTo>
                <a:lnTo>
                  <a:pt x="55" y="10"/>
                </a:lnTo>
                <a:lnTo>
                  <a:pt x="55" y="12"/>
                </a:lnTo>
                <a:lnTo>
                  <a:pt x="42" y="12"/>
                </a:lnTo>
                <a:lnTo>
                  <a:pt x="42" y="10"/>
                </a:lnTo>
                <a:close/>
                <a:moveTo>
                  <a:pt x="8" y="12"/>
                </a:moveTo>
                <a:lnTo>
                  <a:pt x="20" y="12"/>
                </a:lnTo>
                <a:lnTo>
                  <a:pt x="20" y="14"/>
                </a:lnTo>
                <a:lnTo>
                  <a:pt x="8" y="14"/>
                </a:lnTo>
                <a:lnTo>
                  <a:pt x="8" y="12"/>
                </a:lnTo>
                <a:close/>
                <a:moveTo>
                  <a:pt x="42" y="12"/>
                </a:moveTo>
                <a:lnTo>
                  <a:pt x="57" y="12"/>
                </a:lnTo>
                <a:lnTo>
                  <a:pt x="57" y="14"/>
                </a:lnTo>
                <a:lnTo>
                  <a:pt x="42" y="14"/>
                </a:lnTo>
                <a:lnTo>
                  <a:pt x="42" y="12"/>
                </a:lnTo>
                <a:close/>
                <a:moveTo>
                  <a:pt x="6" y="14"/>
                </a:moveTo>
                <a:lnTo>
                  <a:pt x="18" y="14"/>
                </a:lnTo>
                <a:lnTo>
                  <a:pt x="18" y="18"/>
                </a:lnTo>
                <a:lnTo>
                  <a:pt x="6" y="18"/>
                </a:lnTo>
                <a:lnTo>
                  <a:pt x="6" y="14"/>
                </a:lnTo>
                <a:close/>
                <a:moveTo>
                  <a:pt x="44" y="14"/>
                </a:moveTo>
                <a:lnTo>
                  <a:pt x="57" y="14"/>
                </a:lnTo>
                <a:lnTo>
                  <a:pt x="57" y="18"/>
                </a:lnTo>
                <a:lnTo>
                  <a:pt x="44" y="18"/>
                </a:lnTo>
                <a:lnTo>
                  <a:pt x="44" y="14"/>
                </a:lnTo>
                <a:close/>
                <a:moveTo>
                  <a:pt x="4" y="18"/>
                </a:moveTo>
                <a:lnTo>
                  <a:pt x="18" y="18"/>
                </a:lnTo>
                <a:lnTo>
                  <a:pt x="18" y="24"/>
                </a:lnTo>
                <a:lnTo>
                  <a:pt x="4" y="24"/>
                </a:lnTo>
                <a:lnTo>
                  <a:pt x="4" y="18"/>
                </a:lnTo>
                <a:close/>
                <a:moveTo>
                  <a:pt x="44" y="18"/>
                </a:moveTo>
                <a:lnTo>
                  <a:pt x="57" y="18"/>
                </a:lnTo>
                <a:lnTo>
                  <a:pt x="57" y="24"/>
                </a:lnTo>
                <a:lnTo>
                  <a:pt x="44" y="24"/>
                </a:lnTo>
                <a:lnTo>
                  <a:pt x="44" y="18"/>
                </a:lnTo>
                <a:close/>
                <a:moveTo>
                  <a:pt x="6" y="24"/>
                </a:moveTo>
                <a:lnTo>
                  <a:pt x="18" y="24"/>
                </a:lnTo>
                <a:lnTo>
                  <a:pt x="18" y="26"/>
                </a:lnTo>
                <a:lnTo>
                  <a:pt x="6" y="26"/>
                </a:lnTo>
                <a:lnTo>
                  <a:pt x="6" y="24"/>
                </a:lnTo>
                <a:close/>
                <a:moveTo>
                  <a:pt x="44" y="24"/>
                </a:moveTo>
                <a:lnTo>
                  <a:pt x="57" y="24"/>
                </a:lnTo>
                <a:lnTo>
                  <a:pt x="57" y="26"/>
                </a:lnTo>
                <a:lnTo>
                  <a:pt x="44" y="26"/>
                </a:lnTo>
                <a:lnTo>
                  <a:pt x="44" y="24"/>
                </a:lnTo>
                <a:close/>
                <a:moveTo>
                  <a:pt x="8" y="26"/>
                </a:moveTo>
                <a:lnTo>
                  <a:pt x="14" y="26"/>
                </a:lnTo>
                <a:lnTo>
                  <a:pt x="14" y="28"/>
                </a:lnTo>
                <a:lnTo>
                  <a:pt x="8" y="28"/>
                </a:lnTo>
                <a:lnTo>
                  <a:pt x="8" y="26"/>
                </a:lnTo>
                <a:close/>
                <a:moveTo>
                  <a:pt x="44" y="26"/>
                </a:moveTo>
                <a:lnTo>
                  <a:pt x="57" y="26"/>
                </a:lnTo>
                <a:lnTo>
                  <a:pt x="57" y="28"/>
                </a:lnTo>
                <a:lnTo>
                  <a:pt x="44" y="28"/>
                </a:lnTo>
                <a:lnTo>
                  <a:pt x="44" y="26"/>
                </a:lnTo>
                <a:close/>
                <a:moveTo>
                  <a:pt x="44" y="28"/>
                </a:moveTo>
                <a:lnTo>
                  <a:pt x="57" y="28"/>
                </a:lnTo>
                <a:lnTo>
                  <a:pt x="57" y="30"/>
                </a:lnTo>
                <a:lnTo>
                  <a:pt x="44" y="30"/>
                </a:lnTo>
                <a:lnTo>
                  <a:pt x="44" y="28"/>
                </a:lnTo>
                <a:close/>
                <a:moveTo>
                  <a:pt x="38" y="30"/>
                </a:moveTo>
                <a:lnTo>
                  <a:pt x="57" y="30"/>
                </a:lnTo>
                <a:lnTo>
                  <a:pt x="57" y="32"/>
                </a:lnTo>
                <a:lnTo>
                  <a:pt x="38" y="32"/>
                </a:lnTo>
                <a:lnTo>
                  <a:pt x="38" y="30"/>
                </a:lnTo>
                <a:close/>
                <a:moveTo>
                  <a:pt x="32" y="32"/>
                </a:moveTo>
                <a:lnTo>
                  <a:pt x="57" y="32"/>
                </a:lnTo>
                <a:lnTo>
                  <a:pt x="57" y="34"/>
                </a:lnTo>
                <a:lnTo>
                  <a:pt x="32" y="34"/>
                </a:lnTo>
                <a:lnTo>
                  <a:pt x="32" y="32"/>
                </a:lnTo>
                <a:close/>
                <a:moveTo>
                  <a:pt x="28" y="34"/>
                </a:moveTo>
                <a:lnTo>
                  <a:pt x="40" y="34"/>
                </a:lnTo>
                <a:lnTo>
                  <a:pt x="40" y="36"/>
                </a:lnTo>
                <a:lnTo>
                  <a:pt x="28" y="36"/>
                </a:lnTo>
                <a:lnTo>
                  <a:pt x="28" y="34"/>
                </a:lnTo>
                <a:close/>
                <a:moveTo>
                  <a:pt x="44" y="34"/>
                </a:moveTo>
                <a:lnTo>
                  <a:pt x="57" y="34"/>
                </a:lnTo>
                <a:lnTo>
                  <a:pt x="57" y="36"/>
                </a:lnTo>
                <a:lnTo>
                  <a:pt x="44" y="36"/>
                </a:lnTo>
                <a:lnTo>
                  <a:pt x="44" y="34"/>
                </a:lnTo>
                <a:close/>
                <a:moveTo>
                  <a:pt x="22" y="36"/>
                </a:moveTo>
                <a:lnTo>
                  <a:pt x="36" y="36"/>
                </a:lnTo>
                <a:lnTo>
                  <a:pt x="36" y="38"/>
                </a:lnTo>
                <a:lnTo>
                  <a:pt x="22" y="38"/>
                </a:lnTo>
                <a:lnTo>
                  <a:pt x="22" y="36"/>
                </a:lnTo>
                <a:close/>
                <a:moveTo>
                  <a:pt x="44" y="36"/>
                </a:moveTo>
                <a:lnTo>
                  <a:pt x="57" y="36"/>
                </a:lnTo>
                <a:lnTo>
                  <a:pt x="57" y="38"/>
                </a:lnTo>
                <a:lnTo>
                  <a:pt x="44" y="38"/>
                </a:lnTo>
                <a:lnTo>
                  <a:pt x="44" y="36"/>
                </a:lnTo>
                <a:close/>
                <a:moveTo>
                  <a:pt x="20" y="38"/>
                </a:moveTo>
                <a:lnTo>
                  <a:pt x="30" y="38"/>
                </a:lnTo>
                <a:lnTo>
                  <a:pt x="30" y="40"/>
                </a:lnTo>
                <a:lnTo>
                  <a:pt x="20" y="40"/>
                </a:lnTo>
                <a:lnTo>
                  <a:pt x="20" y="38"/>
                </a:lnTo>
                <a:close/>
                <a:moveTo>
                  <a:pt x="44" y="38"/>
                </a:moveTo>
                <a:lnTo>
                  <a:pt x="57" y="38"/>
                </a:lnTo>
                <a:lnTo>
                  <a:pt x="57" y="40"/>
                </a:lnTo>
                <a:lnTo>
                  <a:pt x="44" y="40"/>
                </a:lnTo>
                <a:lnTo>
                  <a:pt x="44" y="38"/>
                </a:lnTo>
                <a:close/>
                <a:moveTo>
                  <a:pt x="16" y="40"/>
                </a:moveTo>
                <a:lnTo>
                  <a:pt x="28" y="40"/>
                </a:lnTo>
                <a:lnTo>
                  <a:pt x="28" y="42"/>
                </a:lnTo>
                <a:lnTo>
                  <a:pt x="16" y="42"/>
                </a:lnTo>
                <a:lnTo>
                  <a:pt x="16" y="40"/>
                </a:lnTo>
                <a:close/>
                <a:moveTo>
                  <a:pt x="44" y="40"/>
                </a:moveTo>
                <a:lnTo>
                  <a:pt x="57" y="40"/>
                </a:lnTo>
                <a:lnTo>
                  <a:pt x="57" y="42"/>
                </a:lnTo>
                <a:lnTo>
                  <a:pt x="44" y="42"/>
                </a:lnTo>
                <a:lnTo>
                  <a:pt x="44" y="40"/>
                </a:lnTo>
                <a:close/>
                <a:moveTo>
                  <a:pt x="12" y="42"/>
                </a:moveTo>
                <a:lnTo>
                  <a:pt x="26" y="42"/>
                </a:lnTo>
                <a:lnTo>
                  <a:pt x="26" y="45"/>
                </a:lnTo>
                <a:lnTo>
                  <a:pt x="12" y="45"/>
                </a:lnTo>
                <a:lnTo>
                  <a:pt x="12" y="42"/>
                </a:lnTo>
                <a:close/>
                <a:moveTo>
                  <a:pt x="44" y="42"/>
                </a:moveTo>
                <a:lnTo>
                  <a:pt x="57" y="42"/>
                </a:lnTo>
                <a:lnTo>
                  <a:pt x="57" y="45"/>
                </a:lnTo>
                <a:lnTo>
                  <a:pt x="44" y="45"/>
                </a:lnTo>
                <a:lnTo>
                  <a:pt x="44" y="42"/>
                </a:lnTo>
                <a:close/>
                <a:moveTo>
                  <a:pt x="8" y="45"/>
                </a:moveTo>
                <a:lnTo>
                  <a:pt x="22" y="45"/>
                </a:lnTo>
                <a:lnTo>
                  <a:pt x="22" y="47"/>
                </a:lnTo>
                <a:lnTo>
                  <a:pt x="8" y="47"/>
                </a:lnTo>
                <a:lnTo>
                  <a:pt x="8" y="45"/>
                </a:lnTo>
                <a:close/>
                <a:moveTo>
                  <a:pt x="44" y="45"/>
                </a:moveTo>
                <a:lnTo>
                  <a:pt x="57" y="45"/>
                </a:lnTo>
                <a:lnTo>
                  <a:pt x="57" y="47"/>
                </a:lnTo>
                <a:lnTo>
                  <a:pt x="44" y="47"/>
                </a:lnTo>
                <a:lnTo>
                  <a:pt x="44" y="45"/>
                </a:lnTo>
                <a:close/>
                <a:moveTo>
                  <a:pt x="8" y="47"/>
                </a:moveTo>
                <a:lnTo>
                  <a:pt x="18" y="47"/>
                </a:lnTo>
                <a:lnTo>
                  <a:pt x="18" y="49"/>
                </a:lnTo>
                <a:lnTo>
                  <a:pt x="8" y="49"/>
                </a:lnTo>
                <a:lnTo>
                  <a:pt x="8" y="47"/>
                </a:lnTo>
                <a:close/>
                <a:moveTo>
                  <a:pt x="44" y="47"/>
                </a:moveTo>
                <a:lnTo>
                  <a:pt x="57" y="47"/>
                </a:lnTo>
                <a:lnTo>
                  <a:pt x="57" y="49"/>
                </a:lnTo>
                <a:lnTo>
                  <a:pt x="44" y="49"/>
                </a:lnTo>
                <a:lnTo>
                  <a:pt x="44" y="47"/>
                </a:lnTo>
                <a:close/>
                <a:moveTo>
                  <a:pt x="6" y="49"/>
                </a:moveTo>
                <a:lnTo>
                  <a:pt x="18" y="49"/>
                </a:lnTo>
                <a:lnTo>
                  <a:pt x="18" y="51"/>
                </a:lnTo>
                <a:lnTo>
                  <a:pt x="6" y="51"/>
                </a:lnTo>
                <a:lnTo>
                  <a:pt x="6" y="49"/>
                </a:lnTo>
                <a:close/>
                <a:moveTo>
                  <a:pt x="44" y="49"/>
                </a:moveTo>
                <a:lnTo>
                  <a:pt x="57" y="49"/>
                </a:lnTo>
                <a:lnTo>
                  <a:pt x="57" y="51"/>
                </a:lnTo>
                <a:lnTo>
                  <a:pt x="44" y="51"/>
                </a:lnTo>
                <a:lnTo>
                  <a:pt x="44" y="49"/>
                </a:lnTo>
                <a:close/>
                <a:moveTo>
                  <a:pt x="4" y="51"/>
                </a:moveTo>
                <a:lnTo>
                  <a:pt x="16" y="51"/>
                </a:lnTo>
                <a:lnTo>
                  <a:pt x="16" y="55"/>
                </a:lnTo>
                <a:lnTo>
                  <a:pt x="4" y="55"/>
                </a:lnTo>
                <a:lnTo>
                  <a:pt x="4" y="51"/>
                </a:lnTo>
                <a:close/>
                <a:moveTo>
                  <a:pt x="44" y="51"/>
                </a:moveTo>
                <a:lnTo>
                  <a:pt x="57" y="51"/>
                </a:lnTo>
                <a:lnTo>
                  <a:pt x="57" y="55"/>
                </a:lnTo>
                <a:lnTo>
                  <a:pt x="44" y="55"/>
                </a:lnTo>
                <a:lnTo>
                  <a:pt x="44" y="51"/>
                </a:lnTo>
                <a:close/>
                <a:moveTo>
                  <a:pt x="2" y="55"/>
                </a:moveTo>
                <a:lnTo>
                  <a:pt x="16" y="55"/>
                </a:lnTo>
                <a:lnTo>
                  <a:pt x="16" y="61"/>
                </a:lnTo>
                <a:lnTo>
                  <a:pt x="2" y="61"/>
                </a:lnTo>
                <a:lnTo>
                  <a:pt x="2" y="55"/>
                </a:lnTo>
                <a:close/>
                <a:moveTo>
                  <a:pt x="44" y="55"/>
                </a:moveTo>
                <a:lnTo>
                  <a:pt x="57" y="55"/>
                </a:lnTo>
                <a:lnTo>
                  <a:pt x="57" y="61"/>
                </a:lnTo>
                <a:lnTo>
                  <a:pt x="44" y="61"/>
                </a:lnTo>
                <a:lnTo>
                  <a:pt x="44" y="55"/>
                </a:lnTo>
                <a:close/>
                <a:moveTo>
                  <a:pt x="0" y="61"/>
                </a:moveTo>
                <a:lnTo>
                  <a:pt x="16" y="61"/>
                </a:lnTo>
                <a:lnTo>
                  <a:pt x="16" y="63"/>
                </a:lnTo>
                <a:lnTo>
                  <a:pt x="0" y="63"/>
                </a:lnTo>
                <a:lnTo>
                  <a:pt x="0" y="61"/>
                </a:lnTo>
                <a:close/>
                <a:moveTo>
                  <a:pt x="44" y="61"/>
                </a:moveTo>
                <a:lnTo>
                  <a:pt x="57" y="61"/>
                </a:lnTo>
                <a:lnTo>
                  <a:pt x="57" y="63"/>
                </a:lnTo>
                <a:lnTo>
                  <a:pt x="44" y="63"/>
                </a:lnTo>
                <a:lnTo>
                  <a:pt x="44" y="61"/>
                </a:lnTo>
                <a:close/>
                <a:moveTo>
                  <a:pt x="2" y="63"/>
                </a:moveTo>
                <a:lnTo>
                  <a:pt x="18" y="63"/>
                </a:lnTo>
                <a:lnTo>
                  <a:pt x="18" y="65"/>
                </a:lnTo>
                <a:lnTo>
                  <a:pt x="2" y="65"/>
                </a:lnTo>
                <a:lnTo>
                  <a:pt x="2" y="63"/>
                </a:lnTo>
                <a:close/>
                <a:moveTo>
                  <a:pt x="42" y="63"/>
                </a:moveTo>
                <a:lnTo>
                  <a:pt x="57" y="63"/>
                </a:lnTo>
                <a:lnTo>
                  <a:pt x="57" y="65"/>
                </a:lnTo>
                <a:lnTo>
                  <a:pt x="42" y="65"/>
                </a:lnTo>
                <a:lnTo>
                  <a:pt x="42" y="63"/>
                </a:lnTo>
                <a:close/>
                <a:moveTo>
                  <a:pt x="2" y="65"/>
                </a:moveTo>
                <a:lnTo>
                  <a:pt x="18" y="65"/>
                </a:lnTo>
                <a:lnTo>
                  <a:pt x="18" y="67"/>
                </a:lnTo>
                <a:lnTo>
                  <a:pt x="2" y="67"/>
                </a:lnTo>
                <a:lnTo>
                  <a:pt x="2" y="65"/>
                </a:lnTo>
                <a:close/>
                <a:moveTo>
                  <a:pt x="40" y="65"/>
                </a:moveTo>
                <a:lnTo>
                  <a:pt x="57" y="65"/>
                </a:lnTo>
                <a:lnTo>
                  <a:pt x="57" y="67"/>
                </a:lnTo>
                <a:lnTo>
                  <a:pt x="40" y="67"/>
                </a:lnTo>
                <a:lnTo>
                  <a:pt x="40" y="65"/>
                </a:lnTo>
                <a:close/>
                <a:moveTo>
                  <a:pt x="2" y="67"/>
                </a:moveTo>
                <a:lnTo>
                  <a:pt x="20" y="67"/>
                </a:lnTo>
                <a:lnTo>
                  <a:pt x="20" y="69"/>
                </a:lnTo>
                <a:lnTo>
                  <a:pt x="2" y="69"/>
                </a:lnTo>
                <a:lnTo>
                  <a:pt x="2" y="67"/>
                </a:lnTo>
                <a:close/>
                <a:moveTo>
                  <a:pt x="38" y="67"/>
                </a:moveTo>
                <a:lnTo>
                  <a:pt x="59" y="67"/>
                </a:lnTo>
                <a:lnTo>
                  <a:pt x="59" y="69"/>
                </a:lnTo>
                <a:lnTo>
                  <a:pt x="38" y="69"/>
                </a:lnTo>
                <a:lnTo>
                  <a:pt x="38" y="67"/>
                </a:lnTo>
                <a:close/>
                <a:moveTo>
                  <a:pt x="65" y="67"/>
                </a:moveTo>
                <a:lnTo>
                  <a:pt x="69" y="67"/>
                </a:lnTo>
                <a:lnTo>
                  <a:pt x="69" y="69"/>
                </a:lnTo>
                <a:lnTo>
                  <a:pt x="65" y="69"/>
                </a:lnTo>
                <a:lnTo>
                  <a:pt x="65" y="67"/>
                </a:lnTo>
                <a:close/>
                <a:moveTo>
                  <a:pt x="2" y="69"/>
                </a:moveTo>
                <a:lnTo>
                  <a:pt x="42" y="69"/>
                </a:lnTo>
                <a:lnTo>
                  <a:pt x="42" y="71"/>
                </a:lnTo>
                <a:lnTo>
                  <a:pt x="2" y="71"/>
                </a:lnTo>
                <a:lnTo>
                  <a:pt x="2" y="69"/>
                </a:lnTo>
                <a:close/>
                <a:moveTo>
                  <a:pt x="44" y="69"/>
                </a:moveTo>
                <a:lnTo>
                  <a:pt x="69" y="69"/>
                </a:lnTo>
                <a:lnTo>
                  <a:pt x="69" y="71"/>
                </a:lnTo>
                <a:lnTo>
                  <a:pt x="44" y="71"/>
                </a:lnTo>
                <a:lnTo>
                  <a:pt x="44" y="69"/>
                </a:lnTo>
                <a:close/>
                <a:moveTo>
                  <a:pt x="2" y="71"/>
                </a:moveTo>
                <a:lnTo>
                  <a:pt x="40" y="71"/>
                </a:lnTo>
                <a:lnTo>
                  <a:pt x="40" y="73"/>
                </a:lnTo>
                <a:lnTo>
                  <a:pt x="2" y="73"/>
                </a:lnTo>
                <a:lnTo>
                  <a:pt x="2" y="71"/>
                </a:lnTo>
                <a:close/>
                <a:moveTo>
                  <a:pt x="44" y="71"/>
                </a:moveTo>
                <a:lnTo>
                  <a:pt x="67" y="71"/>
                </a:lnTo>
                <a:lnTo>
                  <a:pt x="67" y="73"/>
                </a:lnTo>
                <a:lnTo>
                  <a:pt x="44" y="73"/>
                </a:lnTo>
                <a:lnTo>
                  <a:pt x="44" y="71"/>
                </a:lnTo>
                <a:close/>
                <a:moveTo>
                  <a:pt x="4" y="73"/>
                </a:moveTo>
                <a:lnTo>
                  <a:pt x="36" y="73"/>
                </a:lnTo>
                <a:lnTo>
                  <a:pt x="36" y="75"/>
                </a:lnTo>
                <a:lnTo>
                  <a:pt x="4" y="75"/>
                </a:lnTo>
                <a:lnTo>
                  <a:pt x="4" y="73"/>
                </a:lnTo>
                <a:close/>
                <a:moveTo>
                  <a:pt x="44" y="73"/>
                </a:moveTo>
                <a:lnTo>
                  <a:pt x="65" y="73"/>
                </a:lnTo>
                <a:lnTo>
                  <a:pt x="65" y="75"/>
                </a:lnTo>
                <a:lnTo>
                  <a:pt x="44" y="75"/>
                </a:lnTo>
                <a:lnTo>
                  <a:pt x="44" y="73"/>
                </a:lnTo>
                <a:close/>
                <a:moveTo>
                  <a:pt x="6" y="75"/>
                </a:moveTo>
                <a:lnTo>
                  <a:pt x="34" y="75"/>
                </a:lnTo>
                <a:lnTo>
                  <a:pt x="34" y="77"/>
                </a:lnTo>
                <a:lnTo>
                  <a:pt x="6" y="77"/>
                </a:lnTo>
                <a:lnTo>
                  <a:pt x="6" y="75"/>
                </a:lnTo>
                <a:close/>
                <a:moveTo>
                  <a:pt x="46" y="75"/>
                </a:moveTo>
                <a:lnTo>
                  <a:pt x="63" y="75"/>
                </a:lnTo>
                <a:lnTo>
                  <a:pt x="63" y="77"/>
                </a:lnTo>
                <a:lnTo>
                  <a:pt x="46" y="77"/>
                </a:lnTo>
                <a:lnTo>
                  <a:pt x="46" y="75"/>
                </a:lnTo>
                <a:close/>
                <a:moveTo>
                  <a:pt x="8" y="77"/>
                </a:moveTo>
                <a:lnTo>
                  <a:pt x="32" y="77"/>
                </a:lnTo>
                <a:lnTo>
                  <a:pt x="32" y="79"/>
                </a:lnTo>
                <a:lnTo>
                  <a:pt x="8" y="79"/>
                </a:lnTo>
                <a:lnTo>
                  <a:pt x="8" y="77"/>
                </a:lnTo>
                <a:close/>
                <a:moveTo>
                  <a:pt x="46" y="77"/>
                </a:moveTo>
                <a:lnTo>
                  <a:pt x="61" y="77"/>
                </a:lnTo>
                <a:lnTo>
                  <a:pt x="61" y="79"/>
                </a:lnTo>
                <a:lnTo>
                  <a:pt x="46" y="79"/>
                </a:lnTo>
                <a:lnTo>
                  <a:pt x="46" y="7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593" name="Freeform 9"/>
          <p:cNvSpPr>
            <a:spLocks/>
          </p:cNvSpPr>
          <p:nvPr/>
        </p:nvSpPr>
        <p:spPr bwMode="auto">
          <a:xfrm>
            <a:off x="4757738" y="6283325"/>
            <a:ext cx="57150" cy="193675"/>
          </a:xfrm>
          <a:custGeom>
            <a:avLst/>
            <a:gdLst>
              <a:gd name="T0" fmla="*/ 26 w 36"/>
              <a:gd name="T1" fmla="*/ 0 h 122"/>
              <a:gd name="T2" fmla="*/ 26 w 36"/>
              <a:gd name="T3" fmla="*/ 104 h 122"/>
              <a:gd name="T4" fmla="*/ 26 w 36"/>
              <a:gd name="T5" fmla="*/ 110 h 122"/>
              <a:gd name="T6" fmla="*/ 26 w 36"/>
              <a:gd name="T7" fmla="*/ 114 h 122"/>
              <a:gd name="T8" fmla="*/ 28 w 36"/>
              <a:gd name="T9" fmla="*/ 116 h 122"/>
              <a:gd name="T10" fmla="*/ 28 w 36"/>
              <a:gd name="T11" fmla="*/ 118 h 122"/>
              <a:gd name="T12" fmla="*/ 32 w 36"/>
              <a:gd name="T13" fmla="*/ 120 h 122"/>
              <a:gd name="T14" fmla="*/ 36 w 36"/>
              <a:gd name="T15" fmla="*/ 120 h 122"/>
              <a:gd name="T16" fmla="*/ 36 w 36"/>
              <a:gd name="T17" fmla="*/ 122 h 122"/>
              <a:gd name="T18" fmla="*/ 0 w 36"/>
              <a:gd name="T19" fmla="*/ 122 h 122"/>
              <a:gd name="T20" fmla="*/ 0 w 36"/>
              <a:gd name="T21" fmla="*/ 120 h 122"/>
              <a:gd name="T22" fmla="*/ 4 w 36"/>
              <a:gd name="T23" fmla="*/ 120 h 122"/>
              <a:gd name="T24" fmla="*/ 6 w 36"/>
              <a:gd name="T25" fmla="*/ 118 h 122"/>
              <a:gd name="T26" fmla="*/ 8 w 36"/>
              <a:gd name="T27" fmla="*/ 118 h 122"/>
              <a:gd name="T28" fmla="*/ 10 w 36"/>
              <a:gd name="T29" fmla="*/ 114 h 122"/>
              <a:gd name="T30" fmla="*/ 10 w 36"/>
              <a:gd name="T31" fmla="*/ 110 h 122"/>
              <a:gd name="T32" fmla="*/ 10 w 36"/>
              <a:gd name="T33" fmla="*/ 104 h 122"/>
              <a:gd name="T34" fmla="*/ 10 w 36"/>
              <a:gd name="T35" fmla="*/ 33 h 122"/>
              <a:gd name="T36" fmla="*/ 10 w 36"/>
              <a:gd name="T37" fmla="*/ 25 h 122"/>
              <a:gd name="T38" fmla="*/ 10 w 36"/>
              <a:gd name="T39" fmla="*/ 19 h 122"/>
              <a:gd name="T40" fmla="*/ 10 w 36"/>
              <a:gd name="T41" fmla="*/ 14 h 122"/>
              <a:gd name="T42" fmla="*/ 10 w 36"/>
              <a:gd name="T43" fmla="*/ 12 h 122"/>
              <a:gd name="T44" fmla="*/ 8 w 36"/>
              <a:gd name="T45" fmla="*/ 10 h 122"/>
              <a:gd name="T46" fmla="*/ 8 w 36"/>
              <a:gd name="T47" fmla="*/ 8 h 122"/>
              <a:gd name="T48" fmla="*/ 6 w 36"/>
              <a:gd name="T49" fmla="*/ 8 h 122"/>
              <a:gd name="T50" fmla="*/ 4 w 36"/>
              <a:gd name="T51" fmla="*/ 8 h 122"/>
              <a:gd name="T52" fmla="*/ 2 w 36"/>
              <a:gd name="T53" fmla="*/ 10 h 122"/>
              <a:gd name="T54" fmla="*/ 0 w 36"/>
              <a:gd name="T55" fmla="*/ 8 h 122"/>
              <a:gd name="T56" fmla="*/ 22 w 36"/>
              <a:gd name="T57" fmla="*/ 0 h 122"/>
              <a:gd name="T58" fmla="*/ 26 w 36"/>
              <a:gd name="T59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" h="122">
                <a:moveTo>
                  <a:pt x="26" y="0"/>
                </a:moveTo>
                <a:lnTo>
                  <a:pt x="26" y="104"/>
                </a:lnTo>
                <a:lnTo>
                  <a:pt x="26" y="110"/>
                </a:lnTo>
                <a:lnTo>
                  <a:pt x="26" y="114"/>
                </a:lnTo>
                <a:lnTo>
                  <a:pt x="28" y="116"/>
                </a:lnTo>
                <a:lnTo>
                  <a:pt x="28" y="118"/>
                </a:lnTo>
                <a:lnTo>
                  <a:pt x="32" y="120"/>
                </a:lnTo>
                <a:lnTo>
                  <a:pt x="36" y="120"/>
                </a:lnTo>
                <a:lnTo>
                  <a:pt x="36" y="122"/>
                </a:lnTo>
                <a:lnTo>
                  <a:pt x="0" y="122"/>
                </a:lnTo>
                <a:lnTo>
                  <a:pt x="0" y="120"/>
                </a:lnTo>
                <a:lnTo>
                  <a:pt x="4" y="120"/>
                </a:lnTo>
                <a:lnTo>
                  <a:pt x="6" y="118"/>
                </a:lnTo>
                <a:lnTo>
                  <a:pt x="8" y="118"/>
                </a:lnTo>
                <a:lnTo>
                  <a:pt x="10" y="114"/>
                </a:lnTo>
                <a:lnTo>
                  <a:pt x="10" y="110"/>
                </a:lnTo>
                <a:lnTo>
                  <a:pt x="10" y="104"/>
                </a:lnTo>
                <a:lnTo>
                  <a:pt x="10" y="33"/>
                </a:lnTo>
                <a:lnTo>
                  <a:pt x="10" y="25"/>
                </a:lnTo>
                <a:lnTo>
                  <a:pt x="10" y="19"/>
                </a:lnTo>
                <a:lnTo>
                  <a:pt x="10" y="14"/>
                </a:lnTo>
                <a:lnTo>
                  <a:pt x="10" y="12"/>
                </a:lnTo>
                <a:lnTo>
                  <a:pt x="8" y="10"/>
                </a:lnTo>
                <a:lnTo>
                  <a:pt x="8" y="8"/>
                </a:lnTo>
                <a:lnTo>
                  <a:pt x="6" y="8"/>
                </a:lnTo>
                <a:lnTo>
                  <a:pt x="4" y="8"/>
                </a:lnTo>
                <a:lnTo>
                  <a:pt x="2" y="10"/>
                </a:lnTo>
                <a:lnTo>
                  <a:pt x="0" y="8"/>
                </a:lnTo>
                <a:lnTo>
                  <a:pt x="22" y="0"/>
                </a:lnTo>
                <a:lnTo>
                  <a:pt x="26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594" name="Freeform 10"/>
          <p:cNvSpPr>
            <a:spLocks/>
          </p:cNvSpPr>
          <p:nvPr/>
        </p:nvSpPr>
        <p:spPr bwMode="auto">
          <a:xfrm>
            <a:off x="4837113" y="6348413"/>
            <a:ext cx="80962" cy="128587"/>
          </a:xfrm>
          <a:custGeom>
            <a:avLst/>
            <a:gdLst>
              <a:gd name="T0" fmla="*/ 47 w 51"/>
              <a:gd name="T1" fmla="*/ 28 h 81"/>
              <a:gd name="T2" fmla="*/ 41 w 51"/>
              <a:gd name="T3" fmla="*/ 20 h 81"/>
              <a:gd name="T4" fmla="*/ 35 w 51"/>
              <a:gd name="T5" fmla="*/ 10 h 81"/>
              <a:gd name="T6" fmla="*/ 24 w 51"/>
              <a:gd name="T7" fmla="*/ 6 h 81"/>
              <a:gd name="T8" fmla="*/ 14 w 51"/>
              <a:gd name="T9" fmla="*/ 8 h 81"/>
              <a:gd name="T10" fmla="*/ 12 w 51"/>
              <a:gd name="T11" fmla="*/ 16 h 81"/>
              <a:gd name="T12" fmla="*/ 14 w 51"/>
              <a:gd name="T13" fmla="*/ 24 h 81"/>
              <a:gd name="T14" fmla="*/ 24 w 51"/>
              <a:gd name="T15" fmla="*/ 30 h 81"/>
              <a:gd name="T16" fmla="*/ 41 w 51"/>
              <a:gd name="T17" fmla="*/ 42 h 81"/>
              <a:gd name="T18" fmla="*/ 51 w 51"/>
              <a:gd name="T19" fmla="*/ 53 h 81"/>
              <a:gd name="T20" fmla="*/ 51 w 51"/>
              <a:gd name="T21" fmla="*/ 65 h 81"/>
              <a:gd name="T22" fmla="*/ 43 w 51"/>
              <a:gd name="T23" fmla="*/ 77 h 81"/>
              <a:gd name="T24" fmla="*/ 33 w 51"/>
              <a:gd name="T25" fmla="*/ 81 h 81"/>
              <a:gd name="T26" fmla="*/ 10 w 51"/>
              <a:gd name="T27" fmla="*/ 79 h 81"/>
              <a:gd name="T28" fmla="*/ 6 w 51"/>
              <a:gd name="T29" fmla="*/ 79 h 81"/>
              <a:gd name="T30" fmla="*/ 2 w 51"/>
              <a:gd name="T31" fmla="*/ 81 h 81"/>
              <a:gd name="T32" fmla="*/ 0 w 51"/>
              <a:gd name="T33" fmla="*/ 55 h 81"/>
              <a:gd name="T34" fmla="*/ 4 w 51"/>
              <a:gd name="T35" fmla="*/ 63 h 81"/>
              <a:gd name="T36" fmla="*/ 12 w 51"/>
              <a:gd name="T37" fmla="*/ 71 h 81"/>
              <a:gd name="T38" fmla="*/ 25 w 51"/>
              <a:gd name="T39" fmla="*/ 77 h 81"/>
              <a:gd name="T40" fmla="*/ 35 w 51"/>
              <a:gd name="T41" fmla="*/ 73 h 81"/>
              <a:gd name="T42" fmla="*/ 39 w 51"/>
              <a:gd name="T43" fmla="*/ 65 h 81"/>
              <a:gd name="T44" fmla="*/ 35 w 51"/>
              <a:gd name="T45" fmla="*/ 55 h 81"/>
              <a:gd name="T46" fmla="*/ 27 w 51"/>
              <a:gd name="T47" fmla="*/ 49 h 81"/>
              <a:gd name="T48" fmla="*/ 12 w 51"/>
              <a:gd name="T49" fmla="*/ 42 h 81"/>
              <a:gd name="T50" fmla="*/ 4 w 51"/>
              <a:gd name="T51" fmla="*/ 34 h 81"/>
              <a:gd name="T52" fmla="*/ 0 w 51"/>
              <a:gd name="T53" fmla="*/ 22 h 81"/>
              <a:gd name="T54" fmla="*/ 4 w 51"/>
              <a:gd name="T55" fmla="*/ 12 h 81"/>
              <a:gd name="T56" fmla="*/ 12 w 51"/>
              <a:gd name="T57" fmla="*/ 4 h 81"/>
              <a:gd name="T58" fmla="*/ 24 w 51"/>
              <a:gd name="T59" fmla="*/ 0 h 81"/>
              <a:gd name="T60" fmla="*/ 35 w 51"/>
              <a:gd name="T61" fmla="*/ 2 h 81"/>
              <a:gd name="T62" fmla="*/ 41 w 51"/>
              <a:gd name="T63" fmla="*/ 4 h 81"/>
              <a:gd name="T64" fmla="*/ 43 w 51"/>
              <a:gd name="T65" fmla="*/ 4 h 81"/>
              <a:gd name="T66" fmla="*/ 45 w 51"/>
              <a:gd name="T67" fmla="*/ 0 h 81"/>
              <a:gd name="T68" fmla="*/ 47 w 51"/>
              <a:gd name="T69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1" h="81">
                <a:moveTo>
                  <a:pt x="47" y="0"/>
                </a:moveTo>
                <a:lnTo>
                  <a:pt x="47" y="28"/>
                </a:lnTo>
                <a:lnTo>
                  <a:pt x="45" y="28"/>
                </a:lnTo>
                <a:lnTo>
                  <a:pt x="41" y="20"/>
                </a:lnTo>
                <a:lnTo>
                  <a:pt x="39" y="14"/>
                </a:lnTo>
                <a:lnTo>
                  <a:pt x="35" y="10"/>
                </a:lnTo>
                <a:lnTo>
                  <a:pt x="31" y="8"/>
                </a:lnTo>
                <a:lnTo>
                  <a:pt x="24" y="6"/>
                </a:lnTo>
                <a:lnTo>
                  <a:pt x="18" y="6"/>
                </a:lnTo>
                <a:lnTo>
                  <a:pt x="14" y="8"/>
                </a:lnTo>
                <a:lnTo>
                  <a:pt x="12" y="12"/>
                </a:lnTo>
                <a:lnTo>
                  <a:pt x="12" y="16"/>
                </a:lnTo>
                <a:lnTo>
                  <a:pt x="12" y="20"/>
                </a:lnTo>
                <a:lnTo>
                  <a:pt x="14" y="24"/>
                </a:lnTo>
                <a:lnTo>
                  <a:pt x="16" y="28"/>
                </a:lnTo>
                <a:lnTo>
                  <a:pt x="24" y="30"/>
                </a:lnTo>
                <a:lnTo>
                  <a:pt x="35" y="36"/>
                </a:lnTo>
                <a:lnTo>
                  <a:pt x="41" y="42"/>
                </a:lnTo>
                <a:lnTo>
                  <a:pt x="47" y="47"/>
                </a:lnTo>
                <a:lnTo>
                  <a:pt x="51" y="53"/>
                </a:lnTo>
                <a:lnTo>
                  <a:pt x="51" y="59"/>
                </a:lnTo>
                <a:lnTo>
                  <a:pt x="51" y="65"/>
                </a:lnTo>
                <a:lnTo>
                  <a:pt x="47" y="71"/>
                </a:lnTo>
                <a:lnTo>
                  <a:pt x="43" y="77"/>
                </a:lnTo>
                <a:lnTo>
                  <a:pt x="37" y="79"/>
                </a:lnTo>
                <a:lnTo>
                  <a:pt x="33" y="81"/>
                </a:lnTo>
                <a:lnTo>
                  <a:pt x="14" y="81"/>
                </a:lnTo>
                <a:lnTo>
                  <a:pt x="10" y="79"/>
                </a:lnTo>
                <a:lnTo>
                  <a:pt x="8" y="79"/>
                </a:lnTo>
                <a:lnTo>
                  <a:pt x="6" y="79"/>
                </a:lnTo>
                <a:lnTo>
                  <a:pt x="4" y="79"/>
                </a:lnTo>
                <a:lnTo>
                  <a:pt x="2" y="81"/>
                </a:lnTo>
                <a:lnTo>
                  <a:pt x="0" y="81"/>
                </a:lnTo>
                <a:lnTo>
                  <a:pt x="0" y="55"/>
                </a:lnTo>
                <a:lnTo>
                  <a:pt x="2" y="55"/>
                </a:lnTo>
                <a:lnTo>
                  <a:pt x="4" y="63"/>
                </a:lnTo>
                <a:lnTo>
                  <a:pt x="8" y="67"/>
                </a:lnTo>
                <a:lnTo>
                  <a:pt x="12" y="71"/>
                </a:lnTo>
                <a:lnTo>
                  <a:pt x="18" y="75"/>
                </a:lnTo>
                <a:lnTo>
                  <a:pt x="25" y="77"/>
                </a:lnTo>
                <a:lnTo>
                  <a:pt x="31" y="77"/>
                </a:lnTo>
                <a:lnTo>
                  <a:pt x="35" y="73"/>
                </a:lnTo>
                <a:lnTo>
                  <a:pt x="37" y="69"/>
                </a:lnTo>
                <a:lnTo>
                  <a:pt x="39" y="65"/>
                </a:lnTo>
                <a:lnTo>
                  <a:pt x="37" y="61"/>
                </a:lnTo>
                <a:lnTo>
                  <a:pt x="35" y="55"/>
                </a:lnTo>
                <a:lnTo>
                  <a:pt x="31" y="53"/>
                </a:lnTo>
                <a:lnTo>
                  <a:pt x="27" y="49"/>
                </a:lnTo>
                <a:lnTo>
                  <a:pt x="20" y="44"/>
                </a:lnTo>
                <a:lnTo>
                  <a:pt x="12" y="42"/>
                </a:lnTo>
                <a:lnTo>
                  <a:pt x="8" y="38"/>
                </a:lnTo>
                <a:lnTo>
                  <a:pt x="4" y="34"/>
                </a:lnTo>
                <a:lnTo>
                  <a:pt x="2" y="28"/>
                </a:lnTo>
                <a:lnTo>
                  <a:pt x="0" y="22"/>
                </a:lnTo>
                <a:lnTo>
                  <a:pt x="0" y="16"/>
                </a:lnTo>
                <a:lnTo>
                  <a:pt x="4" y="12"/>
                </a:lnTo>
                <a:lnTo>
                  <a:pt x="6" y="6"/>
                </a:lnTo>
                <a:lnTo>
                  <a:pt x="12" y="4"/>
                </a:lnTo>
                <a:lnTo>
                  <a:pt x="18" y="2"/>
                </a:lnTo>
                <a:lnTo>
                  <a:pt x="24" y="0"/>
                </a:lnTo>
                <a:lnTo>
                  <a:pt x="29" y="2"/>
                </a:lnTo>
                <a:lnTo>
                  <a:pt x="35" y="2"/>
                </a:lnTo>
                <a:lnTo>
                  <a:pt x="39" y="4"/>
                </a:lnTo>
                <a:lnTo>
                  <a:pt x="41" y="4"/>
                </a:lnTo>
                <a:lnTo>
                  <a:pt x="41" y="4"/>
                </a:lnTo>
                <a:lnTo>
                  <a:pt x="43" y="4"/>
                </a:lnTo>
                <a:lnTo>
                  <a:pt x="43" y="2"/>
                </a:lnTo>
                <a:lnTo>
                  <a:pt x="45" y="0"/>
                </a:lnTo>
                <a:lnTo>
                  <a:pt x="47" y="0"/>
                </a:lnTo>
                <a:lnTo>
                  <a:pt x="4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595" name="Freeform 11"/>
          <p:cNvSpPr>
            <a:spLocks noEditPoints="1"/>
          </p:cNvSpPr>
          <p:nvPr/>
        </p:nvSpPr>
        <p:spPr bwMode="auto">
          <a:xfrm>
            <a:off x="4937125" y="6351588"/>
            <a:ext cx="100013" cy="125412"/>
          </a:xfrm>
          <a:custGeom>
            <a:avLst/>
            <a:gdLst>
              <a:gd name="T0" fmla="*/ 24 w 63"/>
              <a:gd name="T1" fmla="*/ 2 h 79"/>
              <a:gd name="T2" fmla="*/ 50 w 63"/>
              <a:gd name="T3" fmla="*/ 4 h 79"/>
              <a:gd name="T4" fmla="*/ 30 w 63"/>
              <a:gd name="T5" fmla="*/ 4 h 79"/>
              <a:gd name="T6" fmla="*/ 34 w 63"/>
              <a:gd name="T7" fmla="*/ 4 h 79"/>
              <a:gd name="T8" fmla="*/ 34 w 63"/>
              <a:gd name="T9" fmla="*/ 4 h 79"/>
              <a:gd name="T10" fmla="*/ 14 w 63"/>
              <a:gd name="T11" fmla="*/ 8 h 79"/>
              <a:gd name="T12" fmla="*/ 56 w 63"/>
              <a:gd name="T13" fmla="*/ 8 h 79"/>
              <a:gd name="T14" fmla="*/ 22 w 63"/>
              <a:gd name="T15" fmla="*/ 8 h 79"/>
              <a:gd name="T16" fmla="*/ 40 w 63"/>
              <a:gd name="T17" fmla="*/ 8 h 79"/>
              <a:gd name="T18" fmla="*/ 40 w 63"/>
              <a:gd name="T19" fmla="*/ 8 h 79"/>
              <a:gd name="T20" fmla="*/ 10 w 63"/>
              <a:gd name="T21" fmla="*/ 12 h 79"/>
              <a:gd name="T22" fmla="*/ 60 w 63"/>
              <a:gd name="T23" fmla="*/ 12 h 79"/>
              <a:gd name="T24" fmla="*/ 16 w 63"/>
              <a:gd name="T25" fmla="*/ 12 h 79"/>
              <a:gd name="T26" fmla="*/ 44 w 63"/>
              <a:gd name="T27" fmla="*/ 12 h 79"/>
              <a:gd name="T28" fmla="*/ 44 w 63"/>
              <a:gd name="T29" fmla="*/ 12 h 79"/>
              <a:gd name="T30" fmla="*/ 6 w 63"/>
              <a:gd name="T31" fmla="*/ 16 h 79"/>
              <a:gd name="T32" fmla="*/ 61 w 63"/>
              <a:gd name="T33" fmla="*/ 16 h 79"/>
              <a:gd name="T34" fmla="*/ 14 w 63"/>
              <a:gd name="T35" fmla="*/ 16 h 79"/>
              <a:gd name="T36" fmla="*/ 46 w 63"/>
              <a:gd name="T37" fmla="*/ 16 h 79"/>
              <a:gd name="T38" fmla="*/ 46 w 63"/>
              <a:gd name="T39" fmla="*/ 16 h 79"/>
              <a:gd name="T40" fmla="*/ 4 w 63"/>
              <a:gd name="T41" fmla="*/ 22 h 79"/>
              <a:gd name="T42" fmla="*/ 63 w 63"/>
              <a:gd name="T43" fmla="*/ 22 h 79"/>
              <a:gd name="T44" fmla="*/ 12 w 63"/>
              <a:gd name="T45" fmla="*/ 22 h 79"/>
              <a:gd name="T46" fmla="*/ 46 w 63"/>
              <a:gd name="T47" fmla="*/ 22 h 79"/>
              <a:gd name="T48" fmla="*/ 46 w 63"/>
              <a:gd name="T49" fmla="*/ 22 h 79"/>
              <a:gd name="T50" fmla="*/ 2 w 63"/>
              <a:gd name="T51" fmla="*/ 30 h 79"/>
              <a:gd name="T52" fmla="*/ 12 w 63"/>
              <a:gd name="T53" fmla="*/ 42 h 79"/>
              <a:gd name="T54" fmla="*/ 14 w 63"/>
              <a:gd name="T55" fmla="*/ 42 h 79"/>
              <a:gd name="T56" fmla="*/ 0 w 63"/>
              <a:gd name="T57" fmla="*/ 47 h 79"/>
              <a:gd name="T58" fmla="*/ 0 w 63"/>
              <a:gd name="T59" fmla="*/ 47 h 79"/>
              <a:gd name="T60" fmla="*/ 0 w 63"/>
              <a:gd name="T61" fmla="*/ 51 h 79"/>
              <a:gd name="T62" fmla="*/ 63 w 63"/>
              <a:gd name="T63" fmla="*/ 51 h 79"/>
              <a:gd name="T64" fmla="*/ 18 w 63"/>
              <a:gd name="T65" fmla="*/ 51 h 79"/>
              <a:gd name="T66" fmla="*/ 61 w 63"/>
              <a:gd name="T67" fmla="*/ 51 h 79"/>
              <a:gd name="T68" fmla="*/ 61 w 63"/>
              <a:gd name="T69" fmla="*/ 51 h 79"/>
              <a:gd name="T70" fmla="*/ 2 w 63"/>
              <a:gd name="T71" fmla="*/ 57 h 79"/>
              <a:gd name="T72" fmla="*/ 63 w 63"/>
              <a:gd name="T73" fmla="*/ 57 h 79"/>
              <a:gd name="T74" fmla="*/ 20 w 63"/>
              <a:gd name="T75" fmla="*/ 57 h 79"/>
              <a:gd name="T76" fmla="*/ 58 w 63"/>
              <a:gd name="T77" fmla="*/ 57 h 79"/>
              <a:gd name="T78" fmla="*/ 58 w 63"/>
              <a:gd name="T79" fmla="*/ 57 h 79"/>
              <a:gd name="T80" fmla="*/ 4 w 63"/>
              <a:gd name="T81" fmla="*/ 61 h 79"/>
              <a:gd name="T82" fmla="*/ 61 w 63"/>
              <a:gd name="T83" fmla="*/ 61 h 79"/>
              <a:gd name="T84" fmla="*/ 26 w 63"/>
              <a:gd name="T85" fmla="*/ 61 h 79"/>
              <a:gd name="T86" fmla="*/ 54 w 63"/>
              <a:gd name="T87" fmla="*/ 61 h 79"/>
              <a:gd name="T88" fmla="*/ 54 w 63"/>
              <a:gd name="T89" fmla="*/ 61 h 79"/>
              <a:gd name="T90" fmla="*/ 6 w 63"/>
              <a:gd name="T91" fmla="*/ 65 h 79"/>
              <a:gd name="T92" fmla="*/ 60 w 63"/>
              <a:gd name="T93" fmla="*/ 65 h 79"/>
              <a:gd name="T94" fmla="*/ 32 w 63"/>
              <a:gd name="T95" fmla="*/ 65 h 79"/>
              <a:gd name="T96" fmla="*/ 46 w 63"/>
              <a:gd name="T97" fmla="*/ 65 h 79"/>
              <a:gd name="T98" fmla="*/ 46 w 63"/>
              <a:gd name="T99" fmla="*/ 65 h 79"/>
              <a:gd name="T100" fmla="*/ 10 w 63"/>
              <a:gd name="T101" fmla="*/ 69 h 79"/>
              <a:gd name="T102" fmla="*/ 56 w 63"/>
              <a:gd name="T103" fmla="*/ 71 h 79"/>
              <a:gd name="T104" fmla="*/ 54 w 63"/>
              <a:gd name="T105" fmla="*/ 71 h 79"/>
              <a:gd name="T106" fmla="*/ 14 w 63"/>
              <a:gd name="T107" fmla="*/ 73 h 79"/>
              <a:gd name="T108" fmla="*/ 14 w 63"/>
              <a:gd name="T109" fmla="*/ 73 h 79"/>
              <a:gd name="T110" fmla="*/ 16 w 63"/>
              <a:gd name="T111" fmla="*/ 77 h 79"/>
              <a:gd name="T112" fmla="*/ 48 w 63"/>
              <a:gd name="T113" fmla="*/ 7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3" h="79">
                <a:moveTo>
                  <a:pt x="24" y="0"/>
                </a:moveTo>
                <a:lnTo>
                  <a:pt x="42" y="0"/>
                </a:lnTo>
                <a:lnTo>
                  <a:pt x="42" y="2"/>
                </a:lnTo>
                <a:lnTo>
                  <a:pt x="24" y="2"/>
                </a:lnTo>
                <a:lnTo>
                  <a:pt x="24" y="0"/>
                </a:lnTo>
                <a:close/>
                <a:moveTo>
                  <a:pt x="20" y="2"/>
                </a:moveTo>
                <a:lnTo>
                  <a:pt x="50" y="2"/>
                </a:lnTo>
                <a:lnTo>
                  <a:pt x="50" y="4"/>
                </a:lnTo>
                <a:lnTo>
                  <a:pt x="20" y="4"/>
                </a:lnTo>
                <a:lnTo>
                  <a:pt x="20" y="2"/>
                </a:lnTo>
                <a:close/>
                <a:moveTo>
                  <a:pt x="16" y="4"/>
                </a:moveTo>
                <a:lnTo>
                  <a:pt x="30" y="4"/>
                </a:lnTo>
                <a:lnTo>
                  <a:pt x="30" y="6"/>
                </a:lnTo>
                <a:lnTo>
                  <a:pt x="16" y="6"/>
                </a:lnTo>
                <a:lnTo>
                  <a:pt x="16" y="4"/>
                </a:lnTo>
                <a:close/>
                <a:moveTo>
                  <a:pt x="34" y="4"/>
                </a:moveTo>
                <a:lnTo>
                  <a:pt x="54" y="4"/>
                </a:lnTo>
                <a:lnTo>
                  <a:pt x="54" y="6"/>
                </a:lnTo>
                <a:lnTo>
                  <a:pt x="34" y="6"/>
                </a:lnTo>
                <a:lnTo>
                  <a:pt x="34" y="4"/>
                </a:lnTo>
                <a:close/>
                <a:moveTo>
                  <a:pt x="14" y="6"/>
                </a:moveTo>
                <a:lnTo>
                  <a:pt x="24" y="6"/>
                </a:lnTo>
                <a:lnTo>
                  <a:pt x="24" y="8"/>
                </a:lnTo>
                <a:lnTo>
                  <a:pt x="14" y="8"/>
                </a:lnTo>
                <a:lnTo>
                  <a:pt x="14" y="6"/>
                </a:lnTo>
                <a:close/>
                <a:moveTo>
                  <a:pt x="38" y="6"/>
                </a:moveTo>
                <a:lnTo>
                  <a:pt x="56" y="6"/>
                </a:lnTo>
                <a:lnTo>
                  <a:pt x="56" y="8"/>
                </a:lnTo>
                <a:lnTo>
                  <a:pt x="38" y="8"/>
                </a:lnTo>
                <a:lnTo>
                  <a:pt x="38" y="6"/>
                </a:lnTo>
                <a:close/>
                <a:moveTo>
                  <a:pt x="12" y="8"/>
                </a:moveTo>
                <a:lnTo>
                  <a:pt x="22" y="8"/>
                </a:lnTo>
                <a:lnTo>
                  <a:pt x="22" y="10"/>
                </a:lnTo>
                <a:lnTo>
                  <a:pt x="12" y="10"/>
                </a:lnTo>
                <a:lnTo>
                  <a:pt x="12" y="8"/>
                </a:lnTo>
                <a:close/>
                <a:moveTo>
                  <a:pt x="40" y="8"/>
                </a:moveTo>
                <a:lnTo>
                  <a:pt x="58" y="8"/>
                </a:lnTo>
                <a:lnTo>
                  <a:pt x="58" y="10"/>
                </a:lnTo>
                <a:lnTo>
                  <a:pt x="40" y="10"/>
                </a:lnTo>
                <a:lnTo>
                  <a:pt x="40" y="8"/>
                </a:lnTo>
                <a:close/>
                <a:moveTo>
                  <a:pt x="10" y="10"/>
                </a:moveTo>
                <a:lnTo>
                  <a:pt x="18" y="10"/>
                </a:lnTo>
                <a:lnTo>
                  <a:pt x="18" y="12"/>
                </a:lnTo>
                <a:lnTo>
                  <a:pt x="10" y="12"/>
                </a:lnTo>
                <a:lnTo>
                  <a:pt x="10" y="10"/>
                </a:lnTo>
                <a:close/>
                <a:moveTo>
                  <a:pt x="42" y="10"/>
                </a:moveTo>
                <a:lnTo>
                  <a:pt x="60" y="10"/>
                </a:lnTo>
                <a:lnTo>
                  <a:pt x="60" y="12"/>
                </a:lnTo>
                <a:lnTo>
                  <a:pt x="42" y="12"/>
                </a:lnTo>
                <a:lnTo>
                  <a:pt x="42" y="10"/>
                </a:lnTo>
                <a:close/>
                <a:moveTo>
                  <a:pt x="8" y="12"/>
                </a:moveTo>
                <a:lnTo>
                  <a:pt x="16" y="12"/>
                </a:lnTo>
                <a:lnTo>
                  <a:pt x="16" y="14"/>
                </a:lnTo>
                <a:lnTo>
                  <a:pt x="8" y="14"/>
                </a:lnTo>
                <a:lnTo>
                  <a:pt x="8" y="12"/>
                </a:lnTo>
                <a:close/>
                <a:moveTo>
                  <a:pt x="44" y="12"/>
                </a:moveTo>
                <a:lnTo>
                  <a:pt x="60" y="12"/>
                </a:lnTo>
                <a:lnTo>
                  <a:pt x="60" y="14"/>
                </a:lnTo>
                <a:lnTo>
                  <a:pt x="44" y="14"/>
                </a:lnTo>
                <a:lnTo>
                  <a:pt x="44" y="12"/>
                </a:lnTo>
                <a:close/>
                <a:moveTo>
                  <a:pt x="6" y="14"/>
                </a:moveTo>
                <a:lnTo>
                  <a:pt x="14" y="14"/>
                </a:lnTo>
                <a:lnTo>
                  <a:pt x="14" y="16"/>
                </a:lnTo>
                <a:lnTo>
                  <a:pt x="6" y="16"/>
                </a:lnTo>
                <a:lnTo>
                  <a:pt x="6" y="14"/>
                </a:lnTo>
                <a:close/>
                <a:moveTo>
                  <a:pt x="44" y="14"/>
                </a:moveTo>
                <a:lnTo>
                  <a:pt x="61" y="14"/>
                </a:lnTo>
                <a:lnTo>
                  <a:pt x="61" y="16"/>
                </a:lnTo>
                <a:lnTo>
                  <a:pt x="44" y="16"/>
                </a:lnTo>
                <a:lnTo>
                  <a:pt x="44" y="14"/>
                </a:lnTo>
                <a:close/>
                <a:moveTo>
                  <a:pt x="4" y="16"/>
                </a:moveTo>
                <a:lnTo>
                  <a:pt x="14" y="16"/>
                </a:lnTo>
                <a:lnTo>
                  <a:pt x="14" y="18"/>
                </a:lnTo>
                <a:lnTo>
                  <a:pt x="4" y="18"/>
                </a:lnTo>
                <a:lnTo>
                  <a:pt x="4" y="16"/>
                </a:lnTo>
                <a:close/>
                <a:moveTo>
                  <a:pt x="46" y="16"/>
                </a:moveTo>
                <a:lnTo>
                  <a:pt x="61" y="16"/>
                </a:lnTo>
                <a:lnTo>
                  <a:pt x="61" y="18"/>
                </a:lnTo>
                <a:lnTo>
                  <a:pt x="46" y="18"/>
                </a:lnTo>
                <a:lnTo>
                  <a:pt x="46" y="16"/>
                </a:lnTo>
                <a:close/>
                <a:moveTo>
                  <a:pt x="4" y="18"/>
                </a:moveTo>
                <a:lnTo>
                  <a:pt x="12" y="18"/>
                </a:lnTo>
                <a:lnTo>
                  <a:pt x="12" y="22"/>
                </a:lnTo>
                <a:lnTo>
                  <a:pt x="4" y="22"/>
                </a:lnTo>
                <a:lnTo>
                  <a:pt x="4" y="18"/>
                </a:lnTo>
                <a:close/>
                <a:moveTo>
                  <a:pt x="46" y="18"/>
                </a:moveTo>
                <a:lnTo>
                  <a:pt x="63" y="18"/>
                </a:lnTo>
                <a:lnTo>
                  <a:pt x="63" y="22"/>
                </a:lnTo>
                <a:lnTo>
                  <a:pt x="46" y="22"/>
                </a:lnTo>
                <a:lnTo>
                  <a:pt x="46" y="18"/>
                </a:lnTo>
                <a:close/>
                <a:moveTo>
                  <a:pt x="2" y="22"/>
                </a:moveTo>
                <a:lnTo>
                  <a:pt x="12" y="22"/>
                </a:lnTo>
                <a:lnTo>
                  <a:pt x="12" y="24"/>
                </a:lnTo>
                <a:lnTo>
                  <a:pt x="2" y="24"/>
                </a:lnTo>
                <a:lnTo>
                  <a:pt x="2" y="22"/>
                </a:lnTo>
                <a:close/>
                <a:moveTo>
                  <a:pt x="46" y="22"/>
                </a:moveTo>
                <a:lnTo>
                  <a:pt x="63" y="22"/>
                </a:lnTo>
                <a:lnTo>
                  <a:pt x="63" y="24"/>
                </a:lnTo>
                <a:lnTo>
                  <a:pt x="46" y="24"/>
                </a:lnTo>
                <a:lnTo>
                  <a:pt x="46" y="22"/>
                </a:lnTo>
                <a:close/>
                <a:moveTo>
                  <a:pt x="2" y="24"/>
                </a:moveTo>
                <a:lnTo>
                  <a:pt x="63" y="24"/>
                </a:lnTo>
                <a:lnTo>
                  <a:pt x="63" y="30"/>
                </a:lnTo>
                <a:lnTo>
                  <a:pt x="2" y="30"/>
                </a:lnTo>
                <a:lnTo>
                  <a:pt x="2" y="24"/>
                </a:lnTo>
                <a:close/>
                <a:moveTo>
                  <a:pt x="0" y="30"/>
                </a:moveTo>
                <a:lnTo>
                  <a:pt x="12" y="30"/>
                </a:lnTo>
                <a:lnTo>
                  <a:pt x="12" y="42"/>
                </a:lnTo>
                <a:lnTo>
                  <a:pt x="0" y="42"/>
                </a:lnTo>
                <a:lnTo>
                  <a:pt x="0" y="30"/>
                </a:lnTo>
                <a:close/>
                <a:moveTo>
                  <a:pt x="0" y="42"/>
                </a:moveTo>
                <a:lnTo>
                  <a:pt x="14" y="42"/>
                </a:lnTo>
                <a:lnTo>
                  <a:pt x="14" y="47"/>
                </a:lnTo>
                <a:lnTo>
                  <a:pt x="0" y="47"/>
                </a:lnTo>
                <a:lnTo>
                  <a:pt x="0" y="42"/>
                </a:lnTo>
                <a:close/>
                <a:moveTo>
                  <a:pt x="0" y="47"/>
                </a:moveTo>
                <a:lnTo>
                  <a:pt x="16" y="47"/>
                </a:lnTo>
                <a:lnTo>
                  <a:pt x="16" y="49"/>
                </a:lnTo>
                <a:lnTo>
                  <a:pt x="0" y="49"/>
                </a:lnTo>
                <a:lnTo>
                  <a:pt x="0" y="47"/>
                </a:lnTo>
                <a:close/>
                <a:moveTo>
                  <a:pt x="0" y="49"/>
                </a:moveTo>
                <a:lnTo>
                  <a:pt x="16" y="49"/>
                </a:lnTo>
                <a:lnTo>
                  <a:pt x="16" y="51"/>
                </a:lnTo>
                <a:lnTo>
                  <a:pt x="0" y="51"/>
                </a:lnTo>
                <a:lnTo>
                  <a:pt x="0" y="49"/>
                </a:lnTo>
                <a:close/>
                <a:moveTo>
                  <a:pt x="61" y="49"/>
                </a:moveTo>
                <a:lnTo>
                  <a:pt x="63" y="49"/>
                </a:lnTo>
                <a:lnTo>
                  <a:pt x="63" y="51"/>
                </a:lnTo>
                <a:lnTo>
                  <a:pt x="61" y="51"/>
                </a:lnTo>
                <a:lnTo>
                  <a:pt x="61" y="49"/>
                </a:lnTo>
                <a:close/>
                <a:moveTo>
                  <a:pt x="0" y="51"/>
                </a:moveTo>
                <a:lnTo>
                  <a:pt x="18" y="51"/>
                </a:lnTo>
                <a:lnTo>
                  <a:pt x="18" y="55"/>
                </a:lnTo>
                <a:lnTo>
                  <a:pt x="0" y="55"/>
                </a:lnTo>
                <a:lnTo>
                  <a:pt x="0" y="51"/>
                </a:lnTo>
                <a:close/>
                <a:moveTo>
                  <a:pt x="61" y="51"/>
                </a:moveTo>
                <a:lnTo>
                  <a:pt x="63" y="51"/>
                </a:lnTo>
                <a:lnTo>
                  <a:pt x="63" y="55"/>
                </a:lnTo>
                <a:lnTo>
                  <a:pt x="61" y="55"/>
                </a:lnTo>
                <a:lnTo>
                  <a:pt x="61" y="51"/>
                </a:lnTo>
                <a:close/>
                <a:moveTo>
                  <a:pt x="2" y="55"/>
                </a:moveTo>
                <a:lnTo>
                  <a:pt x="20" y="55"/>
                </a:lnTo>
                <a:lnTo>
                  <a:pt x="20" y="57"/>
                </a:lnTo>
                <a:lnTo>
                  <a:pt x="2" y="57"/>
                </a:lnTo>
                <a:lnTo>
                  <a:pt x="2" y="55"/>
                </a:lnTo>
                <a:close/>
                <a:moveTo>
                  <a:pt x="60" y="55"/>
                </a:moveTo>
                <a:lnTo>
                  <a:pt x="63" y="55"/>
                </a:lnTo>
                <a:lnTo>
                  <a:pt x="63" y="57"/>
                </a:lnTo>
                <a:lnTo>
                  <a:pt x="60" y="57"/>
                </a:lnTo>
                <a:lnTo>
                  <a:pt x="60" y="55"/>
                </a:lnTo>
                <a:close/>
                <a:moveTo>
                  <a:pt x="2" y="57"/>
                </a:moveTo>
                <a:lnTo>
                  <a:pt x="20" y="57"/>
                </a:lnTo>
                <a:lnTo>
                  <a:pt x="20" y="59"/>
                </a:lnTo>
                <a:lnTo>
                  <a:pt x="2" y="59"/>
                </a:lnTo>
                <a:lnTo>
                  <a:pt x="2" y="57"/>
                </a:lnTo>
                <a:close/>
                <a:moveTo>
                  <a:pt x="58" y="57"/>
                </a:moveTo>
                <a:lnTo>
                  <a:pt x="61" y="57"/>
                </a:lnTo>
                <a:lnTo>
                  <a:pt x="61" y="59"/>
                </a:lnTo>
                <a:lnTo>
                  <a:pt x="58" y="59"/>
                </a:lnTo>
                <a:lnTo>
                  <a:pt x="58" y="57"/>
                </a:lnTo>
                <a:close/>
                <a:moveTo>
                  <a:pt x="4" y="59"/>
                </a:moveTo>
                <a:lnTo>
                  <a:pt x="24" y="59"/>
                </a:lnTo>
                <a:lnTo>
                  <a:pt x="24" y="61"/>
                </a:lnTo>
                <a:lnTo>
                  <a:pt x="4" y="61"/>
                </a:lnTo>
                <a:lnTo>
                  <a:pt x="4" y="59"/>
                </a:lnTo>
                <a:close/>
                <a:moveTo>
                  <a:pt x="56" y="59"/>
                </a:moveTo>
                <a:lnTo>
                  <a:pt x="61" y="59"/>
                </a:lnTo>
                <a:lnTo>
                  <a:pt x="61" y="61"/>
                </a:lnTo>
                <a:lnTo>
                  <a:pt x="56" y="61"/>
                </a:lnTo>
                <a:lnTo>
                  <a:pt x="56" y="59"/>
                </a:lnTo>
                <a:close/>
                <a:moveTo>
                  <a:pt x="4" y="61"/>
                </a:moveTo>
                <a:lnTo>
                  <a:pt x="26" y="61"/>
                </a:lnTo>
                <a:lnTo>
                  <a:pt x="26" y="63"/>
                </a:lnTo>
                <a:lnTo>
                  <a:pt x="4" y="63"/>
                </a:lnTo>
                <a:lnTo>
                  <a:pt x="4" y="61"/>
                </a:lnTo>
                <a:close/>
                <a:moveTo>
                  <a:pt x="54" y="61"/>
                </a:moveTo>
                <a:lnTo>
                  <a:pt x="60" y="61"/>
                </a:lnTo>
                <a:lnTo>
                  <a:pt x="60" y="63"/>
                </a:lnTo>
                <a:lnTo>
                  <a:pt x="54" y="63"/>
                </a:lnTo>
                <a:lnTo>
                  <a:pt x="54" y="61"/>
                </a:lnTo>
                <a:close/>
                <a:moveTo>
                  <a:pt x="6" y="63"/>
                </a:moveTo>
                <a:lnTo>
                  <a:pt x="30" y="63"/>
                </a:lnTo>
                <a:lnTo>
                  <a:pt x="30" y="65"/>
                </a:lnTo>
                <a:lnTo>
                  <a:pt x="6" y="65"/>
                </a:lnTo>
                <a:lnTo>
                  <a:pt x="6" y="63"/>
                </a:lnTo>
                <a:close/>
                <a:moveTo>
                  <a:pt x="52" y="63"/>
                </a:moveTo>
                <a:lnTo>
                  <a:pt x="60" y="63"/>
                </a:lnTo>
                <a:lnTo>
                  <a:pt x="60" y="65"/>
                </a:lnTo>
                <a:lnTo>
                  <a:pt x="52" y="65"/>
                </a:lnTo>
                <a:lnTo>
                  <a:pt x="52" y="63"/>
                </a:lnTo>
                <a:close/>
                <a:moveTo>
                  <a:pt x="8" y="65"/>
                </a:moveTo>
                <a:lnTo>
                  <a:pt x="32" y="65"/>
                </a:lnTo>
                <a:lnTo>
                  <a:pt x="32" y="67"/>
                </a:lnTo>
                <a:lnTo>
                  <a:pt x="8" y="67"/>
                </a:lnTo>
                <a:lnTo>
                  <a:pt x="8" y="65"/>
                </a:lnTo>
                <a:close/>
                <a:moveTo>
                  <a:pt x="46" y="65"/>
                </a:moveTo>
                <a:lnTo>
                  <a:pt x="58" y="65"/>
                </a:lnTo>
                <a:lnTo>
                  <a:pt x="58" y="67"/>
                </a:lnTo>
                <a:lnTo>
                  <a:pt x="46" y="67"/>
                </a:lnTo>
                <a:lnTo>
                  <a:pt x="46" y="65"/>
                </a:lnTo>
                <a:close/>
                <a:moveTo>
                  <a:pt x="10" y="67"/>
                </a:moveTo>
                <a:lnTo>
                  <a:pt x="58" y="67"/>
                </a:lnTo>
                <a:lnTo>
                  <a:pt x="58" y="69"/>
                </a:lnTo>
                <a:lnTo>
                  <a:pt x="10" y="69"/>
                </a:lnTo>
                <a:lnTo>
                  <a:pt x="10" y="67"/>
                </a:lnTo>
                <a:close/>
                <a:moveTo>
                  <a:pt x="10" y="69"/>
                </a:moveTo>
                <a:lnTo>
                  <a:pt x="56" y="69"/>
                </a:lnTo>
                <a:lnTo>
                  <a:pt x="56" y="71"/>
                </a:lnTo>
                <a:lnTo>
                  <a:pt x="10" y="71"/>
                </a:lnTo>
                <a:lnTo>
                  <a:pt x="10" y="69"/>
                </a:lnTo>
                <a:close/>
                <a:moveTo>
                  <a:pt x="12" y="71"/>
                </a:moveTo>
                <a:lnTo>
                  <a:pt x="54" y="71"/>
                </a:lnTo>
                <a:lnTo>
                  <a:pt x="54" y="73"/>
                </a:lnTo>
                <a:lnTo>
                  <a:pt x="12" y="73"/>
                </a:lnTo>
                <a:lnTo>
                  <a:pt x="12" y="71"/>
                </a:lnTo>
                <a:close/>
                <a:moveTo>
                  <a:pt x="14" y="73"/>
                </a:moveTo>
                <a:lnTo>
                  <a:pt x="52" y="73"/>
                </a:lnTo>
                <a:lnTo>
                  <a:pt x="52" y="75"/>
                </a:lnTo>
                <a:lnTo>
                  <a:pt x="14" y="75"/>
                </a:lnTo>
                <a:lnTo>
                  <a:pt x="14" y="73"/>
                </a:lnTo>
                <a:close/>
                <a:moveTo>
                  <a:pt x="16" y="75"/>
                </a:moveTo>
                <a:lnTo>
                  <a:pt x="50" y="75"/>
                </a:lnTo>
                <a:lnTo>
                  <a:pt x="50" y="77"/>
                </a:lnTo>
                <a:lnTo>
                  <a:pt x="16" y="77"/>
                </a:lnTo>
                <a:lnTo>
                  <a:pt x="16" y="75"/>
                </a:lnTo>
                <a:close/>
                <a:moveTo>
                  <a:pt x="20" y="77"/>
                </a:moveTo>
                <a:lnTo>
                  <a:pt x="48" y="77"/>
                </a:lnTo>
                <a:lnTo>
                  <a:pt x="48" y="79"/>
                </a:lnTo>
                <a:lnTo>
                  <a:pt x="20" y="79"/>
                </a:lnTo>
                <a:lnTo>
                  <a:pt x="20" y="7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596" name="Freeform 12"/>
          <p:cNvSpPr>
            <a:spLocks noEditPoints="1"/>
          </p:cNvSpPr>
          <p:nvPr/>
        </p:nvSpPr>
        <p:spPr bwMode="auto">
          <a:xfrm>
            <a:off x="5119688" y="6289675"/>
            <a:ext cx="138112" cy="187325"/>
          </a:xfrm>
          <a:custGeom>
            <a:avLst/>
            <a:gdLst>
              <a:gd name="T0" fmla="*/ 32 w 87"/>
              <a:gd name="T1" fmla="*/ 98 h 118"/>
              <a:gd name="T2" fmla="*/ 34 w 87"/>
              <a:gd name="T3" fmla="*/ 110 h 118"/>
              <a:gd name="T4" fmla="*/ 38 w 87"/>
              <a:gd name="T5" fmla="*/ 114 h 118"/>
              <a:gd name="T6" fmla="*/ 47 w 87"/>
              <a:gd name="T7" fmla="*/ 116 h 118"/>
              <a:gd name="T8" fmla="*/ 0 w 87"/>
              <a:gd name="T9" fmla="*/ 118 h 118"/>
              <a:gd name="T10" fmla="*/ 4 w 87"/>
              <a:gd name="T11" fmla="*/ 116 h 118"/>
              <a:gd name="T12" fmla="*/ 12 w 87"/>
              <a:gd name="T13" fmla="*/ 114 h 118"/>
              <a:gd name="T14" fmla="*/ 16 w 87"/>
              <a:gd name="T15" fmla="*/ 108 h 118"/>
              <a:gd name="T16" fmla="*/ 16 w 87"/>
              <a:gd name="T17" fmla="*/ 98 h 118"/>
              <a:gd name="T18" fmla="*/ 16 w 87"/>
              <a:gd name="T19" fmla="*/ 15 h 118"/>
              <a:gd name="T20" fmla="*/ 14 w 87"/>
              <a:gd name="T21" fmla="*/ 6 h 118"/>
              <a:gd name="T22" fmla="*/ 4 w 87"/>
              <a:gd name="T23" fmla="*/ 2 h 118"/>
              <a:gd name="T24" fmla="*/ 0 w 87"/>
              <a:gd name="T25" fmla="*/ 0 h 118"/>
              <a:gd name="T26" fmla="*/ 51 w 87"/>
              <a:gd name="T27" fmla="*/ 0 h 118"/>
              <a:gd name="T28" fmla="*/ 67 w 87"/>
              <a:gd name="T29" fmla="*/ 4 h 118"/>
              <a:gd name="T30" fmla="*/ 81 w 87"/>
              <a:gd name="T31" fmla="*/ 15 h 118"/>
              <a:gd name="T32" fmla="*/ 87 w 87"/>
              <a:gd name="T33" fmla="*/ 27 h 118"/>
              <a:gd name="T34" fmla="*/ 87 w 87"/>
              <a:gd name="T35" fmla="*/ 41 h 118"/>
              <a:gd name="T36" fmla="*/ 77 w 87"/>
              <a:gd name="T37" fmla="*/ 55 h 118"/>
              <a:gd name="T38" fmla="*/ 61 w 87"/>
              <a:gd name="T39" fmla="*/ 63 h 118"/>
              <a:gd name="T40" fmla="*/ 47 w 87"/>
              <a:gd name="T41" fmla="*/ 65 h 118"/>
              <a:gd name="T42" fmla="*/ 38 w 87"/>
              <a:gd name="T43" fmla="*/ 63 h 118"/>
              <a:gd name="T44" fmla="*/ 32 w 87"/>
              <a:gd name="T45" fmla="*/ 57 h 118"/>
              <a:gd name="T46" fmla="*/ 40 w 87"/>
              <a:gd name="T47" fmla="*/ 59 h 118"/>
              <a:gd name="T48" fmla="*/ 45 w 87"/>
              <a:gd name="T49" fmla="*/ 59 h 118"/>
              <a:gd name="T50" fmla="*/ 57 w 87"/>
              <a:gd name="T51" fmla="*/ 55 h 118"/>
              <a:gd name="T52" fmla="*/ 65 w 87"/>
              <a:gd name="T53" fmla="*/ 47 h 118"/>
              <a:gd name="T54" fmla="*/ 67 w 87"/>
              <a:gd name="T55" fmla="*/ 35 h 118"/>
              <a:gd name="T56" fmla="*/ 65 w 87"/>
              <a:gd name="T57" fmla="*/ 19 h 118"/>
              <a:gd name="T58" fmla="*/ 55 w 87"/>
              <a:gd name="T59" fmla="*/ 10 h 118"/>
              <a:gd name="T60" fmla="*/ 44 w 87"/>
              <a:gd name="T61" fmla="*/ 6 h 118"/>
              <a:gd name="T62" fmla="*/ 32 w 87"/>
              <a:gd name="T63" fmla="*/ 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7" h="118">
                <a:moveTo>
                  <a:pt x="32" y="63"/>
                </a:moveTo>
                <a:lnTo>
                  <a:pt x="32" y="98"/>
                </a:lnTo>
                <a:lnTo>
                  <a:pt x="32" y="104"/>
                </a:lnTo>
                <a:lnTo>
                  <a:pt x="34" y="110"/>
                </a:lnTo>
                <a:lnTo>
                  <a:pt x="34" y="112"/>
                </a:lnTo>
                <a:lnTo>
                  <a:pt x="38" y="114"/>
                </a:lnTo>
                <a:lnTo>
                  <a:pt x="44" y="116"/>
                </a:lnTo>
                <a:lnTo>
                  <a:pt x="47" y="116"/>
                </a:lnTo>
                <a:lnTo>
                  <a:pt x="47" y="118"/>
                </a:lnTo>
                <a:lnTo>
                  <a:pt x="0" y="118"/>
                </a:lnTo>
                <a:lnTo>
                  <a:pt x="0" y="116"/>
                </a:lnTo>
                <a:lnTo>
                  <a:pt x="4" y="116"/>
                </a:lnTo>
                <a:lnTo>
                  <a:pt x="8" y="116"/>
                </a:lnTo>
                <a:lnTo>
                  <a:pt x="12" y="114"/>
                </a:lnTo>
                <a:lnTo>
                  <a:pt x="14" y="110"/>
                </a:lnTo>
                <a:lnTo>
                  <a:pt x="16" y="108"/>
                </a:lnTo>
                <a:lnTo>
                  <a:pt x="16" y="104"/>
                </a:lnTo>
                <a:lnTo>
                  <a:pt x="16" y="98"/>
                </a:lnTo>
                <a:lnTo>
                  <a:pt x="16" y="21"/>
                </a:lnTo>
                <a:lnTo>
                  <a:pt x="16" y="15"/>
                </a:lnTo>
                <a:lnTo>
                  <a:pt x="16" y="8"/>
                </a:lnTo>
                <a:lnTo>
                  <a:pt x="14" y="6"/>
                </a:lnTo>
                <a:lnTo>
                  <a:pt x="10" y="4"/>
                </a:lnTo>
                <a:lnTo>
                  <a:pt x="4" y="2"/>
                </a:lnTo>
                <a:lnTo>
                  <a:pt x="0" y="2"/>
                </a:lnTo>
                <a:lnTo>
                  <a:pt x="0" y="0"/>
                </a:lnTo>
                <a:lnTo>
                  <a:pt x="42" y="0"/>
                </a:lnTo>
                <a:lnTo>
                  <a:pt x="51" y="0"/>
                </a:lnTo>
                <a:lnTo>
                  <a:pt x="59" y="2"/>
                </a:lnTo>
                <a:lnTo>
                  <a:pt x="67" y="4"/>
                </a:lnTo>
                <a:lnTo>
                  <a:pt x="75" y="8"/>
                </a:lnTo>
                <a:lnTo>
                  <a:pt x="81" y="15"/>
                </a:lnTo>
                <a:lnTo>
                  <a:pt x="85" y="21"/>
                </a:lnTo>
                <a:lnTo>
                  <a:pt x="87" y="27"/>
                </a:lnTo>
                <a:lnTo>
                  <a:pt x="87" y="33"/>
                </a:lnTo>
                <a:lnTo>
                  <a:pt x="87" y="41"/>
                </a:lnTo>
                <a:lnTo>
                  <a:pt x="83" y="49"/>
                </a:lnTo>
                <a:lnTo>
                  <a:pt x="77" y="55"/>
                </a:lnTo>
                <a:lnTo>
                  <a:pt x="71" y="61"/>
                </a:lnTo>
                <a:lnTo>
                  <a:pt x="61" y="63"/>
                </a:lnTo>
                <a:lnTo>
                  <a:pt x="51" y="65"/>
                </a:lnTo>
                <a:lnTo>
                  <a:pt x="47" y="65"/>
                </a:lnTo>
                <a:lnTo>
                  <a:pt x="44" y="63"/>
                </a:lnTo>
                <a:lnTo>
                  <a:pt x="38" y="63"/>
                </a:lnTo>
                <a:lnTo>
                  <a:pt x="32" y="63"/>
                </a:lnTo>
                <a:close/>
                <a:moveTo>
                  <a:pt x="32" y="57"/>
                </a:moveTo>
                <a:lnTo>
                  <a:pt x="36" y="59"/>
                </a:lnTo>
                <a:lnTo>
                  <a:pt x="40" y="59"/>
                </a:lnTo>
                <a:lnTo>
                  <a:pt x="44" y="59"/>
                </a:lnTo>
                <a:lnTo>
                  <a:pt x="45" y="59"/>
                </a:lnTo>
                <a:lnTo>
                  <a:pt x="51" y="59"/>
                </a:lnTo>
                <a:lnTo>
                  <a:pt x="57" y="55"/>
                </a:lnTo>
                <a:lnTo>
                  <a:pt x="61" y="53"/>
                </a:lnTo>
                <a:lnTo>
                  <a:pt x="65" y="47"/>
                </a:lnTo>
                <a:lnTo>
                  <a:pt x="67" y="41"/>
                </a:lnTo>
                <a:lnTo>
                  <a:pt x="67" y="35"/>
                </a:lnTo>
                <a:lnTo>
                  <a:pt x="67" y="27"/>
                </a:lnTo>
                <a:lnTo>
                  <a:pt x="65" y="19"/>
                </a:lnTo>
                <a:lnTo>
                  <a:pt x="61" y="15"/>
                </a:lnTo>
                <a:lnTo>
                  <a:pt x="55" y="10"/>
                </a:lnTo>
                <a:lnTo>
                  <a:pt x="49" y="6"/>
                </a:lnTo>
                <a:lnTo>
                  <a:pt x="44" y="6"/>
                </a:lnTo>
                <a:lnTo>
                  <a:pt x="38" y="6"/>
                </a:lnTo>
                <a:lnTo>
                  <a:pt x="32" y="8"/>
                </a:lnTo>
                <a:lnTo>
                  <a:pt x="32" y="5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597" name="Freeform 13"/>
          <p:cNvSpPr>
            <a:spLocks noEditPoints="1"/>
          </p:cNvSpPr>
          <p:nvPr/>
        </p:nvSpPr>
        <p:spPr bwMode="auto">
          <a:xfrm>
            <a:off x="5276850" y="6351588"/>
            <a:ext cx="115888" cy="125412"/>
          </a:xfrm>
          <a:custGeom>
            <a:avLst/>
            <a:gdLst>
              <a:gd name="T0" fmla="*/ 26 w 73"/>
              <a:gd name="T1" fmla="*/ 0 h 79"/>
              <a:gd name="T2" fmla="*/ 22 w 73"/>
              <a:gd name="T3" fmla="*/ 2 h 79"/>
              <a:gd name="T4" fmla="*/ 18 w 73"/>
              <a:gd name="T5" fmla="*/ 4 h 79"/>
              <a:gd name="T6" fmla="*/ 40 w 73"/>
              <a:gd name="T7" fmla="*/ 4 h 79"/>
              <a:gd name="T8" fmla="*/ 16 w 73"/>
              <a:gd name="T9" fmla="*/ 6 h 79"/>
              <a:gd name="T10" fmla="*/ 42 w 73"/>
              <a:gd name="T11" fmla="*/ 6 h 79"/>
              <a:gd name="T12" fmla="*/ 12 w 73"/>
              <a:gd name="T13" fmla="*/ 8 h 79"/>
              <a:gd name="T14" fmla="*/ 44 w 73"/>
              <a:gd name="T15" fmla="*/ 8 h 79"/>
              <a:gd name="T16" fmla="*/ 10 w 73"/>
              <a:gd name="T17" fmla="*/ 10 h 79"/>
              <a:gd name="T18" fmla="*/ 47 w 73"/>
              <a:gd name="T19" fmla="*/ 10 h 79"/>
              <a:gd name="T20" fmla="*/ 8 w 73"/>
              <a:gd name="T21" fmla="*/ 12 h 79"/>
              <a:gd name="T22" fmla="*/ 49 w 73"/>
              <a:gd name="T23" fmla="*/ 12 h 79"/>
              <a:gd name="T24" fmla="*/ 8 w 73"/>
              <a:gd name="T25" fmla="*/ 14 h 79"/>
              <a:gd name="T26" fmla="*/ 51 w 73"/>
              <a:gd name="T27" fmla="*/ 14 h 79"/>
              <a:gd name="T28" fmla="*/ 6 w 73"/>
              <a:gd name="T29" fmla="*/ 16 h 79"/>
              <a:gd name="T30" fmla="*/ 51 w 73"/>
              <a:gd name="T31" fmla="*/ 16 h 79"/>
              <a:gd name="T32" fmla="*/ 4 w 73"/>
              <a:gd name="T33" fmla="*/ 18 h 79"/>
              <a:gd name="T34" fmla="*/ 53 w 73"/>
              <a:gd name="T35" fmla="*/ 18 h 79"/>
              <a:gd name="T36" fmla="*/ 4 w 73"/>
              <a:gd name="T37" fmla="*/ 22 h 79"/>
              <a:gd name="T38" fmla="*/ 55 w 73"/>
              <a:gd name="T39" fmla="*/ 22 h 79"/>
              <a:gd name="T40" fmla="*/ 2 w 73"/>
              <a:gd name="T41" fmla="*/ 24 h 79"/>
              <a:gd name="T42" fmla="*/ 55 w 73"/>
              <a:gd name="T43" fmla="*/ 24 h 79"/>
              <a:gd name="T44" fmla="*/ 2 w 73"/>
              <a:gd name="T45" fmla="*/ 28 h 79"/>
              <a:gd name="T46" fmla="*/ 57 w 73"/>
              <a:gd name="T47" fmla="*/ 28 h 79"/>
              <a:gd name="T48" fmla="*/ 0 w 73"/>
              <a:gd name="T49" fmla="*/ 30 h 79"/>
              <a:gd name="T50" fmla="*/ 57 w 73"/>
              <a:gd name="T51" fmla="*/ 30 h 79"/>
              <a:gd name="T52" fmla="*/ 0 w 73"/>
              <a:gd name="T53" fmla="*/ 47 h 79"/>
              <a:gd name="T54" fmla="*/ 57 w 73"/>
              <a:gd name="T55" fmla="*/ 47 h 79"/>
              <a:gd name="T56" fmla="*/ 0 w 73"/>
              <a:gd name="T57" fmla="*/ 49 h 79"/>
              <a:gd name="T58" fmla="*/ 57 w 73"/>
              <a:gd name="T59" fmla="*/ 49 h 79"/>
              <a:gd name="T60" fmla="*/ 2 w 73"/>
              <a:gd name="T61" fmla="*/ 51 h 79"/>
              <a:gd name="T62" fmla="*/ 57 w 73"/>
              <a:gd name="T63" fmla="*/ 51 h 79"/>
              <a:gd name="T64" fmla="*/ 4 w 73"/>
              <a:gd name="T65" fmla="*/ 55 h 79"/>
              <a:gd name="T66" fmla="*/ 57 w 73"/>
              <a:gd name="T67" fmla="*/ 55 h 79"/>
              <a:gd name="T68" fmla="*/ 4 w 73"/>
              <a:gd name="T69" fmla="*/ 57 h 79"/>
              <a:gd name="T70" fmla="*/ 57 w 73"/>
              <a:gd name="T71" fmla="*/ 57 h 79"/>
              <a:gd name="T72" fmla="*/ 4 w 73"/>
              <a:gd name="T73" fmla="*/ 59 h 79"/>
              <a:gd name="T74" fmla="*/ 57 w 73"/>
              <a:gd name="T75" fmla="*/ 59 h 79"/>
              <a:gd name="T76" fmla="*/ 6 w 73"/>
              <a:gd name="T77" fmla="*/ 61 h 79"/>
              <a:gd name="T78" fmla="*/ 57 w 73"/>
              <a:gd name="T79" fmla="*/ 61 h 79"/>
              <a:gd name="T80" fmla="*/ 6 w 73"/>
              <a:gd name="T81" fmla="*/ 63 h 79"/>
              <a:gd name="T82" fmla="*/ 55 w 73"/>
              <a:gd name="T83" fmla="*/ 63 h 79"/>
              <a:gd name="T84" fmla="*/ 8 w 73"/>
              <a:gd name="T85" fmla="*/ 65 h 79"/>
              <a:gd name="T86" fmla="*/ 55 w 73"/>
              <a:gd name="T87" fmla="*/ 65 h 79"/>
              <a:gd name="T88" fmla="*/ 8 w 73"/>
              <a:gd name="T89" fmla="*/ 67 h 79"/>
              <a:gd name="T90" fmla="*/ 55 w 73"/>
              <a:gd name="T91" fmla="*/ 67 h 79"/>
              <a:gd name="T92" fmla="*/ 10 w 73"/>
              <a:gd name="T93" fmla="*/ 69 h 79"/>
              <a:gd name="T94" fmla="*/ 53 w 73"/>
              <a:gd name="T95" fmla="*/ 69 h 79"/>
              <a:gd name="T96" fmla="*/ 12 w 73"/>
              <a:gd name="T97" fmla="*/ 71 h 79"/>
              <a:gd name="T98" fmla="*/ 51 w 73"/>
              <a:gd name="T99" fmla="*/ 71 h 79"/>
              <a:gd name="T100" fmla="*/ 14 w 73"/>
              <a:gd name="T101" fmla="*/ 73 h 79"/>
              <a:gd name="T102" fmla="*/ 49 w 73"/>
              <a:gd name="T103" fmla="*/ 73 h 79"/>
              <a:gd name="T104" fmla="*/ 18 w 73"/>
              <a:gd name="T105" fmla="*/ 75 h 79"/>
              <a:gd name="T106" fmla="*/ 20 w 73"/>
              <a:gd name="T107" fmla="*/ 77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3" h="79">
                <a:moveTo>
                  <a:pt x="26" y="0"/>
                </a:moveTo>
                <a:lnTo>
                  <a:pt x="44" y="0"/>
                </a:lnTo>
                <a:lnTo>
                  <a:pt x="44" y="2"/>
                </a:lnTo>
                <a:lnTo>
                  <a:pt x="26" y="2"/>
                </a:lnTo>
                <a:lnTo>
                  <a:pt x="26" y="0"/>
                </a:lnTo>
                <a:close/>
                <a:moveTo>
                  <a:pt x="22" y="2"/>
                </a:moveTo>
                <a:lnTo>
                  <a:pt x="51" y="2"/>
                </a:lnTo>
                <a:lnTo>
                  <a:pt x="51" y="4"/>
                </a:lnTo>
                <a:lnTo>
                  <a:pt x="22" y="4"/>
                </a:lnTo>
                <a:lnTo>
                  <a:pt x="22" y="2"/>
                </a:lnTo>
                <a:close/>
                <a:moveTo>
                  <a:pt x="18" y="4"/>
                </a:moveTo>
                <a:lnTo>
                  <a:pt x="28" y="4"/>
                </a:lnTo>
                <a:lnTo>
                  <a:pt x="28" y="6"/>
                </a:lnTo>
                <a:lnTo>
                  <a:pt x="18" y="6"/>
                </a:lnTo>
                <a:lnTo>
                  <a:pt x="18" y="4"/>
                </a:lnTo>
                <a:close/>
                <a:moveTo>
                  <a:pt x="40" y="4"/>
                </a:moveTo>
                <a:lnTo>
                  <a:pt x="55" y="4"/>
                </a:lnTo>
                <a:lnTo>
                  <a:pt x="55" y="6"/>
                </a:lnTo>
                <a:lnTo>
                  <a:pt x="40" y="6"/>
                </a:lnTo>
                <a:lnTo>
                  <a:pt x="40" y="4"/>
                </a:lnTo>
                <a:close/>
                <a:moveTo>
                  <a:pt x="16" y="6"/>
                </a:moveTo>
                <a:lnTo>
                  <a:pt x="24" y="6"/>
                </a:lnTo>
                <a:lnTo>
                  <a:pt x="24" y="8"/>
                </a:lnTo>
                <a:lnTo>
                  <a:pt x="16" y="8"/>
                </a:lnTo>
                <a:lnTo>
                  <a:pt x="16" y="6"/>
                </a:lnTo>
                <a:close/>
                <a:moveTo>
                  <a:pt x="42" y="6"/>
                </a:moveTo>
                <a:lnTo>
                  <a:pt x="57" y="6"/>
                </a:lnTo>
                <a:lnTo>
                  <a:pt x="57" y="8"/>
                </a:lnTo>
                <a:lnTo>
                  <a:pt x="42" y="8"/>
                </a:lnTo>
                <a:lnTo>
                  <a:pt x="42" y="6"/>
                </a:lnTo>
                <a:close/>
                <a:moveTo>
                  <a:pt x="12" y="8"/>
                </a:moveTo>
                <a:lnTo>
                  <a:pt x="22" y="8"/>
                </a:lnTo>
                <a:lnTo>
                  <a:pt x="22" y="10"/>
                </a:lnTo>
                <a:lnTo>
                  <a:pt x="12" y="10"/>
                </a:lnTo>
                <a:lnTo>
                  <a:pt x="12" y="8"/>
                </a:lnTo>
                <a:close/>
                <a:moveTo>
                  <a:pt x="44" y="8"/>
                </a:moveTo>
                <a:lnTo>
                  <a:pt x="59" y="8"/>
                </a:lnTo>
                <a:lnTo>
                  <a:pt x="59" y="10"/>
                </a:lnTo>
                <a:lnTo>
                  <a:pt x="44" y="10"/>
                </a:lnTo>
                <a:lnTo>
                  <a:pt x="44" y="8"/>
                </a:lnTo>
                <a:close/>
                <a:moveTo>
                  <a:pt x="10" y="10"/>
                </a:moveTo>
                <a:lnTo>
                  <a:pt x="20" y="10"/>
                </a:lnTo>
                <a:lnTo>
                  <a:pt x="20" y="12"/>
                </a:lnTo>
                <a:lnTo>
                  <a:pt x="10" y="12"/>
                </a:lnTo>
                <a:lnTo>
                  <a:pt x="10" y="10"/>
                </a:lnTo>
                <a:close/>
                <a:moveTo>
                  <a:pt x="47" y="10"/>
                </a:moveTo>
                <a:lnTo>
                  <a:pt x="61" y="10"/>
                </a:lnTo>
                <a:lnTo>
                  <a:pt x="61" y="12"/>
                </a:lnTo>
                <a:lnTo>
                  <a:pt x="47" y="12"/>
                </a:lnTo>
                <a:lnTo>
                  <a:pt x="47" y="10"/>
                </a:lnTo>
                <a:close/>
                <a:moveTo>
                  <a:pt x="8" y="12"/>
                </a:moveTo>
                <a:lnTo>
                  <a:pt x="20" y="12"/>
                </a:lnTo>
                <a:lnTo>
                  <a:pt x="20" y="14"/>
                </a:lnTo>
                <a:lnTo>
                  <a:pt x="8" y="14"/>
                </a:lnTo>
                <a:lnTo>
                  <a:pt x="8" y="12"/>
                </a:lnTo>
                <a:close/>
                <a:moveTo>
                  <a:pt x="49" y="12"/>
                </a:moveTo>
                <a:lnTo>
                  <a:pt x="63" y="12"/>
                </a:lnTo>
                <a:lnTo>
                  <a:pt x="63" y="14"/>
                </a:lnTo>
                <a:lnTo>
                  <a:pt x="49" y="14"/>
                </a:lnTo>
                <a:lnTo>
                  <a:pt x="49" y="12"/>
                </a:lnTo>
                <a:close/>
                <a:moveTo>
                  <a:pt x="8" y="14"/>
                </a:moveTo>
                <a:lnTo>
                  <a:pt x="18" y="14"/>
                </a:lnTo>
                <a:lnTo>
                  <a:pt x="18" y="16"/>
                </a:lnTo>
                <a:lnTo>
                  <a:pt x="8" y="16"/>
                </a:lnTo>
                <a:lnTo>
                  <a:pt x="8" y="14"/>
                </a:lnTo>
                <a:close/>
                <a:moveTo>
                  <a:pt x="51" y="14"/>
                </a:moveTo>
                <a:lnTo>
                  <a:pt x="65" y="14"/>
                </a:lnTo>
                <a:lnTo>
                  <a:pt x="65" y="16"/>
                </a:lnTo>
                <a:lnTo>
                  <a:pt x="51" y="16"/>
                </a:lnTo>
                <a:lnTo>
                  <a:pt x="51" y="14"/>
                </a:lnTo>
                <a:close/>
                <a:moveTo>
                  <a:pt x="6" y="16"/>
                </a:moveTo>
                <a:lnTo>
                  <a:pt x="16" y="16"/>
                </a:lnTo>
                <a:lnTo>
                  <a:pt x="16" y="18"/>
                </a:lnTo>
                <a:lnTo>
                  <a:pt x="6" y="18"/>
                </a:lnTo>
                <a:lnTo>
                  <a:pt x="6" y="16"/>
                </a:lnTo>
                <a:close/>
                <a:moveTo>
                  <a:pt x="51" y="16"/>
                </a:moveTo>
                <a:lnTo>
                  <a:pt x="67" y="16"/>
                </a:lnTo>
                <a:lnTo>
                  <a:pt x="67" y="18"/>
                </a:lnTo>
                <a:lnTo>
                  <a:pt x="51" y="18"/>
                </a:lnTo>
                <a:lnTo>
                  <a:pt x="51" y="16"/>
                </a:lnTo>
                <a:close/>
                <a:moveTo>
                  <a:pt x="4" y="18"/>
                </a:moveTo>
                <a:lnTo>
                  <a:pt x="16" y="18"/>
                </a:lnTo>
                <a:lnTo>
                  <a:pt x="16" y="22"/>
                </a:lnTo>
                <a:lnTo>
                  <a:pt x="4" y="22"/>
                </a:lnTo>
                <a:lnTo>
                  <a:pt x="4" y="18"/>
                </a:lnTo>
                <a:close/>
                <a:moveTo>
                  <a:pt x="53" y="18"/>
                </a:moveTo>
                <a:lnTo>
                  <a:pt x="69" y="18"/>
                </a:lnTo>
                <a:lnTo>
                  <a:pt x="69" y="22"/>
                </a:lnTo>
                <a:lnTo>
                  <a:pt x="53" y="22"/>
                </a:lnTo>
                <a:lnTo>
                  <a:pt x="53" y="18"/>
                </a:lnTo>
                <a:close/>
                <a:moveTo>
                  <a:pt x="4" y="22"/>
                </a:moveTo>
                <a:lnTo>
                  <a:pt x="16" y="22"/>
                </a:lnTo>
                <a:lnTo>
                  <a:pt x="16" y="24"/>
                </a:lnTo>
                <a:lnTo>
                  <a:pt x="4" y="24"/>
                </a:lnTo>
                <a:lnTo>
                  <a:pt x="4" y="22"/>
                </a:lnTo>
                <a:close/>
                <a:moveTo>
                  <a:pt x="55" y="22"/>
                </a:moveTo>
                <a:lnTo>
                  <a:pt x="71" y="22"/>
                </a:lnTo>
                <a:lnTo>
                  <a:pt x="71" y="24"/>
                </a:lnTo>
                <a:lnTo>
                  <a:pt x="55" y="24"/>
                </a:lnTo>
                <a:lnTo>
                  <a:pt x="55" y="22"/>
                </a:lnTo>
                <a:close/>
                <a:moveTo>
                  <a:pt x="2" y="24"/>
                </a:moveTo>
                <a:lnTo>
                  <a:pt x="14" y="24"/>
                </a:lnTo>
                <a:lnTo>
                  <a:pt x="14" y="28"/>
                </a:lnTo>
                <a:lnTo>
                  <a:pt x="2" y="28"/>
                </a:lnTo>
                <a:lnTo>
                  <a:pt x="2" y="24"/>
                </a:lnTo>
                <a:close/>
                <a:moveTo>
                  <a:pt x="55" y="24"/>
                </a:moveTo>
                <a:lnTo>
                  <a:pt x="71" y="24"/>
                </a:lnTo>
                <a:lnTo>
                  <a:pt x="71" y="28"/>
                </a:lnTo>
                <a:lnTo>
                  <a:pt x="55" y="28"/>
                </a:lnTo>
                <a:lnTo>
                  <a:pt x="55" y="24"/>
                </a:lnTo>
                <a:close/>
                <a:moveTo>
                  <a:pt x="2" y="28"/>
                </a:moveTo>
                <a:lnTo>
                  <a:pt x="14" y="28"/>
                </a:lnTo>
                <a:lnTo>
                  <a:pt x="14" y="30"/>
                </a:lnTo>
                <a:lnTo>
                  <a:pt x="2" y="30"/>
                </a:lnTo>
                <a:lnTo>
                  <a:pt x="2" y="28"/>
                </a:lnTo>
                <a:close/>
                <a:moveTo>
                  <a:pt x="57" y="28"/>
                </a:moveTo>
                <a:lnTo>
                  <a:pt x="71" y="28"/>
                </a:lnTo>
                <a:lnTo>
                  <a:pt x="71" y="30"/>
                </a:lnTo>
                <a:lnTo>
                  <a:pt x="57" y="30"/>
                </a:lnTo>
                <a:lnTo>
                  <a:pt x="57" y="28"/>
                </a:lnTo>
                <a:close/>
                <a:moveTo>
                  <a:pt x="0" y="30"/>
                </a:moveTo>
                <a:lnTo>
                  <a:pt x="14" y="30"/>
                </a:lnTo>
                <a:lnTo>
                  <a:pt x="14" y="47"/>
                </a:lnTo>
                <a:lnTo>
                  <a:pt x="0" y="47"/>
                </a:lnTo>
                <a:lnTo>
                  <a:pt x="0" y="30"/>
                </a:lnTo>
                <a:close/>
                <a:moveTo>
                  <a:pt x="57" y="30"/>
                </a:moveTo>
                <a:lnTo>
                  <a:pt x="73" y="30"/>
                </a:lnTo>
                <a:lnTo>
                  <a:pt x="73" y="47"/>
                </a:lnTo>
                <a:lnTo>
                  <a:pt x="57" y="47"/>
                </a:lnTo>
                <a:lnTo>
                  <a:pt x="57" y="30"/>
                </a:lnTo>
                <a:close/>
                <a:moveTo>
                  <a:pt x="0" y="47"/>
                </a:moveTo>
                <a:lnTo>
                  <a:pt x="16" y="47"/>
                </a:lnTo>
                <a:lnTo>
                  <a:pt x="16" y="49"/>
                </a:lnTo>
                <a:lnTo>
                  <a:pt x="0" y="49"/>
                </a:lnTo>
                <a:lnTo>
                  <a:pt x="0" y="47"/>
                </a:lnTo>
                <a:close/>
                <a:moveTo>
                  <a:pt x="57" y="47"/>
                </a:moveTo>
                <a:lnTo>
                  <a:pt x="73" y="47"/>
                </a:lnTo>
                <a:lnTo>
                  <a:pt x="73" y="49"/>
                </a:lnTo>
                <a:lnTo>
                  <a:pt x="57" y="49"/>
                </a:lnTo>
                <a:lnTo>
                  <a:pt x="57" y="47"/>
                </a:lnTo>
                <a:close/>
                <a:moveTo>
                  <a:pt x="0" y="49"/>
                </a:moveTo>
                <a:lnTo>
                  <a:pt x="16" y="49"/>
                </a:lnTo>
                <a:lnTo>
                  <a:pt x="16" y="51"/>
                </a:lnTo>
                <a:lnTo>
                  <a:pt x="0" y="51"/>
                </a:lnTo>
                <a:lnTo>
                  <a:pt x="0" y="49"/>
                </a:lnTo>
                <a:close/>
                <a:moveTo>
                  <a:pt x="57" y="49"/>
                </a:moveTo>
                <a:lnTo>
                  <a:pt x="71" y="49"/>
                </a:lnTo>
                <a:lnTo>
                  <a:pt x="71" y="51"/>
                </a:lnTo>
                <a:lnTo>
                  <a:pt x="57" y="51"/>
                </a:lnTo>
                <a:lnTo>
                  <a:pt x="57" y="49"/>
                </a:lnTo>
                <a:close/>
                <a:moveTo>
                  <a:pt x="2" y="51"/>
                </a:moveTo>
                <a:lnTo>
                  <a:pt x="16" y="51"/>
                </a:lnTo>
                <a:lnTo>
                  <a:pt x="16" y="55"/>
                </a:lnTo>
                <a:lnTo>
                  <a:pt x="2" y="55"/>
                </a:lnTo>
                <a:lnTo>
                  <a:pt x="2" y="51"/>
                </a:lnTo>
                <a:close/>
                <a:moveTo>
                  <a:pt x="57" y="51"/>
                </a:moveTo>
                <a:lnTo>
                  <a:pt x="71" y="51"/>
                </a:lnTo>
                <a:lnTo>
                  <a:pt x="71" y="55"/>
                </a:lnTo>
                <a:lnTo>
                  <a:pt x="57" y="55"/>
                </a:lnTo>
                <a:lnTo>
                  <a:pt x="57" y="51"/>
                </a:lnTo>
                <a:close/>
                <a:moveTo>
                  <a:pt x="4" y="55"/>
                </a:moveTo>
                <a:lnTo>
                  <a:pt x="16" y="55"/>
                </a:lnTo>
                <a:lnTo>
                  <a:pt x="16" y="57"/>
                </a:lnTo>
                <a:lnTo>
                  <a:pt x="4" y="57"/>
                </a:lnTo>
                <a:lnTo>
                  <a:pt x="4" y="55"/>
                </a:lnTo>
                <a:close/>
                <a:moveTo>
                  <a:pt x="57" y="55"/>
                </a:moveTo>
                <a:lnTo>
                  <a:pt x="69" y="55"/>
                </a:lnTo>
                <a:lnTo>
                  <a:pt x="69" y="57"/>
                </a:lnTo>
                <a:lnTo>
                  <a:pt x="57" y="57"/>
                </a:lnTo>
                <a:lnTo>
                  <a:pt x="57" y="55"/>
                </a:lnTo>
                <a:close/>
                <a:moveTo>
                  <a:pt x="4" y="57"/>
                </a:moveTo>
                <a:lnTo>
                  <a:pt x="18" y="57"/>
                </a:lnTo>
                <a:lnTo>
                  <a:pt x="18" y="59"/>
                </a:lnTo>
                <a:lnTo>
                  <a:pt x="4" y="59"/>
                </a:lnTo>
                <a:lnTo>
                  <a:pt x="4" y="57"/>
                </a:lnTo>
                <a:close/>
                <a:moveTo>
                  <a:pt x="57" y="57"/>
                </a:moveTo>
                <a:lnTo>
                  <a:pt x="69" y="57"/>
                </a:lnTo>
                <a:lnTo>
                  <a:pt x="69" y="59"/>
                </a:lnTo>
                <a:lnTo>
                  <a:pt x="57" y="59"/>
                </a:lnTo>
                <a:lnTo>
                  <a:pt x="57" y="57"/>
                </a:lnTo>
                <a:close/>
                <a:moveTo>
                  <a:pt x="4" y="59"/>
                </a:moveTo>
                <a:lnTo>
                  <a:pt x="18" y="59"/>
                </a:lnTo>
                <a:lnTo>
                  <a:pt x="18" y="61"/>
                </a:lnTo>
                <a:lnTo>
                  <a:pt x="4" y="61"/>
                </a:lnTo>
                <a:lnTo>
                  <a:pt x="4" y="59"/>
                </a:lnTo>
                <a:close/>
                <a:moveTo>
                  <a:pt x="57" y="59"/>
                </a:moveTo>
                <a:lnTo>
                  <a:pt x="67" y="59"/>
                </a:lnTo>
                <a:lnTo>
                  <a:pt x="67" y="61"/>
                </a:lnTo>
                <a:lnTo>
                  <a:pt x="57" y="61"/>
                </a:lnTo>
                <a:lnTo>
                  <a:pt x="57" y="59"/>
                </a:lnTo>
                <a:close/>
                <a:moveTo>
                  <a:pt x="6" y="61"/>
                </a:moveTo>
                <a:lnTo>
                  <a:pt x="20" y="61"/>
                </a:lnTo>
                <a:lnTo>
                  <a:pt x="20" y="63"/>
                </a:lnTo>
                <a:lnTo>
                  <a:pt x="6" y="63"/>
                </a:lnTo>
                <a:lnTo>
                  <a:pt x="6" y="61"/>
                </a:lnTo>
                <a:close/>
                <a:moveTo>
                  <a:pt x="57" y="61"/>
                </a:moveTo>
                <a:lnTo>
                  <a:pt x="67" y="61"/>
                </a:lnTo>
                <a:lnTo>
                  <a:pt x="67" y="63"/>
                </a:lnTo>
                <a:lnTo>
                  <a:pt x="57" y="63"/>
                </a:lnTo>
                <a:lnTo>
                  <a:pt x="57" y="61"/>
                </a:lnTo>
                <a:close/>
                <a:moveTo>
                  <a:pt x="6" y="63"/>
                </a:moveTo>
                <a:lnTo>
                  <a:pt x="20" y="63"/>
                </a:lnTo>
                <a:lnTo>
                  <a:pt x="20" y="65"/>
                </a:lnTo>
                <a:lnTo>
                  <a:pt x="6" y="65"/>
                </a:lnTo>
                <a:lnTo>
                  <a:pt x="6" y="63"/>
                </a:lnTo>
                <a:close/>
                <a:moveTo>
                  <a:pt x="55" y="63"/>
                </a:moveTo>
                <a:lnTo>
                  <a:pt x="65" y="63"/>
                </a:lnTo>
                <a:lnTo>
                  <a:pt x="65" y="65"/>
                </a:lnTo>
                <a:lnTo>
                  <a:pt x="55" y="65"/>
                </a:lnTo>
                <a:lnTo>
                  <a:pt x="55" y="63"/>
                </a:lnTo>
                <a:close/>
                <a:moveTo>
                  <a:pt x="8" y="65"/>
                </a:moveTo>
                <a:lnTo>
                  <a:pt x="22" y="65"/>
                </a:lnTo>
                <a:lnTo>
                  <a:pt x="22" y="67"/>
                </a:lnTo>
                <a:lnTo>
                  <a:pt x="8" y="67"/>
                </a:lnTo>
                <a:lnTo>
                  <a:pt x="8" y="65"/>
                </a:lnTo>
                <a:close/>
                <a:moveTo>
                  <a:pt x="55" y="65"/>
                </a:moveTo>
                <a:lnTo>
                  <a:pt x="63" y="65"/>
                </a:lnTo>
                <a:lnTo>
                  <a:pt x="63" y="67"/>
                </a:lnTo>
                <a:lnTo>
                  <a:pt x="55" y="67"/>
                </a:lnTo>
                <a:lnTo>
                  <a:pt x="55" y="65"/>
                </a:lnTo>
                <a:close/>
                <a:moveTo>
                  <a:pt x="8" y="67"/>
                </a:moveTo>
                <a:lnTo>
                  <a:pt x="24" y="67"/>
                </a:lnTo>
                <a:lnTo>
                  <a:pt x="24" y="69"/>
                </a:lnTo>
                <a:lnTo>
                  <a:pt x="8" y="69"/>
                </a:lnTo>
                <a:lnTo>
                  <a:pt x="8" y="67"/>
                </a:lnTo>
                <a:close/>
                <a:moveTo>
                  <a:pt x="55" y="67"/>
                </a:moveTo>
                <a:lnTo>
                  <a:pt x="63" y="67"/>
                </a:lnTo>
                <a:lnTo>
                  <a:pt x="63" y="69"/>
                </a:lnTo>
                <a:lnTo>
                  <a:pt x="55" y="69"/>
                </a:lnTo>
                <a:lnTo>
                  <a:pt x="55" y="67"/>
                </a:lnTo>
                <a:close/>
                <a:moveTo>
                  <a:pt x="10" y="69"/>
                </a:moveTo>
                <a:lnTo>
                  <a:pt x="26" y="69"/>
                </a:lnTo>
                <a:lnTo>
                  <a:pt x="26" y="71"/>
                </a:lnTo>
                <a:lnTo>
                  <a:pt x="10" y="71"/>
                </a:lnTo>
                <a:lnTo>
                  <a:pt x="10" y="69"/>
                </a:lnTo>
                <a:close/>
                <a:moveTo>
                  <a:pt x="53" y="69"/>
                </a:moveTo>
                <a:lnTo>
                  <a:pt x="61" y="69"/>
                </a:lnTo>
                <a:lnTo>
                  <a:pt x="61" y="71"/>
                </a:lnTo>
                <a:lnTo>
                  <a:pt x="53" y="71"/>
                </a:lnTo>
                <a:lnTo>
                  <a:pt x="53" y="69"/>
                </a:lnTo>
                <a:close/>
                <a:moveTo>
                  <a:pt x="12" y="71"/>
                </a:moveTo>
                <a:lnTo>
                  <a:pt x="30" y="71"/>
                </a:lnTo>
                <a:lnTo>
                  <a:pt x="30" y="73"/>
                </a:lnTo>
                <a:lnTo>
                  <a:pt x="12" y="73"/>
                </a:lnTo>
                <a:lnTo>
                  <a:pt x="12" y="71"/>
                </a:lnTo>
                <a:close/>
                <a:moveTo>
                  <a:pt x="51" y="71"/>
                </a:moveTo>
                <a:lnTo>
                  <a:pt x="59" y="71"/>
                </a:lnTo>
                <a:lnTo>
                  <a:pt x="59" y="73"/>
                </a:lnTo>
                <a:lnTo>
                  <a:pt x="51" y="73"/>
                </a:lnTo>
                <a:lnTo>
                  <a:pt x="51" y="71"/>
                </a:lnTo>
                <a:close/>
                <a:moveTo>
                  <a:pt x="14" y="73"/>
                </a:moveTo>
                <a:lnTo>
                  <a:pt x="32" y="73"/>
                </a:lnTo>
                <a:lnTo>
                  <a:pt x="32" y="75"/>
                </a:lnTo>
                <a:lnTo>
                  <a:pt x="14" y="75"/>
                </a:lnTo>
                <a:lnTo>
                  <a:pt x="14" y="73"/>
                </a:lnTo>
                <a:close/>
                <a:moveTo>
                  <a:pt x="49" y="73"/>
                </a:moveTo>
                <a:lnTo>
                  <a:pt x="57" y="73"/>
                </a:lnTo>
                <a:lnTo>
                  <a:pt x="57" y="75"/>
                </a:lnTo>
                <a:lnTo>
                  <a:pt x="49" y="75"/>
                </a:lnTo>
                <a:lnTo>
                  <a:pt x="49" y="73"/>
                </a:lnTo>
                <a:close/>
                <a:moveTo>
                  <a:pt x="18" y="75"/>
                </a:moveTo>
                <a:lnTo>
                  <a:pt x="53" y="75"/>
                </a:lnTo>
                <a:lnTo>
                  <a:pt x="53" y="77"/>
                </a:lnTo>
                <a:lnTo>
                  <a:pt x="18" y="77"/>
                </a:lnTo>
                <a:lnTo>
                  <a:pt x="18" y="75"/>
                </a:lnTo>
                <a:close/>
                <a:moveTo>
                  <a:pt x="20" y="77"/>
                </a:moveTo>
                <a:lnTo>
                  <a:pt x="49" y="77"/>
                </a:lnTo>
                <a:lnTo>
                  <a:pt x="49" y="79"/>
                </a:lnTo>
                <a:lnTo>
                  <a:pt x="20" y="79"/>
                </a:lnTo>
                <a:lnTo>
                  <a:pt x="20" y="7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598" name="Freeform 14"/>
          <p:cNvSpPr>
            <a:spLocks/>
          </p:cNvSpPr>
          <p:nvPr/>
        </p:nvSpPr>
        <p:spPr bwMode="auto">
          <a:xfrm>
            <a:off x="5418138" y="6348413"/>
            <a:ext cx="82550" cy="128587"/>
          </a:xfrm>
          <a:custGeom>
            <a:avLst/>
            <a:gdLst>
              <a:gd name="T0" fmla="*/ 46 w 52"/>
              <a:gd name="T1" fmla="*/ 28 h 81"/>
              <a:gd name="T2" fmla="*/ 42 w 52"/>
              <a:gd name="T3" fmla="*/ 20 h 81"/>
              <a:gd name="T4" fmla="*/ 36 w 52"/>
              <a:gd name="T5" fmla="*/ 10 h 81"/>
              <a:gd name="T6" fmla="*/ 24 w 52"/>
              <a:gd name="T7" fmla="*/ 6 h 81"/>
              <a:gd name="T8" fmla="*/ 14 w 52"/>
              <a:gd name="T9" fmla="*/ 8 h 81"/>
              <a:gd name="T10" fmla="*/ 10 w 52"/>
              <a:gd name="T11" fmla="*/ 16 h 81"/>
              <a:gd name="T12" fmla="*/ 12 w 52"/>
              <a:gd name="T13" fmla="*/ 24 h 81"/>
              <a:gd name="T14" fmla="*/ 22 w 52"/>
              <a:gd name="T15" fmla="*/ 30 h 81"/>
              <a:gd name="T16" fmla="*/ 42 w 52"/>
              <a:gd name="T17" fmla="*/ 42 h 81"/>
              <a:gd name="T18" fmla="*/ 50 w 52"/>
              <a:gd name="T19" fmla="*/ 53 h 81"/>
              <a:gd name="T20" fmla="*/ 50 w 52"/>
              <a:gd name="T21" fmla="*/ 65 h 81"/>
              <a:gd name="T22" fmla="*/ 44 w 52"/>
              <a:gd name="T23" fmla="*/ 77 h 81"/>
              <a:gd name="T24" fmla="*/ 34 w 52"/>
              <a:gd name="T25" fmla="*/ 81 h 81"/>
              <a:gd name="T26" fmla="*/ 8 w 52"/>
              <a:gd name="T27" fmla="*/ 79 h 81"/>
              <a:gd name="T28" fmla="*/ 4 w 52"/>
              <a:gd name="T29" fmla="*/ 79 h 81"/>
              <a:gd name="T30" fmla="*/ 2 w 52"/>
              <a:gd name="T31" fmla="*/ 81 h 81"/>
              <a:gd name="T32" fmla="*/ 0 w 52"/>
              <a:gd name="T33" fmla="*/ 55 h 81"/>
              <a:gd name="T34" fmla="*/ 4 w 52"/>
              <a:gd name="T35" fmla="*/ 63 h 81"/>
              <a:gd name="T36" fmla="*/ 10 w 52"/>
              <a:gd name="T37" fmla="*/ 71 h 81"/>
              <a:gd name="T38" fmla="*/ 26 w 52"/>
              <a:gd name="T39" fmla="*/ 77 h 81"/>
              <a:gd name="T40" fmla="*/ 36 w 52"/>
              <a:gd name="T41" fmla="*/ 73 h 81"/>
              <a:gd name="T42" fmla="*/ 38 w 52"/>
              <a:gd name="T43" fmla="*/ 65 h 81"/>
              <a:gd name="T44" fmla="*/ 34 w 52"/>
              <a:gd name="T45" fmla="*/ 55 h 81"/>
              <a:gd name="T46" fmla="*/ 26 w 52"/>
              <a:gd name="T47" fmla="*/ 49 h 81"/>
              <a:gd name="T48" fmla="*/ 12 w 52"/>
              <a:gd name="T49" fmla="*/ 42 h 81"/>
              <a:gd name="T50" fmla="*/ 4 w 52"/>
              <a:gd name="T51" fmla="*/ 34 h 81"/>
              <a:gd name="T52" fmla="*/ 0 w 52"/>
              <a:gd name="T53" fmla="*/ 22 h 81"/>
              <a:gd name="T54" fmla="*/ 2 w 52"/>
              <a:gd name="T55" fmla="*/ 12 h 81"/>
              <a:gd name="T56" fmla="*/ 10 w 52"/>
              <a:gd name="T57" fmla="*/ 4 h 81"/>
              <a:gd name="T58" fmla="*/ 24 w 52"/>
              <a:gd name="T59" fmla="*/ 0 h 81"/>
              <a:gd name="T60" fmla="*/ 34 w 52"/>
              <a:gd name="T61" fmla="*/ 2 h 81"/>
              <a:gd name="T62" fmla="*/ 40 w 52"/>
              <a:gd name="T63" fmla="*/ 4 h 81"/>
              <a:gd name="T64" fmla="*/ 42 w 52"/>
              <a:gd name="T65" fmla="*/ 4 h 81"/>
              <a:gd name="T66" fmla="*/ 44 w 52"/>
              <a:gd name="T67" fmla="*/ 0 h 81"/>
              <a:gd name="T68" fmla="*/ 46 w 52"/>
              <a:gd name="T69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2" h="81">
                <a:moveTo>
                  <a:pt x="46" y="0"/>
                </a:moveTo>
                <a:lnTo>
                  <a:pt x="46" y="28"/>
                </a:lnTo>
                <a:lnTo>
                  <a:pt x="44" y="28"/>
                </a:lnTo>
                <a:lnTo>
                  <a:pt x="42" y="20"/>
                </a:lnTo>
                <a:lnTo>
                  <a:pt x="40" y="14"/>
                </a:lnTo>
                <a:lnTo>
                  <a:pt x="36" y="10"/>
                </a:lnTo>
                <a:lnTo>
                  <a:pt x="30" y="8"/>
                </a:lnTo>
                <a:lnTo>
                  <a:pt x="24" y="6"/>
                </a:lnTo>
                <a:lnTo>
                  <a:pt x="18" y="6"/>
                </a:lnTo>
                <a:lnTo>
                  <a:pt x="14" y="8"/>
                </a:lnTo>
                <a:lnTo>
                  <a:pt x="10" y="12"/>
                </a:lnTo>
                <a:lnTo>
                  <a:pt x="10" y="16"/>
                </a:lnTo>
                <a:lnTo>
                  <a:pt x="10" y="20"/>
                </a:lnTo>
                <a:lnTo>
                  <a:pt x="12" y="24"/>
                </a:lnTo>
                <a:lnTo>
                  <a:pt x="16" y="28"/>
                </a:lnTo>
                <a:lnTo>
                  <a:pt x="22" y="30"/>
                </a:lnTo>
                <a:lnTo>
                  <a:pt x="34" y="36"/>
                </a:lnTo>
                <a:lnTo>
                  <a:pt x="42" y="42"/>
                </a:lnTo>
                <a:lnTo>
                  <a:pt x="48" y="47"/>
                </a:lnTo>
                <a:lnTo>
                  <a:pt x="50" y="53"/>
                </a:lnTo>
                <a:lnTo>
                  <a:pt x="52" y="59"/>
                </a:lnTo>
                <a:lnTo>
                  <a:pt x="50" y="65"/>
                </a:lnTo>
                <a:lnTo>
                  <a:pt x="48" y="71"/>
                </a:lnTo>
                <a:lnTo>
                  <a:pt x="44" y="77"/>
                </a:lnTo>
                <a:lnTo>
                  <a:pt x="38" y="79"/>
                </a:lnTo>
                <a:lnTo>
                  <a:pt x="34" y="81"/>
                </a:lnTo>
                <a:lnTo>
                  <a:pt x="14" y="81"/>
                </a:lnTo>
                <a:lnTo>
                  <a:pt x="8" y="79"/>
                </a:lnTo>
                <a:lnTo>
                  <a:pt x="6" y="79"/>
                </a:lnTo>
                <a:lnTo>
                  <a:pt x="4" y="79"/>
                </a:lnTo>
                <a:lnTo>
                  <a:pt x="2" y="79"/>
                </a:lnTo>
                <a:lnTo>
                  <a:pt x="2" y="81"/>
                </a:lnTo>
                <a:lnTo>
                  <a:pt x="0" y="81"/>
                </a:lnTo>
                <a:lnTo>
                  <a:pt x="0" y="55"/>
                </a:lnTo>
                <a:lnTo>
                  <a:pt x="2" y="55"/>
                </a:lnTo>
                <a:lnTo>
                  <a:pt x="4" y="63"/>
                </a:lnTo>
                <a:lnTo>
                  <a:pt x="6" y="67"/>
                </a:lnTo>
                <a:lnTo>
                  <a:pt x="10" y="71"/>
                </a:lnTo>
                <a:lnTo>
                  <a:pt x="18" y="75"/>
                </a:lnTo>
                <a:lnTo>
                  <a:pt x="26" y="77"/>
                </a:lnTo>
                <a:lnTo>
                  <a:pt x="30" y="77"/>
                </a:lnTo>
                <a:lnTo>
                  <a:pt x="36" y="73"/>
                </a:lnTo>
                <a:lnTo>
                  <a:pt x="38" y="69"/>
                </a:lnTo>
                <a:lnTo>
                  <a:pt x="38" y="65"/>
                </a:lnTo>
                <a:lnTo>
                  <a:pt x="38" y="61"/>
                </a:lnTo>
                <a:lnTo>
                  <a:pt x="34" y="55"/>
                </a:lnTo>
                <a:lnTo>
                  <a:pt x="32" y="53"/>
                </a:lnTo>
                <a:lnTo>
                  <a:pt x="26" y="49"/>
                </a:lnTo>
                <a:lnTo>
                  <a:pt x="20" y="44"/>
                </a:lnTo>
                <a:lnTo>
                  <a:pt x="12" y="42"/>
                </a:lnTo>
                <a:lnTo>
                  <a:pt x="6" y="38"/>
                </a:lnTo>
                <a:lnTo>
                  <a:pt x="4" y="34"/>
                </a:lnTo>
                <a:lnTo>
                  <a:pt x="0" y="28"/>
                </a:lnTo>
                <a:lnTo>
                  <a:pt x="0" y="22"/>
                </a:lnTo>
                <a:lnTo>
                  <a:pt x="0" y="16"/>
                </a:lnTo>
                <a:lnTo>
                  <a:pt x="2" y="12"/>
                </a:lnTo>
                <a:lnTo>
                  <a:pt x="6" y="6"/>
                </a:lnTo>
                <a:lnTo>
                  <a:pt x="10" y="4"/>
                </a:lnTo>
                <a:lnTo>
                  <a:pt x="16" y="2"/>
                </a:lnTo>
                <a:lnTo>
                  <a:pt x="24" y="0"/>
                </a:lnTo>
                <a:lnTo>
                  <a:pt x="28" y="2"/>
                </a:lnTo>
                <a:lnTo>
                  <a:pt x="34" y="2"/>
                </a:lnTo>
                <a:lnTo>
                  <a:pt x="38" y="4"/>
                </a:lnTo>
                <a:lnTo>
                  <a:pt x="40" y="4"/>
                </a:lnTo>
                <a:lnTo>
                  <a:pt x="42" y="4"/>
                </a:lnTo>
                <a:lnTo>
                  <a:pt x="42" y="4"/>
                </a:lnTo>
                <a:lnTo>
                  <a:pt x="44" y="2"/>
                </a:lnTo>
                <a:lnTo>
                  <a:pt x="44" y="0"/>
                </a:lnTo>
                <a:lnTo>
                  <a:pt x="46" y="0"/>
                </a:lnTo>
                <a:lnTo>
                  <a:pt x="46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599" name="Freeform 15"/>
          <p:cNvSpPr>
            <a:spLocks noEditPoints="1"/>
          </p:cNvSpPr>
          <p:nvPr/>
        </p:nvSpPr>
        <p:spPr bwMode="auto">
          <a:xfrm>
            <a:off x="5518150" y="6283325"/>
            <a:ext cx="57150" cy="193675"/>
          </a:xfrm>
          <a:custGeom>
            <a:avLst/>
            <a:gdLst>
              <a:gd name="T0" fmla="*/ 18 w 36"/>
              <a:gd name="T1" fmla="*/ 0 h 122"/>
              <a:gd name="T2" fmla="*/ 20 w 36"/>
              <a:gd name="T3" fmla="*/ 0 h 122"/>
              <a:gd name="T4" fmla="*/ 24 w 36"/>
              <a:gd name="T5" fmla="*/ 2 h 122"/>
              <a:gd name="T6" fmla="*/ 26 w 36"/>
              <a:gd name="T7" fmla="*/ 6 h 122"/>
              <a:gd name="T8" fmla="*/ 28 w 36"/>
              <a:gd name="T9" fmla="*/ 8 h 122"/>
              <a:gd name="T10" fmla="*/ 26 w 36"/>
              <a:gd name="T11" fmla="*/ 12 h 122"/>
              <a:gd name="T12" fmla="*/ 24 w 36"/>
              <a:gd name="T13" fmla="*/ 17 h 122"/>
              <a:gd name="T14" fmla="*/ 20 w 36"/>
              <a:gd name="T15" fmla="*/ 19 h 122"/>
              <a:gd name="T16" fmla="*/ 18 w 36"/>
              <a:gd name="T17" fmla="*/ 19 h 122"/>
              <a:gd name="T18" fmla="*/ 14 w 36"/>
              <a:gd name="T19" fmla="*/ 19 h 122"/>
              <a:gd name="T20" fmla="*/ 10 w 36"/>
              <a:gd name="T21" fmla="*/ 17 h 122"/>
              <a:gd name="T22" fmla="*/ 8 w 36"/>
              <a:gd name="T23" fmla="*/ 12 h 122"/>
              <a:gd name="T24" fmla="*/ 8 w 36"/>
              <a:gd name="T25" fmla="*/ 8 h 122"/>
              <a:gd name="T26" fmla="*/ 8 w 36"/>
              <a:gd name="T27" fmla="*/ 6 h 122"/>
              <a:gd name="T28" fmla="*/ 10 w 36"/>
              <a:gd name="T29" fmla="*/ 2 h 122"/>
              <a:gd name="T30" fmla="*/ 14 w 36"/>
              <a:gd name="T31" fmla="*/ 0 h 122"/>
              <a:gd name="T32" fmla="*/ 18 w 36"/>
              <a:gd name="T33" fmla="*/ 0 h 122"/>
              <a:gd name="T34" fmla="*/ 26 w 36"/>
              <a:gd name="T35" fmla="*/ 41 h 122"/>
              <a:gd name="T36" fmla="*/ 26 w 36"/>
              <a:gd name="T37" fmla="*/ 104 h 122"/>
              <a:gd name="T38" fmla="*/ 26 w 36"/>
              <a:gd name="T39" fmla="*/ 110 h 122"/>
              <a:gd name="T40" fmla="*/ 26 w 36"/>
              <a:gd name="T41" fmla="*/ 114 h 122"/>
              <a:gd name="T42" fmla="*/ 28 w 36"/>
              <a:gd name="T43" fmla="*/ 116 h 122"/>
              <a:gd name="T44" fmla="*/ 30 w 36"/>
              <a:gd name="T45" fmla="*/ 118 h 122"/>
              <a:gd name="T46" fmla="*/ 32 w 36"/>
              <a:gd name="T47" fmla="*/ 120 h 122"/>
              <a:gd name="T48" fmla="*/ 36 w 36"/>
              <a:gd name="T49" fmla="*/ 120 h 122"/>
              <a:gd name="T50" fmla="*/ 36 w 36"/>
              <a:gd name="T51" fmla="*/ 122 h 122"/>
              <a:gd name="T52" fmla="*/ 0 w 36"/>
              <a:gd name="T53" fmla="*/ 122 h 122"/>
              <a:gd name="T54" fmla="*/ 0 w 36"/>
              <a:gd name="T55" fmla="*/ 120 h 122"/>
              <a:gd name="T56" fmla="*/ 4 w 36"/>
              <a:gd name="T57" fmla="*/ 120 h 122"/>
              <a:gd name="T58" fmla="*/ 6 w 36"/>
              <a:gd name="T59" fmla="*/ 118 h 122"/>
              <a:gd name="T60" fmla="*/ 8 w 36"/>
              <a:gd name="T61" fmla="*/ 118 h 122"/>
              <a:gd name="T62" fmla="*/ 10 w 36"/>
              <a:gd name="T63" fmla="*/ 114 h 122"/>
              <a:gd name="T64" fmla="*/ 10 w 36"/>
              <a:gd name="T65" fmla="*/ 110 h 122"/>
              <a:gd name="T66" fmla="*/ 10 w 36"/>
              <a:gd name="T67" fmla="*/ 104 h 122"/>
              <a:gd name="T68" fmla="*/ 10 w 36"/>
              <a:gd name="T69" fmla="*/ 73 h 122"/>
              <a:gd name="T70" fmla="*/ 10 w 36"/>
              <a:gd name="T71" fmla="*/ 65 h 122"/>
              <a:gd name="T72" fmla="*/ 10 w 36"/>
              <a:gd name="T73" fmla="*/ 59 h 122"/>
              <a:gd name="T74" fmla="*/ 10 w 36"/>
              <a:gd name="T75" fmla="*/ 57 h 122"/>
              <a:gd name="T76" fmla="*/ 10 w 36"/>
              <a:gd name="T77" fmla="*/ 53 h 122"/>
              <a:gd name="T78" fmla="*/ 8 w 36"/>
              <a:gd name="T79" fmla="*/ 53 h 122"/>
              <a:gd name="T80" fmla="*/ 8 w 36"/>
              <a:gd name="T81" fmla="*/ 51 h 122"/>
              <a:gd name="T82" fmla="*/ 6 w 36"/>
              <a:gd name="T83" fmla="*/ 51 h 122"/>
              <a:gd name="T84" fmla="*/ 4 w 36"/>
              <a:gd name="T85" fmla="*/ 51 h 122"/>
              <a:gd name="T86" fmla="*/ 0 w 36"/>
              <a:gd name="T87" fmla="*/ 53 h 122"/>
              <a:gd name="T88" fmla="*/ 0 w 36"/>
              <a:gd name="T89" fmla="*/ 51 h 122"/>
              <a:gd name="T90" fmla="*/ 22 w 36"/>
              <a:gd name="T91" fmla="*/ 41 h 122"/>
              <a:gd name="T92" fmla="*/ 26 w 36"/>
              <a:gd name="T93" fmla="*/ 4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6" h="122">
                <a:moveTo>
                  <a:pt x="18" y="0"/>
                </a:moveTo>
                <a:lnTo>
                  <a:pt x="20" y="0"/>
                </a:lnTo>
                <a:lnTo>
                  <a:pt x="24" y="2"/>
                </a:lnTo>
                <a:lnTo>
                  <a:pt x="26" y="6"/>
                </a:lnTo>
                <a:lnTo>
                  <a:pt x="28" y="8"/>
                </a:lnTo>
                <a:lnTo>
                  <a:pt x="26" y="12"/>
                </a:lnTo>
                <a:lnTo>
                  <a:pt x="24" y="17"/>
                </a:lnTo>
                <a:lnTo>
                  <a:pt x="20" y="19"/>
                </a:lnTo>
                <a:lnTo>
                  <a:pt x="18" y="19"/>
                </a:lnTo>
                <a:lnTo>
                  <a:pt x="14" y="19"/>
                </a:lnTo>
                <a:lnTo>
                  <a:pt x="10" y="17"/>
                </a:lnTo>
                <a:lnTo>
                  <a:pt x="8" y="12"/>
                </a:lnTo>
                <a:lnTo>
                  <a:pt x="8" y="8"/>
                </a:lnTo>
                <a:lnTo>
                  <a:pt x="8" y="6"/>
                </a:lnTo>
                <a:lnTo>
                  <a:pt x="10" y="2"/>
                </a:lnTo>
                <a:lnTo>
                  <a:pt x="14" y="0"/>
                </a:lnTo>
                <a:lnTo>
                  <a:pt x="18" y="0"/>
                </a:lnTo>
                <a:close/>
                <a:moveTo>
                  <a:pt x="26" y="41"/>
                </a:moveTo>
                <a:lnTo>
                  <a:pt x="26" y="104"/>
                </a:lnTo>
                <a:lnTo>
                  <a:pt x="26" y="110"/>
                </a:lnTo>
                <a:lnTo>
                  <a:pt x="26" y="114"/>
                </a:lnTo>
                <a:lnTo>
                  <a:pt x="28" y="116"/>
                </a:lnTo>
                <a:lnTo>
                  <a:pt x="30" y="118"/>
                </a:lnTo>
                <a:lnTo>
                  <a:pt x="32" y="120"/>
                </a:lnTo>
                <a:lnTo>
                  <a:pt x="36" y="120"/>
                </a:lnTo>
                <a:lnTo>
                  <a:pt x="36" y="122"/>
                </a:lnTo>
                <a:lnTo>
                  <a:pt x="0" y="122"/>
                </a:lnTo>
                <a:lnTo>
                  <a:pt x="0" y="120"/>
                </a:lnTo>
                <a:lnTo>
                  <a:pt x="4" y="120"/>
                </a:lnTo>
                <a:lnTo>
                  <a:pt x="6" y="118"/>
                </a:lnTo>
                <a:lnTo>
                  <a:pt x="8" y="118"/>
                </a:lnTo>
                <a:lnTo>
                  <a:pt x="10" y="114"/>
                </a:lnTo>
                <a:lnTo>
                  <a:pt x="10" y="110"/>
                </a:lnTo>
                <a:lnTo>
                  <a:pt x="10" y="104"/>
                </a:lnTo>
                <a:lnTo>
                  <a:pt x="10" y="73"/>
                </a:lnTo>
                <a:lnTo>
                  <a:pt x="10" y="65"/>
                </a:lnTo>
                <a:lnTo>
                  <a:pt x="10" y="59"/>
                </a:lnTo>
                <a:lnTo>
                  <a:pt x="10" y="57"/>
                </a:lnTo>
                <a:lnTo>
                  <a:pt x="10" y="53"/>
                </a:lnTo>
                <a:lnTo>
                  <a:pt x="8" y="53"/>
                </a:lnTo>
                <a:lnTo>
                  <a:pt x="8" y="51"/>
                </a:lnTo>
                <a:lnTo>
                  <a:pt x="6" y="51"/>
                </a:lnTo>
                <a:lnTo>
                  <a:pt x="4" y="51"/>
                </a:lnTo>
                <a:lnTo>
                  <a:pt x="0" y="53"/>
                </a:lnTo>
                <a:lnTo>
                  <a:pt x="0" y="51"/>
                </a:lnTo>
                <a:lnTo>
                  <a:pt x="22" y="41"/>
                </a:lnTo>
                <a:lnTo>
                  <a:pt x="26" y="41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00" name="Freeform 16"/>
          <p:cNvSpPr>
            <a:spLocks/>
          </p:cNvSpPr>
          <p:nvPr/>
        </p:nvSpPr>
        <p:spPr bwMode="auto">
          <a:xfrm>
            <a:off x="5584825" y="6313488"/>
            <a:ext cx="76200" cy="163512"/>
          </a:xfrm>
          <a:custGeom>
            <a:avLst/>
            <a:gdLst>
              <a:gd name="T0" fmla="*/ 26 w 48"/>
              <a:gd name="T1" fmla="*/ 0 h 103"/>
              <a:gd name="T2" fmla="*/ 26 w 48"/>
              <a:gd name="T3" fmla="*/ 24 h 103"/>
              <a:gd name="T4" fmla="*/ 44 w 48"/>
              <a:gd name="T5" fmla="*/ 24 h 103"/>
              <a:gd name="T6" fmla="*/ 44 w 48"/>
              <a:gd name="T7" fmla="*/ 30 h 103"/>
              <a:gd name="T8" fmla="*/ 26 w 48"/>
              <a:gd name="T9" fmla="*/ 30 h 103"/>
              <a:gd name="T10" fmla="*/ 26 w 48"/>
              <a:gd name="T11" fmla="*/ 81 h 103"/>
              <a:gd name="T12" fmla="*/ 26 w 48"/>
              <a:gd name="T13" fmla="*/ 87 h 103"/>
              <a:gd name="T14" fmla="*/ 28 w 48"/>
              <a:gd name="T15" fmla="*/ 91 h 103"/>
              <a:gd name="T16" fmla="*/ 32 w 48"/>
              <a:gd name="T17" fmla="*/ 93 h 103"/>
              <a:gd name="T18" fmla="*/ 34 w 48"/>
              <a:gd name="T19" fmla="*/ 93 h 103"/>
              <a:gd name="T20" fmla="*/ 38 w 48"/>
              <a:gd name="T21" fmla="*/ 93 h 103"/>
              <a:gd name="T22" fmla="*/ 40 w 48"/>
              <a:gd name="T23" fmla="*/ 93 h 103"/>
              <a:gd name="T24" fmla="*/ 42 w 48"/>
              <a:gd name="T25" fmla="*/ 91 h 103"/>
              <a:gd name="T26" fmla="*/ 44 w 48"/>
              <a:gd name="T27" fmla="*/ 89 h 103"/>
              <a:gd name="T28" fmla="*/ 48 w 48"/>
              <a:gd name="T29" fmla="*/ 89 h 103"/>
              <a:gd name="T30" fmla="*/ 44 w 48"/>
              <a:gd name="T31" fmla="*/ 95 h 103"/>
              <a:gd name="T32" fmla="*/ 40 w 48"/>
              <a:gd name="T33" fmla="*/ 101 h 103"/>
              <a:gd name="T34" fmla="*/ 34 w 48"/>
              <a:gd name="T35" fmla="*/ 103 h 103"/>
              <a:gd name="T36" fmla="*/ 22 w 48"/>
              <a:gd name="T37" fmla="*/ 103 h 103"/>
              <a:gd name="T38" fmla="*/ 20 w 48"/>
              <a:gd name="T39" fmla="*/ 103 h 103"/>
              <a:gd name="T40" fmla="*/ 16 w 48"/>
              <a:gd name="T41" fmla="*/ 99 h 103"/>
              <a:gd name="T42" fmla="*/ 14 w 48"/>
              <a:gd name="T43" fmla="*/ 97 h 103"/>
              <a:gd name="T44" fmla="*/ 12 w 48"/>
              <a:gd name="T45" fmla="*/ 91 h 103"/>
              <a:gd name="T46" fmla="*/ 12 w 48"/>
              <a:gd name="T47" fmla="*/ 83 h 103"/>
              <a:gd name="T48" fmla="*/ 12 w 48"/>
              <a:gd name="T49" fmla="*/ 30 h 103"/>
              <a:gd name="T50" fmla="*/ 0 w 48"/>
              <a:gd name="T51" fmla="*/ 30 h 103"/>
              <a:gd name="T52" fmla="*/ 0 w 48"/>
              <a:gd name="T53" fmla="*/ 28 h 103"/>
              <a:gd name="T54" fmla="*/ 4 w 48"/>
              <a:gd name="T55" fmla="*/ 24 h 103"/>
              <a:gd name="T56" fmla="*/ 10 w 48"/>
              <a:gd name="T57" fmla="*/ 22 h 103"/>
              <a:gd name="T58" fmla="*/ 14 w 48"/>
              <a:gd name="T59" fmla="*/ 16 h 103"/>
              <a:gd name="T60" fmla="*/ 18 w 48"/>
              <a:gd name="T61" fmla="*/ 10 h 103"/>
              <a:gd name="T62" fmla="*/ 22 w 48"/>
              <a:gd name="T63" fmla="*/ 6 h 103"/>
              <a:gd name="T64" fmla="*/ 24 w 48"/>
              <a:gd name="T65" fmla="*/ 0 h 103"/>
              <a:gd name="T66" fmla="*/ 26 w 48"/>
              <a:gd name="T67" fmla="*/ 0 h 103"/>
              <a:gd name="T68" fmla="*/ 26 w 48"/>
              <a:gd name="T69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8" h="103">
                <a:moveTo>
                  <a:pt x="26" y="0"/>
                </a:moveTo>
                <a:lnTo>
                  <a:pt x="26" y="24"/>
                </a:lnTo>
                <a:lnTo>
                  <a:pt x="44" y="24"/>
                </a:lnTo>
                <a:lnTo>
                  <a:pt x="44" y="30"/>
                </a:lnTo>
                <a:lnTo>
                  <a:pt x="26" y="30"/>
                </a:lnTo>
                <a:lnTo>
                  <a:pt x="26" y="81"/>
                </a:lnTo>
                <a:lnTo>
                  <a:pt x="26" y="87"/>
                </a:lnTo>
                <a:lnTo>
                  <a:pt x="28" y="91"/>
                </a:lnTo>
                <a:lnTo>
                  <a:pt x="32" y="93"/>
                </a:lnTo>
                <a:lnTo>
                  <a:pt x="34" y="93"/>
                </a:lnTo>
                <a:lnTo>
                  <a:pt x="38" y="93"/>
                </a:lnTo>
                <a:lnTo>
                  <a:pt x="40" y="93"/>
                </a:lnTo>
                <a:lnTo>
                  <a:pt x="42" y="91"/>
                </a:lnTo>
                <a:lnTo>
                  <a:pt x="44" y="89"/>
                </a:lnTo>
                <a:lnTo>
                  <a:pt x="48" y="89"/>
                </a:lnTo>
                <a:lnTo>
                  <a:pt x="44" y="95"/>
                </a:lnTo>
                <a:lnTo>
                  <a:pt x="40" y="101"/>
                </a:lnTo>
                <a:lnTo>
                  <a:pt x="34" y="103"/>
                </a:lnTo>
                <a:lnTo>
                  <a:pt x="22" y="103"/>
                </a:lnTo>
                <a:lnTo>
                  <a:pt x="20" y="103"/>
                </a:lnTo>
                <a:lnTo>
                  <a:pt x="16" y="99"/>
                </a:lnTo>
                <a:lnTo>
                  <a:pt x="14" y="97"/>
                </a:lnTo>
                <a:lnTo>
                  <a:pt x="12" y="91"/>
                </a:lnTo>
                <a:lnTo>
                  <a:pt x="12" y="83"/>
                </a:lnTo>
                <a:lnTo>
                  <a:pt x="12" y="30"/>
                </a:lnTo>
                <a:lnTo>
                  <a:pt x="0" y="30"/>
                </a:lnTo>
                <a:lnTo>
                  <a:pt x="0" y="28"/>
                </a:lnTo>
                <a:lnTo>
                  <a:pt x="4" y="24"/>
                </a:lnTo>
                <a:lnTo>
                  <a:pt x="10" y="22"/>
                </a:lnTo>
                <a:lnTo>
                  <a:pt x="14" y="16"/>
                </a:lnTo>
                <a:lnTo>
                  <a:pt x="18" y="10"/>
                </a:lnTo>
                <a:lnTo>
                  <a:pt x="22" y="6"/>
                </a:lnTo>
                <a:lnTo>
                  <a:pt x="24" y="0"/>
                </a:lnTo>
                <a:lnTo>
                  <a:pt x="26" y="0"/>
                </a:lnTo>
                <a:lnTo>
                  <a:pt x="26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01" name="Freeform 17"/>
          <p:cNvSpPr>
            <a:spLocks noEditPoints="1"/>
          </p:cNvSpPr>
          <p:nvPr/>
        </p:nvSpPr>
        <p:spPr bwMode="auto">
          <a:xfrm>
            <a:off x="5672138" y="6283325"/>
            <a:ext cx="57150" cy="193675"/>
          </a:xfrm>
          <a:custGeom>
            <a:avLst/>
            <a:gdLst>
              <a:gd name="T0" fmla="*/ 16 w 36"/>
              <a:gd name="T1" fmla="*/ 0 h 122"/>
              <a:gd name="T2" fmla="*/ 20 w 36"/>
              <a:gd name="T3" fmla="*/ 0 h 122"/>
              <a:gd name="T4" fmla="*/ 24 w 36"/>
              <a:gd name="T5" fmla="*/ 2 h 122"/>
              <a:gd name="T6" fmla="*/ 26 w 36"/>
              <a:gd name="T7" fmla="*/ 6 h 122"/>
              <a:gd name="T8" fmla="*/ 26 w 36"/>
              <a:gd name="T9" fmla="*/ 8 h 122"/>
              <a:gd name="T10" fmla="*/ 26 w 36"/>
              <a:gd name="T11" fmla="*/ 12 h 122"/>
              <a:gd name="T12" fmla="*/ 24 w 36"/>
              <a:gd name="T13" fmla="*/ 17 h 122"/>
              <a:gd name="T14" fmla="*/ 20 w 36"/>
              <a:gd name="T15" fmla="*/ 19 h 122"/>
              <a:gd name="T16" fmla="*/ 16 w 36"/>
              <a:gd name="T17" fmla="*/ 19 h 122"/>
              <a:gd name="T18" fmla="*/ 12 w 36"/>
              <a:gd name="T19" fmla="*/ 19 h 122"/>
              <a:gd name="T20" fmla="*/ 10 w 36"/>
              <a:gd name="T21" fmla="*/ 17 h 122"/>
              <a:gd name="T22" fmla="*/ 8 w 36"/>
              <a:gd name="T23" fmla="*/ 12 h 122"/>
              <a:gd name="T24" fmla="*/ 6 w 36"/>
              <a:gd name="T25" fmla="*/ 8 h 122"/>
              <a:gd name="T26" fmla="*/ 8 w 36"/>
              <a:gd name="T27" fmla="*/ 6 h 122"/>
              <a:gd name="T28" fmla="*/ 10 w 36"/>
              <a:gd name="T29" fmla="*/ 2 h 122"/>
              <a:gd name="T30" fmla="*/ 12 w 36"/>
              <a:gd name="T31" fmla="*/ 0 h 122"/>
              <a:gd name="T32" fmla="*/ 16 w 36"/>
              <a:gd name="T33" fmla="*/ 0 h 122"/>
              <a:gd name="T34" fmla="*/ 24 w 36"/>
              <a:gd name="T35" fmla="*/ 41 h 122"/>
              <a:gd name="T36" fmla="*/ 24 w 36"/>
              <a:gd name="T37" fmla="*/ 104 h 122"/>
              <a:gd name="T38" fmla="*/ 24 w 36"/>
              <a:gd name="T39" fmla="*/ 110 h 122"/>
              <a:gd name="T40" fmla="*/ 26 w 36"/>
              <a:gd name="T41" fmla="*/ 114 h 122"/>
              <a:gd name="T42" fmla="*/ 26 w 36"/>
              <a:gd name="T43" fmla="*/ 116 h 122"/>
              <a:gd name="T44" fmla="*/ 28 w 36"/>
              <a:gd name="T45" fmla="*/ 118 h 122"/>
              <a:gd name="T46" fmla="*/ 30 w 36"/>
              <a:gd name="T47" fmla="*/ 120 h 122"/>
              <a:gd name="T48" fmla="*/ 36 w 36"/>
              <a:gd name="T49" fmla="*/ 120 h 122"/>
              <a:gd name="T50" fmla="*/ 36 w 36"/>
              <a:gd name="T51" fmla="*/ 122 h 122"/>
              <a:gd name="T52" fmla="*/ 0 w 36"/>
              <a:gd name="T53" fmla="*/ 122 h 122"/>
              <a:gd name="T54" fmla="*/ 0 w 36"/>
              <a:gd name="T55" fmla="*/ 120 h 122"/>
              <a:gd name="T56" fmla="*/ 4 w 36"/>
              <a:gd name="T57" fmla="*/ 120 h 122"/>
              <a:gd name="T58" fmla="*/ 6 w 36"/>
              <a:gd name="T59" fmla="*/ 118 h 122"/>
              <a:gd name="T60" fmla="*/ 8 w 36"/>
              <a:gd name="T61" fmla="*/ 118 h 122"/>
              <a:gd name="T62" fmla="*/ 8 w 36"/>
              <a:gd name="T63" fmla="*/ 114 h 122"/>
              <a:gd name="T64" fmla="*/ 10 w 36"/>
              <a:gd name="T65" fmla="*/ 110 h 122"/>
              <a:gd name="T66" fmla="*/ 10 w 36"/>
              <a:gd name="T67" fmla="*/ 104 h 122"/>
              <a:gd name="T68" fmla="*/ 10 w 36"/>
              <a:gd name="T69" fmla="*/ 73 h 122"/>
              <a:gd name="T70" fmla="*/ 10 w 36"/>
              <a:gd name="T71" fmla="*/ 65 h 122"/>
              <a:gd name="T72" fmla="*/ 10 w 36"/>
              <a:gd name="T73" fmla="*/ 59 h 122"/>
              <a:gd name="T74" fmla="*/ 10 w 36"/>
              <a:gd name="T75" fmla="*/ 57 h 122"/>
              <a:gd name="T76" fmla="*/ 8 w 36"/>
              <a:gd name="T77" fmla="*/ 53 h 122"/>
              <a:gd name="T78" fmla="*/ 8 w 36"/>
              <a:gd name="T79" fmla="*/ 53 h 122"/>
              <a:gd name="T80" fmla="*/ 6 w 36"/>
              <a:gd name="T81" fmla="*/ 51 h 122"/>
              <a:gd name="T82" fmla="*/ 4 w 36"/>
              <a:gd name="T83" fmla="*/ 51 h 122"/>
              <a:gd name="T84" fmla="*/ 2 w 36"/>
              <a:gd name="T85" fmla="*/ 51 h 122"/>
              <a:gd name="T86" fmla="*/ 0 w 36"/>
              <a:gd name="T87" fmla="*/ 53 h 122"/>
              <a:gd name="T88" fmla="*/ 0 w 36"/>
              <a:gd name="T89" fmla="*/ 51 h 122"/>
              <a:gd name="T90" fmla="*/ 20 w 36"/>
              <a:gd name="T91" fmla="*/ 41 h 122"/>
              <a:gd name="T92" fmla="*/ 24 w 36"/>
              <a:gd name="T93" fmla="*/ 4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6" h="122">
                <a:moveTo>
                  <a:pt x="16" y="0"/>
                </a:moveTo>
                <a:lnTo>
                  <a:pt x="20" y="0"/>
                </a:lnTo>
                <a:lnTo>
                  <a:pt x="24" y="2"/>
                </a:lnTo>
                <a:lnTo>
                  <a:pt x="26" y="6"/>
                </a:lnTo>
                <a:lnTo>
                  <a:pt x="26" y="8"/>
                </a:lnTo>
                <a:lnTo>
                  <a:pt x="26" y="12"/>
                </a:lnTo>
                <a:lnTo>
                  <a:pt x="24" y="17"/>
                </a:lnTo>
                <a:lnTo>
                  <a:pt x="20" y="19"/>
                </a:lnTo>
                <a:lnTo>
                  <a:pt x="16" y="19"/>
                </a:lnTo>
                <a:lnTo>
                  <a:pt x="12" y="19"/>
                </a:lnTo>
                <a:lnTo>
                  <a:pt x="10" y="17"/>
                </a:lnTo>
                <a:lnTo>
                  <a:pt x="8" y="12"/>
                </a:lnTo>
                <a:lnTo>
                  <a:pt x="6" y="8"/>
                </a:lnTo>
                <a:lnTo>
                  <a:pt x="8" y="6"/>
                </a:lnTo>
                <a:lnTo>
                  <a:pt x="10" y="2"/>
                </a:lnTo>
                <a:lnTo>
                  <a:pt x="12" y="0"/>
                </a:lnTo>
                <a:lnTo>
                  <a:pt x="16" y="0"/>
                </a:lnTo>
                <a:close/>
                <a:moveTo>
                  <a:pt x="24" y="41"/>
                </a:moveTo>
                <a:lnTo>
                  <a:pt x="24" y="104"/>
                </a:lnTo>
                <a:lnTo>
                  <a:pt x="24" y="110"/>
                </a:lnTo>
                <a:lnTo>
                  <a:pt x="26" y="114"/>
                </a:lnTo>
                <a:lnTo>
                  <a:pt x="26" y="116"/>
                </a:lnTo>
                <a:lnTo>
                  <a:pt x="28" y="118"/>
                </a:lnTo>
                <a:lnTo>
                  <a:pt x="30" y="120"/>
                </a:lnTo>
                <a:lnTo>
                  <a:pt x="36" y="120"/>
                </a:lnTo>
                <a:lnTo>
                  <a:pt x="36" y="122"/>
                </a:lnTo>
                <a:lnTo>
                  <a:pt x="0" y="122"/>
                </a:lnTo>
                <a:lnTo>
                  <a:pt x="0" y="120"/>
                </a:lnTo>
                <a:lnTo>
                  <a:pt x="4" y="120"/>
                </a:lnTo>
                <a:lnTo>
                  <a:pt x="6" y="118"/>
                </a:lnTo>
                <a:lnTo>
                  <a:pt x="8" y="118"/>
                </a:lnTo>
                <a:lnTo>
                  <a:pt x="8" y="114"/>
                </a:lnTo>
                <a:lnTo>
                  <a:pt x="10" y="110"/>
                </a:lnTo>
                <a:lnTo>
                  <a:pt x="10" y="104"/>
                </a:lnTo>
                <a:lnTo>
                  <a:pt x="10" y="73"/>
                </a:lnTo>
                <a:lnTo>
                  <a:pt x="10" y="65"/>
                </a:lnTo>
                <a:lnTo>
                  <a:pt x="10" y="59"/>
                </a:lnTo>
                <a:lnTo>
                  <a:pt x="10" y="57"/>
                </a:lnTo>
                <a:lnTo>
                  <a:pt x="8" y="53"/>
                </a:lnTo>
                <a:lnTo>
                  <a:pt x="8" y="53"/>
                </a:lnTo>
                <a:lnTo>
                  <a:pt x="6" y="51"/>
                </a:lnTo>
                <a:lnTo>
                  <a:pt x="4" y="51"/>
                </a:lnTo>
                <a:lnTo>
                  <a:pt x="2" y="51"/>
                </a:lnTo>
                <a:lnTo>
                  <a:pt x="0" y="53"/>
                </a:lnTo>
                <a:lnTo>
                  <a:pt x="0" y="51"/>
                </a:lnTo>
                <a:lnTo>
                  <a:pt x="20" y="41"/>
                </a:lnTo>
                <a:lnTo>
                  <a:pt x="24" y="41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02" name="Freeform 18"/>
          <p:cNvSpPr>
            <a:spLocks/>
          </p:cNvSpPr>
          <p:nvPr/>
        </p:nvSpPr>
        <p:spPr bwMode="auto">
          <a:xfrm>
            <a:off x="5738813" y="6351588"/>
            <a:ext cx="125412" cy="125412"/>
          </a:xfrm>
          <a:custGeom>
            <a:avLst/>
            <a:gdLst>
              <a:gd name="T0" fmla="*/ 0 w 79"/>
              <a:gd name="T1" fmla="*/ 0 h 79"/>
              <a:gd name="T2" fmla="*/ 36 w 79"/>
              <a:gd name="T3" fmla="*/ 0 h 79"/>
              <a:gd name="T4" fmla="*/ 36 w 79"/>
              <a:gd name="T5" fmla="*/ 2 h 79"/>
              <a:gd name="T6" fmla="*/ 34 w 79"/>
              <a:gd name="T7" fmla="*/ 2 h 79"/>
              <a:gd name="T8" fmla="*/ 32 w 79"/>
              <a:gd name="T9" fmla="*/ 2 h 79"/>
              <a:gd name="T10" fmla="*/ 30 w 79"/>
              <a:gd name="T11" fmla="*/ 4 h 79"/>
              <a:gd name="T12" fmla="*/ 28 w 79"/>
              <a:gd name="T13" fmla="*/ 6 h 79"/>
              <a:gd name="T14" fmla="*/ 28 w 79"/>
              <a:gd name="T15" fmla="*/ 8 h 79"/>
              <a:gd name="T16" fmla="*/ 28 w 79"/>
              <a:gd name="T17" fmla="*/ 12 h 79"/>
              <a:gd name="T18" fmla="*/ 30 w 79"/>
              <a:gd name="T19" fmla="*/ 14 h 79"/>
              <a:gd name="T20" fmla="*/ 46 w 79"/>
              <a:gd name="T21" fmla="*/ 59 h 79"/>
              <a:gd name="T22" fmla="*/ 63 w 79"/>
              <a:gd name="T23" fmla="*/ 14 h 79"/>
              <a:gd name="T24" fmla="*/ 63 w 79"/>
              <a:gd name="T25" fmla="*/ 10 h 79"/>
              <a:gd name="T26" fmla="*/ 65 w 79"/>
              <a:gd name="T27" fmla="*/ 6 h 79"/>
              <a:gd name="T28" fmla="*/ 65 w 79"/>
              <a:gd name="T29" fmla="*/ 6 h 79"/>
              <a:gd name="T30" fmla="*/ 63 w 79"/>
              <a:gd name="T31" fmla="*/ 4 h 79"/>
              <a:gd name="T32" fmla="*/ 63 w 79"/>
              <a:gd name="T33" fmla="*/ 4 h 79"/>
              <a:gd name="T34" fmla="*/ 61 w 79"/>
              <a:gd name="T35" fmla="*/ 2 h 79"/>
              <a:gd name="T36" fmla="*/ 59 w 79"/>
              <a:gd name="T37" fmla="*/ 2 h 79"/>
              <a:gd name="T38" fmla="*/ 55 w 79"/>
              <a:gd name="T39" fmla="*/ 2 h 79"/>
              <a:gd name="T40" fmla="*/ 55 w 79"/>
              <a:gd name="T41" fmla="*/ 0 h 79"/>
              <a:gd name="T42" fmla="*/ 79 w 79"/>
              <a:gd name="T43" fmla="*/ 0 h 79"/>
              <a:gd name="T44" fmla="*/ 79 w 79"/>
              <a:gd name="T45" fmla="*/ 2 h 79"/>
              <a:gd name="T46" fmla="*/ 77 w 79"/>
              <a:gd name="T47" fmla="*/ 2 h 79"/>
              <a:gd name="T48" fmla="*/ 73 w 79"/>
              <a:gd name="T49" fmla="*/ 4 h 79"/>
              <a:gd name="T50" fmla="*/ 71 w 79"/>
              <a:gd name="T51" fmla="*/ 8 h 79"/>
              <a:gd name="T52" fmla="*/ 69 w 79"/>
              <a:gd name="T53" fmla="*/ 14 h 79"/>
              <a:gd name="T54" fmla="*/ 44 w 79"/>
              <a:gd name="T55" fmla="*/ 79 h 79"/>
              <a:gd name="T56" fmla="*/ 38 w 79"/>
              <a:gd name="T57" fmla="*/ 79 h 79"/>
              <a:gd name="T58" fmla="*/ 12 w 79"/>
              <a:gd name="T59" fmla="*/ 14 h 79"/>
              <a:gd name="T60" fmla="*/ 12 w 79"/>
              <a:gd name="T61" fmla="*/ 10 h 79"/>
              <a:gd name="T62" fmla="*/ 10 w 79"/>
              <a:gd name="T63" fmla="*/ 8 h 79"/>
              <a:gd name="T64" fmla="*/ 8 w 79"/>
              <a:gd name="T65" fmla="*/ 6 h 79"/>
              <a:gd name="T66" fmla="*/ 6 w 79"/>
              <a:gd name="T67" fmla="*/ 4 h 79"/>
              <a:gd name="T68" fmla="*/ 2 w 79"/>
              <a:gd name="T69" fmla="*/ 2 h 79"/>
              <a:gd name="T70" fmla="*/ 0 w 79"/>
              <a:gd name="T71" fmla="*/ 2 h 79"/>
              <a:gd name="T72" fmla="*/ 0 w 79"/>
              <a:gd name="T73" fmla="*/ 0 h 79"/>
              <a:gd name="T74" fmla="*/ 0 w 79"/>
              <a:gd name="T75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9" h="79">
                <a:moveTo>
                  <a:pt x="0" y="0"/>
                </a:moveTo>
                <a:lnTo>
                  <a:pt x="36" y="0"/>
                </a:lnTo>
                <a:lnTo>
                  <a:pt x="36" y="2"/>
                </a:lnTo>
                <a:lnTo>
                  <a:pt x="34" y="2"/>
                </a:lnTo>
                <a:lnTo>
                  <a:pt x="32" y="2"/>
                </a:lnTo>
                <a:lnTo>
                  <a:pt x="30" y="4"/>
                </a:lnTo>
                <a:lnTo>
                  <a:pt x="28" y="6"/>
                </a:lnTo>
                <a:lnTo>
                  <a:pt x="28" y="8"/>
                </a:lnTo>
                <a:lnTo>
                  <a:pt x="28" y="12"/>
                </a:lnTo>
                <a:lnTo>
                  <a:pt x="30" y="14"/>
                </a:lnTo>
                <a:lnTo>
                  <a:pt x="46" y="59"/>
                </a:lnTo>
                <a:lnTo>
                  <a:pt x="63" y="14"/>
                </a:lnTo>
                <a:lnTo>
                  <a:pt x="63" y="10"/>
                </a:lnTo>
                <a:lnTo>
                  <a:pt x="65" y="6"/>
                </a:lnTo>
                <a:lnTo>
                  <a:pt x="65" y="6"/>
                </a:lnTo>
                <a:lnTo>
                  <a:pt x="63" y="4"/>
                </a:lnTo>
                <a:lnTo>
                  <a:pt x="63" y="4"/>
                </a:lnTo>
                <a:lnTo>
                  <a:pt x="61" y="2"/>
                </a:lnTo>
                <a:lnTo>
                  <a:pt x="59" y="2"/>
                </a:lnTo>
                <a:lnTo>
                  <a:pt x="55" y="2"/>
                </a:lnTo>
                <a:lnTo>
                  <a:pt x="55" y="0"/>
                </a:lnTo>
                <a:lnTo>
                  <a:pt x="79" y="0"/>
                </a:lnTo>
                <a:lnTo>
                  <a:pt x="79" y="2"/>
                </a:lnTo>
                <a:lnTo>
                  <a:pt x="77" y="2"/>
                </a:lnTo>
                <a:lnTo>
                  <a:pt x="73" y="4"/>
                </a:lnTo>
                <a:lnTo>
                  <a:pt x="71" y="8"/>
                </a:lnTo>
                <a:lnTo>
                  <a:pt x="69" y="14"/>
                </a:lnTo>
                <a:lnTo>
                  <a:pt x="44" y="79"/>
                </a:lnTo>
                <a:lnTo>
                  <a:pt x="38" y="79"/>
                </a:lnTo>
                <a:lnTo>
                  <a:pt x="12" y="14"/>
                </a:lnTo>
                <a:lnTo>
                  <a:pt x="12" y="10"/>
                </a:lnTo>
                <a:lnTo>
                  <a:pt x="10" y="8"/>
                </a:lnTo>
                <a:lnTo>
                  <a:pt x="8" y="6"/>
                </a:lnTo>
                <a:lnTo>
                  <a:pt x="6" y="4"/>
                </a:lnTo>
                <a:lnTo>
                  <a:pt x="2" y="2"/>
                </a:lnTo>
                <a:lnTo>
                  <a:pt x="0" y="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03" name="Freeform 19"/>
          <p:cNvSpPr>
            <a:spLocks noEditPoints="1"/>
          </p:cNvSpPr>
          <p:nvPr/>
        </p:nvSpPr>
        <p:spPr bwMode="auto">
          <a:xfrm>
            <a:off x="5876925" y="6351588"/>
            <a:ext cx="103188" cy="125412"/>
          </a:xfrm>
          <a:custGeom>
            <a:avLst/>
            <a:gdLst>
              <a:gd name="T0" fmla="*/ 26 w 65"/>
              <a:gd name="T1" fmla="*/ 2 h 79"/>
              <a:gd name="T2" fmla="*/ 52 w 65"/>
              <a:gd name="T3" fmla="*/ 4 h 79"/>
              <a:gd name="T4" fmla="*/ 32 w 65"/>
              <a:gd name="T5" fmla="*/ 4 h 79"/>
              <a:gd name="T6" fmla="*/ 36 w 65"/>
              <a:gd name="T7" fmla="*/ 4 h 79"/>
              <a:gd name="T8" fmla="*/ 36 w 65"/>
              <a:gd name="T9" fmla="*/ 4 h 79"/>
              <a:gd name="T10" fmla="*/ 16 w 65"/>
              <a:gd name="T11" fmla="*/ 8 h 79"/>
              <a:gd name="T12" fmla="*/ 58 w 65"/>
              <a:gd name="T13" fmla="*/ 8 h 79"/>
              <a:gd name="T14" fmla="*/ 24 w 65"/>
              <a:gd name="T15" fmla="*/ 8 h 79"/>
              <a:gd name="T16" fmla="*/ 42 w 65"/>
              <a:gd name="T17" fmla="*/ 8 h 79"/>
              <a:gd name="T18" fmla="*/ 42 w 65"/>
              <a:gd name="T19" fmla="*/ 8 h 79"/>
              <a:gd name="T20" fmla="*/ 10 w 65"/>
              <a:gd name="T21" fmla="*/ 12 h 79"/>
              <a:gd name="T22" fmla="*/ 62 w 65"/>
              <a:gd name="T23" fmla="*/ 12 h 79"/>
              <a:gd name="T24" fmla="*/ 18 w 65"/>
              <a:gd name="T25" fmla="*/ 12 h 79"/>
              <a:gd name="T26" fmla="*/ 46 w 65"/>
              <a:gd name="T27" fmla="*/ 12 h 79"/>
              <a:gd name="T28" fmla="*/ 46 w 65"/>
              <a:gd name="T29" fmla="*/ 12 h 79"/>
              <a:gd name="T30" fmla="*/ 8 w 65"/>
              <a:gd name="T31" fmla="*/ 16 h 79"/>
              <a:gd name="T32" fmla="*/ 63 w 65"/>
              <a:gd name="T33" fmla="*/ 16 h 79"/>
              <a:gd name="T34" fmla="*/ 16 w 65"/>
              <a:gd name="T35" fmla="*/ 16 h 79"/>
              <a:gd name="T36" fmla="*/ 46 w 65"/>
              <a:gd name="T37" fmla="*/ 16 h 79"/>
              <a:gd name="T38" fmla="*/ 46 w 65"/>
              <a:gd name="T39" fmla="*/ 16 h 79"/>
              <a:gd name="T40" fmla="*/ 6 w 65"/>
              <a:gd name="T41" fmla="*/ 20 h 79"/>
              <a:gd name="T42" fmla="*/ 63 w 65"/>
              <a:gd name="T43" fmla="*/ 20 h 79"/>
              <a:gd name="T44" fmla="*/ 14 w 65"/>
              <a:gd name="T45" fmla="*/ 20 h 79"/>
              <a:gd name="T46" fmla="*/ 48 w 65"/>
              <a:gd name="T47" fmla="*/ 20 h 79"/>
              <a:gd name="T48" fmla="*/ 48 w 65"/>
              <a:gd name="T49" fmla="*/ 20 h 79"/>
              <a:gd name="T50" fmla="*/ 4 w 65"/>
              <a:gd name="T51" fmla="*/ 24 h 79"/>
              <a:gd name="T52" fmla="*/ 65 w 65"/>
              <a:gd name="T53" fmla="*/ 24 h 79"/>
              <a:gd name="T54" fmla="*/ 65 w 65"/>
              <a:gd name="T55" fmla="*/ 24 h 79"/>
              <a:gd name="T56" fmla="*/ 2 w 65"/>
              <a:gd name="T57" fmla="*/ 30 h 79"/>
              <a:gd name="T58" fmla="*/ 2 w 65"/>
              <a:gd name="T59" fmla="*/ 30 h 79"/>
              <a:gd name="T60" fmla="*/ 0 w 65"/>
              <a:gd name="T61" fmla="*/ 42 h 79"/>
              <a:gd name="T62" fmla="*/ 16 w 65"/>
              <a:gd name="T63" fmla="*/ 49 h 79"/>
              <a:gd name="T64" fmla="*/ 16 w 65"/>
              <a:gd name="T65" fmla="*/ 49 h 79"/>
              <a:gd name="T66" fmla="*/ 63 w 65"/>
              <a:gd name="T67" fmla="*/ 49 h 79"/>
              <a:gd name="T68" fmla="*/ 63 w 65"/>
              <a:gd name="T69" fmla="*/ 49 h 79"/>
              <a:gd name="T70" fmla="*/ 2 w 65"/>
              <a:gd name="T71" fmla="*/ 53 h 79"/>
              <a:gd name="T72" fmla="*/ 65 w 65"/>
              <a:gd name="T73" fmla="*/ 53 h 79"/>
              <a:gd name="T74" fmla="*/ 20 w 65"/>
              <a:gd name="T75" fmla="*/ 53 h 79"/>
              <a:gd name="T76" fmla="*/ 62 w 65"/>
              <a:gd name="T77" fmla="*/ 53 h 79"/>
              <a:gd name="T78" fmla="*/ 62 w 65"/>
              <a:gd name="T79" fmla="*/ 53 h 79"/>
              <a:gd name="T80" fmla="*/ 4 w 65"/>
              <a:gd name="T81" fmla="*/ 57 h 79"/>
              <a:gd name="T82" fmla="*/ 65 w 65"/>
              <a:gd name="T83" fmla="*/ 57 h 79"/>
              <a:gd name="T84" fmla="*/ 22 w 65"/>
              <a:gd name="T85" fmla="*/ 57 h 79"/>
              <a:gd name="T86" fmla="*/ 60 w 65"/>
              <a:gd name="T87" fmla="*/ 57 h 79"/>
              <a:gd name="T88" fmla="*/ 60 w 65"/>
              <a:gd name="T89" fmla="*/ 57 h 79"/>
              <a:gd name="T90" fmla="*/ 4 w 65"/>
              <a:gd name="T91" fmla="*/ 61 h 79"/>
              <a:gd name="T92" fmla="*/ 63 w 65"/>
              <a:gd name="T93" fmla="*/ 61 h 79"/>
              <a:gd name="T94" fmla="*/ 28 w 65"/>
              <a:gd name="T95" fmla="*/ 61 h 79"/>
              <a:gd name="T96" fmla="*/ 56 w 65"/>
              <a:gd name="T97" fmla="*/ 61 h 79"/>
              <a:gd name="T98" fmla="*/ 56 w 65"/>
              <a:gd name="T99" fmla="*/ 61 h 79"/>
              <a:gd name="T100" fmla="*/ 6 w 65"/>
              <a:gd name="T101" fmla="*/ 65 h 79"/>
              <a:gd name="T102" fmla="*/ 62 w 65"/>
              <a:gd name="T103" fmla="*/ 65 h 79"/>
              <a:gd name="T104" fmla="*/ 34 w 65"/>
              <a:gd name="T105" fmla="*/ 65 h 79"/>
              <a:gd name="T106" fmla="*/ 48 w 65"/>
              <a:gd name="T107" fmla="*/ 65 h 79"/>
              <a:gd name="T108" fmla="*/ 48 w 65"/>
              <a:gd name="T109" fmla="*/ 65 h 79"/>
              <a:gd name="T110" fmla="*/ 10 w 65"/>
              <a:gd name="T111" fmla="*/ 69 h 79"/>
              <a:gd name="T112" fmla="*/ 58 w 65"/>
              <a:gd name="T113" fmla="*/ 71 h 79"/>
              <a:gd name="T114" fmla="*/ 56 w 65"/>
              <a:gd name="T115" fmla="*/ 71 h 79"/>
              <a:gd name="T116" fmla="*/ 16 w 65"/>
              <a:gd name="T117" fmla="*/ 73 h 79"/>
              <a:gd name="T118" fmla="*/ 16 w 65"/>
              <a:gd name="T119" fmla="*/ 73 h 79"/>
              <a:gd name="T120" fmla="*/ 18 w 65"/>
              <a:gd name="T121" fmla="*/ 77 h 79"/>
              <a:gd name="T122" fmla="*/ 50 w 65"/>
              <a:gd name="T123" fmla="*/ 7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" h="79">
                <a:moveTo>
                  <a:pt x="26" y="0"/>
                </a:moveTo>
                <a:lnTo>
                  <a:pt x="44" y="0"/>
                </a:lnTo>
                <a:lnTo>
                  <a:pt x="44" y="2"/>
                </a:lnTo>
                <a:lnTo>
                  <a:pt x="26" y="2"/>
                </a:lnTo>
                <a:lnTo>
                  <a:pt x="26" y="0"/>
                </a:lnTo>
                <a:close/>
                <a:moveTo>
                  <a:pt x="22" y="2"/>
                </a:moveTo>
                <a:lnTo>
                  <a:pt x="52" y="2"/>
                </a:lnTo>
                <a:lnTo>
                  <a:pt x="52" y="4"/>
                </a:lnTo>
                <a:lnTo>
                  <a:pt x="22" y="4"/>
                </a:lnTo>
                <a:lnTo>
                  <a:pt x="22" y="2"/>
                </a:lnTo>
                <a:close/>
                <a:moveTo>
                  <a:pt x="18" y="4"/>
                </a:moveTo>
                <a:lnTo>
                  <a:pt x="32" y="4"/>
                </a:lnTo>
                <a:lnTo>
                  <a:pt x="32" y="6"/>
                </a:lnTo>
                <a:lnTo>
                  <a:pt x="18" y="6"/>
                </a:lnTo>
                <a:lnTo>
                  <a:pt x="18" y="4"/>
                </a:lnTo>
                <a:close/>
                <a:moveTo>
                  <a:pt x="36" y="4"/>
                </a:moveTo>
                <a:lnTo>
                  <a:pt x="56" y="4"/>
                </a:lnTo>
                <a:lnTo>
                  <a:pt x="56" y="6"/>
                </a:lnTo>
                <a:lnTo>
                  <a:pt x="36" y="6"/>
                </a:lnTo>
                <a:lnTo>
                  <a:pt x="36" y="4"/>
                </a:lnTo>
                <a:close/>
                <a:moveTo>
                  <a:pt x="16" y="6"/>
                </a:moveTo>
                <a:lnTo>
                  <a:pt x="26" y="6"/>
                </a:lnTo>
                <a:lnTo>
                  <a:pt x="26" y="8"/>
                </a:lnTo>
                <a:lnTo>
                  <a:pt x="16" y="8"/>
                </a:lnTo>
                <a:lnTo>
                  <a:pt x="16" y="6"/>
                </a:lnTo>
                <a:close/>
                <a:moveTo>
                  <a:pt x="40" y="6"/>
                </a:moveTo>
                <a:lnTo>
                  <a:pt x="58" y="6"/>
                </a:lnTo>
                <a:lnTo>
                  <a:pt x="58" y="8"/>
                </a:lnTo>
                <a:lnTo>
                  <a:pt x="40" y="8"/>
                </a:lnTo>
                <a:lnTo>
                  <a:pt x="40" y="6"/>
                </a:lnTo>
                <a:close/>
                <a:moveTo>
                  <a:pt x="14" y="8"/>
                </a:moveTo>
                <a:lnTo>
                  <a:pt x="24" y="8"/>
                </a:lnTo>
                <a:lnTo>
                  <a:pt x="24" y="10"/>
                </a:lnTo>
                <a:lnTo>
                  <a:pt x="14" y="10"/>
                </a:lnTo>
                <a:lnTo>
                  <a:pt x="14" y="8"/>
                </a:lnTo>
                <a:close/>
                <a:moveTo>
                  <a:pt x="42" y="8"/>
                </a:moveTo>
                <a:lnTo>
                  <a:pt x="60" y="8"/>
                </a:lnTo>
                <a:lnTo>
                  <a:pt x="60" y="10"/>
                </a:lnTo>
                <a:lnTo>
                  <a:pt x="42" y="10"/>
                </a:lnTo>
                <a:lnTo>
                  <a:pt x="42" y="8"/>
                </a:lnTo>
                <a:close/>
                <a:moveTo>
                  <a:pt x="10" y="10"/>
                </a:moveTo>
                <a:lnTo>
                  <a:pt x="20" y="10"/>
                </a:lnTo>
                <a:lnTo>
                  <a:pt x="20" y="12"/>
                </a:lnTo>
                <a:lnTo>
                  <a:pt x="10" y="12"/>
                </a:lnTo>
                <a:lnTo>
                  <a:pt x="10" y="10"/>
                </a:lnTo>
                <a:close/>
                <a:moveTo>
                  <a:pt x="44" y="10"/>
                </a:moveTo>
                <a:lnTo>
                  <a:pt x="62" y="10"/>
                </a:lnTo>
                <a:lnTo>
                  <a:pt x="62" y="12"/>
                </a:lnTo>
                <a:lnTo>
                  <a:pt x="44" y="12"/>
                </a:lnTo>
                <a:lnTo>
                  <a:pt x="44" y="10"/>
                </a:lnTo>
                <a:close/>
                <a:moveTo>
                  <a:pt x="10" y="12"/>
                </a:moveTo>
                <a:lnTo>
                  <a:pt x="18" y="12"/>
                </a:lnTo>
                <a:lnTo>
                  <a:pt x="18" y="14"/>
                </a:lnTo>
                <a:lnTo>
                  <a:pt x="10" y="14"/>
                </a:lnTo>
                <a:lnTo>
                  <a:pt x="10" y="12"/>
                </a:lnTo>
                <a:close/>
                <a:moveTo>
                  <a:pt x="46" y="12"/>
                </a:moveTo>
                <a:lnTo>
                  <a:pt x="62" y="12"/>
                </a:lnTo>
                <a:lnTo>
                  <a:pt x="62" y="14"/>
                </a:lnTo>
                <a:lnTo>
                  <a:pt x="46" y="14"/>
                </a:lnTo>
                <a:lnTo>
                  <a:pt x="46" y="12"/>
                </a:lnTo>
                <a:close/>
                <a:moveTo>
                  <a:pt x="8" y="14"/>
                </a:moveTo>
                <a:lnTo>
                  <a:pt x="16" y="14"/>
                </a:lnTo>
                <a:lnTo>
                  <a:pt x="16" y="16"/>
                </a:lnTo>
                <a:lnTo>
                  <a:pt x="8" y="16"/>
                </a:lnTo>
                <a:lnTo>
                  <a:pt x="8" y="14"/>
                </a:lnTo>
                <a:close/>
                <a:moveTo>
                  <a:pt x="46" y="14"/>
                </a:moveTo>
                <a:lnTo>
                  <a:pt x="63" y="14"/>
                </a:lnTo>
                <a:lnTo>
                  <a:pt x="63" y="16"/>
                </a:lnTo>
                <a:lnTo>
                  <a:pt x="46" y="16"/>
                </a:lnTo>
                <a:lnTo>
                  <a:pt x="46" y="14"/>
                </a:lnTo>
                <a:close/>
                <a:moveTo>
                  <a:pt x="6" y="16"/>
                </a:moveTo>
                <a:lnTo>
                  <a:pt x="16" y="16"/>
                </a:lnTo>
                <a:lnTo>
                  <a:pt x="16" y="18"/>
                </a:lnTo>
                <a:lnTo>
                  <a:pt x="6" y="18"/>
                </a:lnTo>
                <a:lnTo>
                  <a:pt x="6" y="16"/>
                </a:lnTo>
                <a:close/>
                <a:moveTo>
                  <a:pt x="46" y="16"/>
                </a:moveTo>
                <a:lnTo>
                  <a:pt x="63" y="16"/>
                </a:lnTo>
                <a:lnTo>
                  <a:pt x="63" y="18"/>
                </a:lnTo>
                <a:lnTo>
                  <a:pt x="46" y="18"/>
                </a:lnTo>
                <a:lnTo>
                  <a:pt x="46" y="16"/>
                </a:lnTo>
                <a:close/>
                <a:moveTo>
                  <a:pt x="6" y="18"/>
                </a:moveTo>
                <a:lnTo>
                  <a:pt x="14" y="18"/>
                </a:lnTo>
                <a:lnTo>
                  <a:pt x="14" y="20"/>
                </a:lnTo>
                <a:lnTo>
                  <a:pt x="6" y="20"/>
                </a:lnTo>
                <a:lnTo>
                  <a:pt x="6" y="18"/>
                </a:lnTo>
                <a:close/>
                <a:moveTo>
                  <a:pt x="46" y="18"/>
                </a:moveTo>
                <a:lnTo>
                  <a:pt x="63" y="18"/>
                </a:lnTo>
                <a:lnTo>
                  <a:pt x="63" y="20"/>
                </a:lnTo>
                <a:lnTo>
                  <a:pt x="46" y="20"/>
                </a:lnTo>
                <a:lnTo>
                  <a:pt x="46" y="18"/>
                </a:lnTo>
                <a:close/>
                <a:moveTo>
                  <a:pt x="6" y="20"/>
                </a:moveTo>
                <a:lnTo>
                  <a:pt x="14" y="20"/>
                </a:lnTo>
                <a:lnTo>
                  <a:pt x="14" y="22"/>
                </a:lnTo>
                <a:lnTo>
                  <a:pt x="6" y="22"/>
                </a:lnTo>
                <a:lnTo>
                  <a:pt x="6" y="20"/>
                </a:lnTo>
                <a:close/>
                <a:moveTo>
                  <a:pt x="48" y="20"/>
                </a:moveTo>
                <a:lnTo>
                  <a:pt x="63" y="20"/>
                </a:lnTo>
                <a:lnTo>
                  <a:pt x="63" y="22"/>
                </a:lnTo>
                <a:lnTo>
                  <a:pt x="48" y="22"/>
                </a:lnTo>
                <a:lnTo>
                  <a:pt x="48" y="20"/>
                </a:lnTo>
                <a:close/>
                <a:moveTo>
                  <a:pt x="4" y="22"/>
                </a:moveTo>
                <a:lnTo>
                  <a:pt x="14" y="22"/>
                </a:lnTo>
                <a:lnTo>
                  <a:pt x="14" y="24"/>
                </a:lnTo>
                <a:lnTo>
                  <a:pt x="4" y="24"/>
                </a:lnTo>
                <a:lnTo>
                  <a:pt x="4" y="22"/>
                </a:lnTo>
                <a:close/>
                <a:moveTo>
                  <a:pt x="48" y="22"/>
                </a:moveTo>
                <a:lnTo>
                  <a:pt x="65" y="22"/>
                </a:lnTo>
                <a:lnTo>
                  <a:pt x="65" y="24"/>
                </a:lnTo>
                <a:lnTo>
                  <a:pt x="48" y="24"/>
                </a:lnTo>
                <a:lnTo>
                  <a:pt x="48" y="22"/>
                </a:lnTo>
                <a:close/>
                <a:moveTo>
                  <a:pt x="4" y="24"/>
                </a:moveTo>
                <a:lnTo>
                  <a:pt x="65" y="24"/>
                </a:lnTo>
                <a:lnTo>
                  <a:pt x="65" y="30"/>
                </a:lnTo>
                <a:lnTo>
                  <a:pt x="4" y="30"/>
                </a:lnTo>
                <a:lnTo>
                  <a:pt x="4" y="24"/>
                </a:lnTo>
                <a:close/>
                <a:moveTo>
                  <a:pt x="2" y="30"/>
                </a:moveTo>
                <a:lnTo>
                  <a:pt x="14" y="30"/>
                </a:lnTo>
                <a:lnTo>
                  <a:pt x="14" y="40"/>
                </a:lnTo>
                <a:lnTo>
                  <a:pt x="2" y="40"/>
                </a:lnTo>
                <a:lnTo>
                  <a:pt x="2" y="30"/>
                </a:lnTo>
                <a:close/>
                <a:moveTo>
                  <a:pt x="0" y="40"/>
                </a:moveTo>
                <a:lnTo>
                  <a:pt x="14" y="40"/>
                </a:lnTo>
                <a:lnTo>
                  <a:pt x="14" y="42"/>
                </a:lnTo>
                <a:lnTo>
                  <a:pt x="0" y="42"/>
                </a:lnTo>
                <a:lnTo>
                  <a:pt x="0" y="40"/>
                </a:lnTo>
                <a:close/>
                <a:moveTo>
                  <a:pt x="2" y="42"/>
                </a:moveTo>
                <a:lnTo>
                  <a:pt x="16" y="42"/>
                </a:lnTo>
                <a:lnTo>
                  <a:pt x="16" y="49"/>
                </a:lnTo>
                <a:lnTo>
                  <a:pt x="2" y="49"/>
                </a:lnTo>
                <a:lnTo>
                  <a:pt x="2" y="42"/>
                </a:lnTo>
                <a:close/>
                <a:moveTo>
                  <a:pt x="2" y="49"/>
                </a:moveTo>
                <a:lnTo>
                  <a:pt x="16" y="49"/>
                </a:lnTo>
                <a:lnTo>
                  <a:pt x="16" y="51"/>
                </a:lnTo>
                <a:lnTo>
                  <a:pt x="2" y="51"/>
                </a:lnTo>
                <a:lnTo>
                  <a:pt x="2" y="49"/>
                </a:lnTo>
                <a:close/>
                <a:moveTo>
                  <a:pt x="63" y="49"/>
                </a:moveTo>
                <a:lnTo>
                  <a:pt x="65" y="49"/>
                </a:lnTo>
                <a:lnTo>
                  <a:pt x="65" y="51"/>
                </a:lnTo>
                <a:lnTo>
                  <a:pt x="63" y="51"/>
                </a:lnTo>
                <a:lnTo>
                  <a:pt x="63" y="49"/>
                </a:lnTo>
                <a:close/>
                <a:moveTo>
                  <a:pt x="2" y="51"/>
                </a:moveTo>
                <a:lnTo>
                  <a:pt x="18" y="51"/>
                </a:lnTo>
                <a:lnTo>
                  <a:pt x="18" y="53"/>
                </a:lnTo>
                <a:lnTo>
                  <a:pt x="2" y="53"/>
                </a:lnTo>
                <a:lnTo>
                  <a:pt x="2" y="51"/>
                </a:lnTo>
                <a:close/>
                <a:moveTo>
                  <a:pt x="63" y="51"/>
                </a:moveTo>
                <a:lnTo>
                  <a:pt x="65" y="51"/>
                </a:lnTo>
                <a:lnTo>
                  <a:pt x="65" y="53"/>
                </a:lnTo>
                <a:lnTo>
                  <a:pt x="63" y="53"/>
                </a:lnTo>
                <a:lnTo>
                  <a:pt x="63" y="51"/>
                </a:lnTo>
                <a:close/>
                <a:moveTo>
                  <a:pt x="2" y="53"/>
                </a:moveTo>
                <a:lnTo>
                  <a:pt x="20" y="53"/>
                </a:lnTo>
                <a:lnTo>
                  <a:pt x="20" y="55"/>
                </a:lnTo>
                <a:lnTo>
                  <a:pt x="2" y="55"/>
                </a:lnTo>
                <a:lnTo>
                  <a:pt x="2" y="53"/>
                </a:lnTo>
                <a:close/>
                <a:moveTo>
                  <a:pt x="62" y="53"/>
                </a:moveTo>
                <a:lnTo>
                  <a:pt x="65" y="53"/>
                </a:lnTo>
                <a:lnTo>
                  <a:pt x="65" y="55"/>
                </a:lnTo>
                <a:lnTo>
                  <a:pt x="62" y="55"/>
                </a:lnTo>
                <a:lnTo>
                  <a:pt x="62" y="53"/>
                </a:lnTo>
                <a:close/>
                <a:moveTo>
                  <a:pt x="4" y="55"/>
                </a:moveTo>
                <a:lnTo>
                  <a:pt x="22" y="55"/>
                </a:lnTo>
                <a:lnTo>
                  <a:pt x="22" y="57"/>
                </a:lnTo>
                <a:lnTo>
                  <a:pt x="4" y="57"/>
                </a:lnTo>
                <a:lnTo>
                  <a:pt x="4" y="55"/>
                </a:lnTo>
                <a:close/>
                <a:moveTo>
                  <a:pt x="60" y="55"/>
                </a:moveTo>
                <a:lnTo>
                  <a:pt x="65" y="55"/>
                </a:lnTo>
                <a:lnTo>
                  <a:pt x="65" y="57"/>
                </a:lnTo>
                <a:lnTo>
                  <a:pt x="60" y="57"/>
                </a:lnTo>
                <a:lnTo>
                  <a:pt x="60" y="55"/>
                </a:lnTo>
                <a:close/>
                <a:moveTo>
                  <a:pt x="4" y="57"/>
                </a:moveTo>
                <a:lnTo>
                  <a:pt x="22" y="57"/>
                </a:lnTo>
                <a:lnTo>
                  <a:pt x="22" y="59"/>
                </a:lnTo>
                <a:lnTo>
                  <a:pt x="4" y="59"/>
                </a:lnTo>
                <a:lnTo>
                  <a:pt x="4" y="57"/>
                </a:lnTo>
                <a:close/>
                <a:moveTo>
                  <a:pt x="60" y="57"/>
                </a:moveTo>
                <a:lnTo>
                  <a:pt x="63" y="57"/>
                </a:lnTo>
                <a:lnTo>
                  <a:pt x="63" y="59"/>
                </a:lnTo>
                <a:lnTo>
                  <a:pt x="60" y="59"/>
                </a:lnTo>
                <a:lnTo>
                  <a:pt x="60" y="57"/>
                </a:lnTo>
                <a:close/>
                <a:moveTo>
                  <a:pt x="4" y="59"/>
                </a:moveTo>
                <a:lnTo>
                  <a:pt x="26" y="59"/>
                </a:lnTo>
                <a:lnTo>
                  <a:pt x="26" y="61"/>
                </a:lnTo>
                <a:lnTo>
                  <a:pt x="4" y="61"/>
                </a:lnTo>
                <a:lnTo>
                  <a:pt x="4" y="59"/>
                </a:lnTo>
                <a:close/>
                <a:moveTo>
                  <a:pt x="58" y="59"/>
                </a:moveTo>
                <a:lnTo>
                  <a:pt x="63" y="59"/>
                </a:lnTo>
                <a:lnTo>
                  <a:pt x="63" y="61"/>
                </a:lnTo>
                <a:lnTo>
                  <a:pt x="58" y="61"/>
                </a:lnTo>
                <a:lnTo>
                  <a:pt x="58" y="59"/>
                </a:lnTo>
                <a:close/>
                <a:moveTo>
                  <a:pt x="4" y="61"/>
                </a:moveTo>
                <a:lnTo>
                  <a:pt x="28" y="61"/>
                </a:lnTo>
                <a:lnTo>
                  <a:pt x="28" y="63"/>
                </a:lnTo>
                <a:lnTo>
                  <a:pt x="4" y="63"/>
                </a:lnTo>
                <a:lnTo>
                  <a:pt x="4" y="61"/>
                </a:lnTo>
                <a:close/>
                <a:moveTo>
                  <a:pt x="56" y="61"/>
                </a:moveTo>
                <a:lnTo>
                  <a:pt x="62" y="61"/>
                </a:lnTo>
                <a:lnTo>
                  <a:pt x="62" y="63"/>
                </a:lnTo>
                <a:lnTo>
                  <a:pt x="56" y="63"/>
                </a:lnTo>
                <a:lnTo>
                  <a:pt x="56" y="61"/>
                </a:lnTo>
                <a:close/>
                <a:moveTo>
                  <a:pt x="6" y="63"/>
                </a:moveTo>
                <a:lnTo>
                  <a:pt x="32" y="63"/>
                </a:lnTo>
                <a:lnTo>
                  <a:pt x="32" y="65"/>
                </a:lnTo>
                <a:lnTo>
                  <a:pt x="6" y="65"/>
                </a:lnTo>
                <a:lnTo>
                  <a:pt x="6" y="63"/>
                </a:lnTo>
                <a:close/>
                <a:moveTo>
                  <a:pt x="54" y="63"/>
                </a:moveTo>
                <a:lnTo>
                  <a:pt x="62" y="63"/>
                </a:lnTo>
                <a:lnTo>
                  <a:pt x="62" y="65"/>
                </a:lnTo>
                <a:lnTo>
                  <a:pt x="54" y="65"/>
                </a:lnTo>
                <a:lnTo>
                  <a:pt x="54" y="63"/>
                </a:lnTo>
                <a:close/>
                <a:moveTo>
                  <a:pt x="8" y="65"/>
                </a:moveTo>
                <a:lnTo>
                  <a:pt x="34" y="65"/>
                </a:lnTo>
                <a:lnTo>
                  <a:pt x="34" y="67"/>
                </a:lnTo>
                <a:lnTo>
                  <a:pt x="8" y="67"/>
                </a:lnTo>
                <a:lnTo>
                  <a:pt x="8" y="65"/>
                </a:lnTo>
                <a:close/>
                <a:moveTo>
                  <a:pt x="48" y="65"/>
                </a:moveTo>
                <a:lnTo>
                  <a:pt x="60" y="65"/>
                </a:lnTo>
                <a:lnTo>
                  <a:pt x="60" y="67"/>
                </a:lnTo>
                <a:lnTo>
                  <a:pt x="48" y="67"/>
                </a:lnTo>
                <a:lnTo>
                  <a:pt x="48" y="65"/>
                </a:lnTo>
                <a:close/>
                <a:moveTo>
                  <a:pt x="10" y="67"/>
                </a:moveTo>
                <a:lnTo>
                  <a:pt x="60" y="67"/>
                </a:lnTo>
                <a:lnTo>
                  <a:pt x="60" y="69"/>
                </a:lnTo>
                <a:lnTo>
                  <a:pt x="10" y="69"/>
                </a:lnTo>
                <a:lnTo>
                  <a:pt x="10" y="67"/>
                </a:lnTo>
                <a:close/>
                <a:moveTo>
                  <a:pt x="10" y="69"/>
                </a:moveTo>
                <a:lnTo>
                  <a:pt x="58" y="69"/>
                </a:lnTo>
                <a:lnTo>
                  <a:pt x="58" y="71"/>
                </a:lnTo>
                <a:lnTo>
                  <a:pt x="10" y="71"/>
                </a:lnTo>
                <a:lnTo>
                  <a:pt x="10" y="69"/>
                </a:lnTo>
                <a:close/>
                <a:moveTo>
                  <a:pt x="14" y="71"/>
                </a:moveTo>
                <a:lnTo>
                  <a:pt x="56" y="71"/>
                </a:lnTo>
                <a:lnTo>
                  <a:pt x="56" y="73"/>
                </a:lnTo>
                <a:lnTo>
                  <a:pt x="14" y="73"/>
                </a:lnTo>
                <a:lnTo>
                  <a:pt x="14" y="71"/>
                </a:lnTo>
                <a:close/>
                <a:moveTo>
                  <a:pt x="16" y="73"/>
                </a:moveTo>
                <a:lnTo>
                  <a:pt x="54" y="73"/>
                </a:lnTo>
                <a:lnTo>
                  <a:pt x="54" y="75"/>
                </a:lnTo>
                <a:lnTo>
                  <a:pt x="16" y="75"/>
                </a:lnTo>
                <a:lnTo>
                  <a:pt x="16" y="73"/>
                </a:lnTo>
                <a:close/>
                <a:moveTo>
                  <a:pt x="18" y="75"/>
                </a:moveTo>
                <a:lnTo>
                  <a:pt x="52" y="75"/>
                </a:lnTo>
                <a:lnTo>
                  <a:pt x="52" y="77"/>
                </a:lnTo>
                <a:lnTo>
                  <a:pt x="18" y="77"/>
                </a:lnTo>
                <a:lnTo>
                  <a:pt x="18" y="75"/>
                </a:lnTo>
                <a:close/>
                <a:moveTo>
                  <a:pt x="22" y="77"/>
                </a:moveTo>
                <a:lnTo>
                  <a:pt x="50" y="77"/>
                </a:lnTo>
                <a:lnTo>
                  <a:pt x="50" y="79"/>
                </a:lnTo>
                <a:lnTo>
                  <a:pt x="22" y="79"/>
                </a:lnTo>
                <a:lnTo>
                  <a:pt x="22" y="7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04" name="Freeform 20"/>
          <p:cNvSpPr>
            <a:spLocks noEditPoints="1"/>
          </p:cNvSpPr>
          <p:nvPr/>
        </p:nvSpPr>
        <p:spPr bwMode="auto">
          <a:xfrm>
            <a:off x="6062663" y="6289675"/>
            <a:ext cx="182562" cy="187325"/>
          </a:xfrm>
          <a:custGeom>
            <a:avLst/>
            <a:gdLst>
              <a:gd name="T0" fmla="*/ 83 w 115"/>
              <a:gd name="T1" fmla="*/ 118 h 118"/>
              <a:gd name="T2" fmla="*/ 40 w 115"/>
              <a:gd name="T3" fmla="*/ 63 h 118"/>
              <a:gd name="T4" fmla="*/ 36 w 115"/>
              <a:gd name="T5" fmla="*/ 63 h 118"/>
              <a:gd name="T6" fmla="*/ 34 w 115"/>
              <a:gd name="T7" fmla="*/ 63 h 118"/>
              <a:gd name="T8" fmla="*/ 32 w 115"/>
              <a:gd name="T9" fmla="*/ 98 h 118"/>
              <a:gd name="T10" fmla="*/ 34 w 115"/>
              <a:gd name="T11" fmla="*/ 110 h 118"/>
              <a:gd name="T12" fmla="*/ 38 w 115"/>
              <a:gd name="T13" fmla="*/ 114 h 118"/>
              <a:gd name="T14" fmla="*/ 47 w 115"/>
              <a:gd name="T15" fmla="*/ 116 h 118"/>
              <a:gd name="T16" fmla="*/ 0 w 115"/>
              <a:gd name="T17" fmla="*/ 118 h 118"/>
              <a:gd name="T18" fmla="*/ 4 w 115"/>
              <a:gd name="T19" fmla="*/ 116 h 118"/>
              <a:gd name="T20" fmla="*/ 12 w 115"/>
              <a:gd name="T21" fmla="*/ 114 h 118"/>
              <a:gd name="T22" fmla="*/ 16 w 115"/>
              <a:gd name="T23" fmla="*/ 108 h 118"/>
              <a:gd name="T24" fmla="*/ 16 w 115"/>
              <a:gd name="T25" fmla="*/ 98 h 118"/>
              <a:gd name="T26" fmla="*/ 16 w 115"/>
              <a:gd name="T27" fmla="*/ 15 h 118"/>
              <a:gd name="T28" fmla="*/ 14 w 115"/>
              <a:gd name="T29" fmla="*/ 6 h 118"/>
              <a:gd name="T30" fmla="*/ 4 w 115"/>
              <a:gd name="T31" fmla="*/ 2 h 118"/>
              <a:gd name="T32" fmla="*/ 0 w 115"/>
              <a:gd name="T33" fmla="*/ 0 h 118"/>
              <a:gd name="T34" fmla="*/ 51 w 115"/>
              <a:gd name="T35" fmla="*/ 0 h 118"/>
              <a:gd name="T36" fmla="*/ 67 w 115"/>
              <a:gd name="T37" fmla="*/ 4 h 118"/>
              <a:gd name="T38" fmla="*/ 83 w 115"/>
              <a:gd name="T39" fmla="*/ 13 h 118"/>
              <a:gd name="T40" fmla="*/ 87 w 115"/>
              <a:gd name="T41" fmla="*/ 23 h 118"/>
              <a:gd name="T42" fmla="*/ 87 w 115"/>
              <a:gd name="T43" fmla="*/ 37 h 118"/>
              <a:gd name="T44" fmla="*/ 81 w 115"/>
              <a:gd name="T45" fmla="*/ 47 h 118"/>
              <a:gd name="T46" fmla="*/ 69 w 115"/>
              <a:gd name="T47" fmla="*/ 55 h 118"/>
              <a:gd name="T48" fmla="*/ 85 w 115"/>
              <a:gd name="T49" fmla="*/ 94 h 118"/>
              <a:gd name="T50" fmla="*/ 95 w 115"/>
              <a:gd name="T51" fmla="*/ 106 h 118"/>
              <a:gd name="T52" fmla="*/ 107 w 115"/>
              <a:gd name="T53" fmla="*/ 114 h 118"/>
              <a:gd name="T54" fmla="*/ 115 w 115"/>
              <a:gd name="T55" fmla="*/ 118 h 118"/>
              <a:gd name="T56" fmla="*/ 34 w 115"/>
              <a:gd name="T57" fmla="*/ 57 h 118"/>
              <a:gd name="T58" fmla="*/ 36 w 115"/>
              <a:gd name="T59" fmla="*/ 57 h 118"/>
              <a:gd name="T60" fmla="*/ 45 w 115"/>
              <a:gd name="T61" fmla="*/ 57 h 118"/>
              <a:gd name="T62" fmla="*/ 61 w 115"/>
              <a:gd name="T63" fmla="*/ 51 h 118"/>
              <a:gd name="T64" fmla="*/ 67 w 115"/>
              <a:gd name="T65" fmla="*/ 39 h 118"/>
              <a:gd name="T66" fmla="*/ 69 w 115"/>
              <a:gd name="T67" fmla="*/ 25 h 118"/>
              <a:gd name="T68" fmla="*/ 63 w 115"/>
              <a:gd name="T69" fmla="*/ 13 h 118"/>
              <a:gd name="T70" fmla="*/ 51 w 115"/>
              <a:gd name="T71" fmla="*/ 6 h 118"/>
              <a:gd name="T72" fmla="*/ 40 w 115"/>
              <a:gd name="T73" fmla="*/ 6 h 118"/>
              <a:gd name="T74" fmla="*/ 32 w 115"/>
              <a:gd name="T75" fmla="*/ 57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5" h="118">
                <a:moveTo>
                  <a:pt x="115" y="118"/>
                </a:moveTo>
                <a:lnTo>
                  <a:pt x="83" y="118"/>
                </a:lnTo>
                <a:lnTo>
                  <a:pt x="44" y="63"/>
                </a:lnTo>
                <a:lnTo>
                  <a:pt x="40" y="63"/>
                </a:lnTo>
                <a:lnTo>
                  <a:pt x="38" y="63"/>
                </a:lnTo>
                <a:lnTo>
                  <a:pt x="36" y="63"/>
                </a:lnTo>
                <a:lnTo>
                  <a:pt x="34" y="63"/>
                </a:lnTo>
                <a:lnTo>
                  <a:pt x="34" y="63"/>
                </a:lnTo>
                <a:lnTo>
                  <a:pt x="32" y="63"/>
                </a:lnTo>
                <a:lnTo>
                  <a:pt x="32" y="98"/>
                </a:lnTo>
                <a:lnTo>
                  <a:pt x="32" y="104"/>
                </a:lnTo>
                <a:lnTo>
                  <a:pt x="34" y="110"/>
                </a:lnTo>
                <a:lnTo>
                  <a:pt x="34" y="112"/>
                </a:lnTo>
                <a:lnTo>
                  <a:pt x="38" y="114"/>
                </a:lnTo>
                <a:lnTo>
                  <a:pt x="44" y="116"/>
                </a:lnTo>
                <a:lnTo>
                  <a:pt x="47" y="116"/>
                </a:lnTo>
                <a:lnTo>
                  <a:pt x="47" y="118"/>
                </a:lnTo>
                <a:lnTo>
                  <a:pt x="0" y="118"/>
                </a:lnTo>
                <a:lnTo>
                  <a:pt x="0" y="116"/>
                </a:lnTo>
                <a:lnTo>
                  <a:pt x="4" y="116"/>
                </a:lnTo>
                <a:lnTo>
                  <a:pt x="8" y="116"/>
                </a:lnTo>
                <a:lnTo>
                  <a:pt x="12" y="114"/>
                </a:lnTo>
                <a:lnTo>
                  <a:pt x="14" y="110"/>
                </a:lnTo>
                <a:lnTo>
                  <a:pt x="16" y="108"/>
                </a:lnTo>
                <a:lnTo>
                  <a:pt x="16" y="104"/>
                </a:lnTo>
                <a:lnTo>
                  <a:pt x="16" y="98"/>
                </a:lnTo>
                <a:lnTo>
                  <a:pt x="16" y="21"/>
                </a:lnTo>
                <a:lnTo>
                  <a:pt x="16" y="15"/>
                </a:lnTo>
                <a:lnTo>
                  <a:pt x="14" y="8"/>
                </a:lnTo>
                <a:lnTo>
                  <a:pt x="14" y="6"/>
                </a:lnTo>
                <a:lnTo>
                  <a:pt x="10" y="4"/>
                </a:lnTo>
                <a:lnTo>
                  <a:pt x="4" y="2"/>
                </a:lnTo>
                <a:lnTo>
                  <a:pt x="0" y="2"/>
                </a:lnTo>
                <a:lnTo>
                  <a:pt x="0" y="0"/>
                </a:lnTo>
                <a:lnTo>
                  <a:pt x="42" y="0"/>
                </a:lnTo>
                <a:lnTo>
                  <a:pt x="51" y="0"/>
                </a:lnTo>
                <a:lnTo>
                  <a:pt x="61" y="2"/>
                </a:lnTo>
                <a:lnTo>
                  <a:pt x="67" y="4"/>
                </a:lnTo>
                <a:lnTo>
                  <a:pt x="75" y="6"/>
                </a:lnTo>
                <a:lnTo>
                  <a:pt x="83" y="13"/>
                </a:lnTo>
                <a:lnTo>
                  <a:pt x="85" y="19"/>
                </a:lnTo>
                <a:lnTo>
                  <a:pt x="87" y="23"/>
                </a:lnTo>
                <a:lnTo>
                  <a:pt x="89" y="29"/>
                </a:lnTo>
                <a:lnTo>
                  <a:pt x="87" y="37"/>
                </a:lnTo>
                <a:lnTo>
                  <a:pt x="85" y="43"/>
                </a:lnTo>
                <a:lnTo>
                  <a:pt x="81" y="47"/>
                </a:lnTo>
                <a:lnTo>
                  <a:pt x="77" y="53"/>
                </a:lnTo>
                <a:lnTo>
                  <a:pt x="69" y="55"/>
                </a:lnTo>
                <a:lnTo>
                  <a:pt x="61" y="59"/>
                </a:lnTo>
                <a:lnTo>
                  <a:pt x="85" y="94"/>
                </a:lnTo>
                <a:lnTo>
                  <a:pt x="91" y="102"/>
                </a:lnTo>
                <a:lnTo>
                  <a:pt x="95" y="106"/>
                </a:lnTo>
                <a:lnTo>
                  <a:pt x="99" y="110"/>
                </a:lnTo>
                <a:lnTo>
                  <a:pt x="107" y="114"/>
                </a:lnTo>
                <a:lnTo>
                  <a:pt x="115" y="116"/>
                </a:lnTo>
                <a:lnTo>
                  <a:pt x="115" y="118"/>
                </a:lnTo>
                <a:close/>
                <a:moveTo>
                  <a:pt x="32" y="57"/>
                </a:moveTo>
                <a:lnTo>
                  <a:pt x="34" y="57"/>
                </a:lnTo>
                <a:lnTo>
                  <a:pt x="34" y="57"/>
                </a:lnTo>
                <a:lnTo>
                  <a:pt x="36" y="57"/>
                </a:lnTo>
                <a:lnTo>
                  <a:pt x="36" y="57"/>
                </a:lnTo>
                <a:lnTo>
                  <a:pt x="45" y="57"/>
                </a:lnTo>
                <a:lnTo>
                  <a:pt x="55" y="55"/>
                </a:lnTo>
                <a:lnTo>
                  <a:pt x="61" y="51"/>
                </a:lnTo>
                <a:lnTo>
                  <a:pt x="65" y="45"/>
                </a:lnTo>
                <a:lnTo>
                  <a:pt x="67" y="39"/>
                </a:lnTo>
                <a:lnTo>
                  <a:pt x="69" y="31"/>
                </a:lnTo>
                <a:lnTo>
                  <a:pt x="69" y="25"/>
                </a:lnTo>
                <a:lnTo>
                  <a:pt x="65" y="19"/>
                </a:lnTo>
                <a:lnTo>
                  <a:pt x="63" y="13"/>
                </a:lnTo>
                <a:lnTo>
                  <a:pt x="57" y="8"/>
                </a:lnTo>
                <a:lnTo>
                  <a:pt x="51" y="6"/>
                </a:lnTo>
                <a:lnTo>
                  <a:pt x="45" y="6"/>
                </a:lnTo>
                <a:lnTo>
                  <a:pt x="40" y="6"/>
                </a:lnTo>
                <a:lnTo>
                  <a:pt x="32" y="10"/>
                </a:lnTo>
                <a:lnTo>
                  <a:pt x="32" y="5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05" name="Freeform 21"/>
          <p:cNvSpPr>
            <a:spLocks noEditPoints="1"/>
          </p:cNvSpPr>
          <p:nvPr/>
        </p:nvSpPr>
        <p:spPr bwMode="auto">
          <a:xfrm>
            <a:off x="6248400" y="6351588"/>
            <a:ext cx="109538" cy="125412"/>
          </a:xfrm>
          <a:custGeom>
            <a:avLst/>
            <a:gdLst>
              <a:gd name="T0" fmla="*/ 24 w 69"/>
              <a:gd name="T1" fmla="*/ 0 h 79"/>
              <a:gd name="T2" fmla="*/ 18 w 69"/>
              <a:gd name="T3" fmla="*/ 2 h 79"/>
              <a:gd name="T4" fmla="*/ 12 w 69"/>
              <a:gd name="T5" fmla="*/ 4 h 79"/>
              <a:gd name="T6" fmla="*/ 35 w 69"/>
              <a:gd name="T7" fmla="*/ 4 h 79"/>
              <a:gd name="T8" fmla="*/ 12 w 69"/>
              <a:gd name="T9" fmla="*/ 6 h 79"/>
              <a:gd name="T10" fmla="*/ 37 w 69"/>
              <a:gd name="T11" fmla="*/ 6 h 79"/>
              <a:gd name="T12" fmla="*/ 10 w 69"/>
              <a:gd name="T13" fmla="*/ 8 h 79"/>
              <a:gd name="T14" fmla="*/ 39 w 69"/>
              <a:gd name="T15" fmla="*/ 8 h 79"/>
              <a:gd name="T16" fmla="*/ 8 w 69"/>
              <a:gd name="T17" fmla="*/ 10 h 79"/>
              <a:gd name="T18" fmla="*/ 41 w 69"/>
              <a:gd name="T19" fmla="*/ 10 h 79"/>
              <a:gd name="T20" fmla="*/ 6 w 69"/>
              <a:gd name="T21" fmla="*/ 12 h 79"/>
              <a:gd name="T22" fmla="*/ 41 w 69"/>
              <a:gd name="T23" fmla="*/ 12 h 79"/>
              <a:gd name="T24" fmla="*/ 4 w 69"/>
              <a:gd name="T25" fmla="*/ 14 h 79"/>
              <a:gd name="T26" fmla="*/ 43 w 69"/>
              <a:gd name="T27" fmla="*/ 14 h 79"/>
              <a:gd name="T28" fmla="*/ 6 w 69"/>
              <a:gd name="T29" fmla="*/ 24 h 79"/>
              <a:gd name="T30" fmla="*/ 43 w 69"/>
              <a:gd name="T31" fmla="*/ 24 h 79"/>
              <a:gd name="T32" fmla="*/ 8 w 69"/>
              <a:gd name="T33" fmla="*/ 26 h 79"/>
              <a:gd name="T34" fmla="*/ 43 w 69"/>
              <a:gd name="T35" fmla="*/ 26 h 79"/>
              <a:gd name="T36" fmla="*/ 43 w 69"/>
              <a:gd name="T37" fmla="*/ 28 h 79"/>
              <a:gd name="T38" fmla="*/ 37 w 69"/>
              <a:gd name="T39" fmla="*/ 30 h 79"/>
              <a:gd name="T40" fmla="*/ 31 w 69"/>
              <a:gd name="T41" fmla="*/ 32 h 79"/>
              <a:gd name="T42" fmla="*/ 27 w 69"/>
              <a:gd name="T43" fmla="*/ 34 h 79"/>
              <a:gd name="T44" fmla="*/ 43 w 69"/>
              <a:gd name="T45" fmla="*/ 34 h 79"/>
              <a:gd name="T46" fmla="*/ 22 w 69"/>
              <a:gd name="T47" fmla="*/ 36 h 79"/>
              <a:gd name="T48" fmla="*/ 43 w 69"/>
              <a:gd name="T49" fmla="*/ 36 h 79"/>
              <a:gd name="T50" fmla="*/ 20 w 69"/>
              <a:gd name="T51" fmla="*/ 38 h 79"/>
              <a:gd name="T52" fmla="*/ 43 w 69"/>
              <a:gd name="T53" fmla="*/ 38 h 79"/>
              <a:gd name="T54" fmla="*/ 16 w 69"/>
              <a:gd name="T55" fmla="*/ 40 h 79"/>
              <a:gd name="T56" fmla="*/ 43 w 69"/>
              <a:gd name="T57" fmla="*/ 40 h 79"/>
              <a:gd name="T58" fmla="*/ 12 w 69"/>
              <a:gd name="T59" fmla="*/ 42 h 79"/>
              <a:gd name="T60" fmla="*/ 43 w 69"/>
              <a:gd name="T61" fmla="*/ 42 h 79"/>
              <a:gd name="T62" fmla="*/ 8 w 69"/>
              <a:gd name="T63" fmla="*/ 45 h 79"/>
              <a:gd name="T64" fmla="*/ 43 w 69"/>
              <a:gd name="T65" fmla="*/ 45 h 79"/>
              <a:gd name="T66" fmla="*/ 6 w 69"/>
              <a:gd name="T67" fmla="*/ 47 h 79"/>
              <a:gd name="T68" fmla="*/ 43 w 69"/>
              <a:gd name="T69" fmla="*/ 47 h 79"/>
              <a:gd name="T70" fmla="*/ 4 w 69"/>
              <a:gd name="T71" fmla="*/ 49 h 79"/>
              <a:gd name="T72" fmla="*/ 43 w 69"/>
              <a:gd name="T73" fmla="*/ 49 h 79"/>
              <a:gd name="T74" fmla="*/ 2 w 69"/>
              <a:gd name="T75" fmla="*/ 51 h 79"/>
              <a:gd name="T76" fmla="*/ 43 w 69"/>
              <a:gd name="T77" fmla="*/ 51 h 79"/>
              <a:gd name="T78" fmla="*/ 2 w 69"/>
              <a:gd name="T79" fmla="*/ 57 h 79"/>
              <a:gd name="T80" fmla="*/ 43 w 69"/>
              <a:gd name="T81" fmla="*/ 57 h 79"/>
              <a:gd name="T82" fmla="*/ 2 w 69"/>
              <a:gd name="T83" fmla="*/ 59 h 79"/>
              <a:gd name="T84" fmla="*/ 43 w 69"/>
              <a:gd name="T85" fmla="*/ 59 h 79"/>
              <a:gd name="T86" fmla="*/ 0 w 69"/>
              <a:gd name="T87" fmla="*/ 61 h 79"/>
              <a:gd name="T88" fmla="*/ 43 w 69"/>
              <a:gd name="T89" fmla="*/ 61 h 79"/>
              <a:gd name="T90" fmla="*/ 0 w 69"/>
              <a:gd name="T91" fmla="*/ 63 h 79"/>
              <a:gd name="T92" fmla="*/ 41 w 69"/>
              <a:gd name="T93" fmla="*/ 63 h 79"/>
              <a:gd name="T94" fmla="*/ 0 w 69"/>
              <a:gd name="T95" fmla="*/ 65 h 79"/>
              <a:gd name="T96" fmla="*/ 39 w 69"/>
              <a:gd name="T97" fmla="*/ 65 h 79"/>
              <a:gd name="T98" fmla="*/ 0 w 69"/>
              <a:gd name="T99" fmla="*/ 67 h 79"/>
              <a:gd name="T100" fmla="*/ 37 w 69"/>
              <a:gd name="T101" fmla="*/ 67 h 79"/>
              <a:gd name="T102" fmla="*/ 65 w 69"/>
              <a:gd name="T103" fmla="*/ 67 h 79"/>
              <a:gd name="T104" fmla="*/ 2 w 69"/>
              <a:gd name="T105" fmla="*/ 69 h 79"/>
              <a:gd name="T106" fmla="*/ 43 w 69"/>
              <a:gd name="T107" fmla="*/ 69 h 79"/>
              <a:gd name="T108" fmla="*/ 2 w 69"/>
              <a:gd name="T109" fmla="*/ 71 h 79"/>
              <a:gd name="T110" fmla="*/ 43 w 69"/>
              <a:gd name="T111" fmla="*/ 71 h 79"/>
              <a:gd name="T112" fmla="*/ 4 w 69"/>
              <a:gd name="T113" fmla="*/ 73 h 79"/>
              <a:gd name="T114" fmla="*/ 43 w 69"/>
              <a:gd name="T115" fmla="*/ 73 h 79"/>
              <a:gd name="T116" fmla="*/ 6 w 69"/>
              <a:gd name="T117" fmla="*/ 75 h 79"/>
              <a:gd name="T118" fmla="*/ 45 w 69"/>
              <a:gd name="T119" fmla="*/ 75 h 79"/>
              <a:gd name="T120" fmla="*/ 8 w 69"/>
              <a:gd name="T121" fmla="*/ 77 h 79"/>
              <a:gd name="T122" fmla="*/ 45 w 69"/>
              <a:gd name="T123" fmla="*/ 77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" h="79">
                <a:moveTo>
                  <a:pt x="24" y="0"/>
                </a:moveTo>
                <a:lnTo>
                  <a:pt x="41" y="0"/>
                </a:lnTo>
                <a:lnTo>
                  <a:pt x="41" y="2"/>
                </a:lnTo>
                <a:lnTo>
                  <a:pt x="24" y="2"/>
                </a:lnTo>
                <a:lnTo>
                  <a:pt x="24" y="0"/>
                </a:lnTo>
                <a:close/>
                <a:moveTo>
                  <a:pt x="18" y="2"/>
                </a:moveTo>
                <a:lnTo>
                  <a:pt x="49" y="2"/>
                </a:lnTo>
                <a:lnTo>
                  <a:pt x="49" y="4"/>
                </a:lnTo>
                <a:lnTo>
                  <a:pt x="18" y="4"/>
                </a:lnTo>
                <a:lnTo>
                  <a:pt x="18" y="2"/>
                </a:lnTo>
                <a:close/>
                <a:moveTo>
                  <a:pt x="12" y="4"/>
                </a:moveTo>
                <a:lnTo>
                  <a:pt x="24" y="4"/>
                </a:lnTo>
                <a:lnTo>
                  <a:pt x="24" y="6"/>
                </a:lnTo>
                <a:lnTo>
                  <a:pt x="12" y="6"/>
                </a:lnTo>
                <a:lnTo>
                  <a:pt x="12" y="4"/>
                </a:lnTo>
                <a:close/>
                <a:moveTo>
                  <a:pt x="35" y="4"/>
                </a:moveTo>
                <a:lnTo>
                  <a:pt x="51" y="4"/>
                </a:lnTo>
                <a:lnTo>
                  <a:pt x="51" y="6"/>
                </a:lnTo>
                <a:lnTo>
                  <a:pt x="35" y="6"/>
                </a:lnTo>
                <a:lnTo>
                  <a:pt x="35" y="4"/>
                </a:lnTo>
                <a:close/>
                <a:moveTo>
                  <a:pt x="12" y="6"/>
                </a:moveTo>
                <a:lnTo>
                  <a:pt x="22" y="6"/>
                </a:lnTo>
                <a:lnTo>
                  <a:pt x="22" y="8"/>
                </a:lnTo>
                <a:lnTo>
                  <a:pt x="12" y="8"/>
                </a:lnTo>
                <a:lnTo>
                  <a:pt x="12" y="6"/>
                </a:lnTo>
                <a:close/>
                <a:moveTo>
                  <a:pt x="37" y="6"/>
                </a:moveTo>
                <a:lnTo>
                  <a:pt x="53" y="6"/>
                </a:lnTo>
                <a:lnTo>
                  <a:pt x="53" y="8"/>
                </a:lnTo>
                <a:lnTo>
                  <a:pt x="37" y="8"/>
                </a:lnTo>
                <a:lnTo>
                  <a:pt x="37" y="6"/>
                </a:lnTo>
                <a:close/>
                <a:moveTo>
                  <a:pt x="10" y="8"/>
                </a:moveTo>
                <a:lnTo>
                  <a:pt x="22" y="8"/>
                </a:lnTo>
                <a:lnTo>
                  <a:pt x="22" y="10"/>
                </a:lnTo>
                <a:lnTo>
                  <a:pt x="10" y="10"/>
                </a:lnTo>
                <a:lnTo>
                  <a:pt x="10" y="8"/>
                </a:lnTo>
                <a:close/>
                <a:moveTo>
                  <a:pt x="39" y="8"/>
                </a:moveTo>
                <a:lnTo>
                  <a:pt x="55" y="8"/>
                </a:lnTo>
                <a:lnTo>
                  <a:pt x="55" y="10"/>
                </a:lnTo>
                <a:lnTo>
                  <a:pt x="39" y="10"/>
                </a:lnTo>
                <a:lnTo>
                  <a:pt x="39" y="8"/>
                </a:lnTo>
                <a:close/>
                <a:moveTo>
                  <a:pt x="8" y="10"/>
                </a:moveTo>
                <a:lnTo>
                  <a:pt x="20" y="10"/>
                </a:lnTo>
                <a:lnTo>
                  <a:pt x="20" y="12"/>
                </a:lnTo>
                <a:lnTo>
                  <a:pt x="8" y="12"/>
                </a:lnTo>
                <a:lnTo>
                  <a:pt x="8" y="10"/>
                </a:lnTo>
                <a:close/>
                <a:moveTo>
                  <a:pt x="41" y="10"/>
                </a:moveTo>
                <a:lnTo>
                  <a:pt x="55" y="10"/>
                </a:lnTo>
                <a:lnTo>
                  <a:pt x="55" y="12"/>
                </a:lnTo>
                <a:lnTo>
                  <a:pt x="41" y="12"/>
                </a:lnTo>
                <a:lnTo>
                  <a:pt x="41" y="10"/>
                </a:lnTo>
                <a:close/>
                <a:moveTo>
                  <a:pt x="6" y="12"/>
                </a:moveTo>
                <a:lnTo>
                  <a:pt x="20" y="12"/>
                </a:lnTo>
                <a:lnTo>
                  <a:pt x="20" y="14"/>
                </a:lnTo>
                <a:lnTo>
                  <a:pt x="6" y="14"/>
                </a:lnTo>
                <a:lnTo>
                  <a:pt x="6" y="12"/>
                </a:lnTo>
                <a:close/>
                <a:moveTo>
                  <a:pt x="41" y="12"/>
                </a:moveTo>
                <a:lnTo>
                  <a:pt x="57" y="12"/>
                </a:lnTo>
                <a:lnTo>
                  <a:pt x="57" y="14"/>
                </a:lnTo>
                <a:lnTo>
                  <a:pt x="41" y="14"/>
                </a:lnTo>
                <a:lnTo>
                  <a:pt x="41" y="12"/>
                </a:lnTo>
                <a:close/>
                <a:moveTo>
                  <a:pt x="4" y="14"/>
                </a:moveTo>
                <a:lnTo>
                  <a:pt x="18" y="14"/>
                </a:lnTo>
                <a:lnTo>
                  <a:pt x="18" y="24"/>
                </a:lnTo>
                <a:lnTo>
                  <a:pt x="4" y="24"/>
                </a:lnTo>
                <a:lnTo>
                  <a:pt x="4" y="14"/>
                </a:lnTo>
                <a:close/>
                <a:moveTo>
                  <a:pt x="43" y="14"/>
                </a:moveTo>
                <a:lnTo>
                  <a:pt x="57" y="14"/>
                </a:lnTo>
                <a:lnTo>
                  <a:pt x="57" y="24"/>
                </a:lnTo>
                <a:lnTo>
                  <a:pt x="43" y="24"/>
                </a:lnTo>
                <a:lnTo>
                  <a:pt x="43" y="14"/>
                </a:lnTo>
                <a:close/>
                <a:moveTo>
                  <a:pt x="6" y="24"/>
                </a:moveTo>
                <a:lnTo>
                  <a:pt x="18" y="24"/>
                </a:lnTo>
                <a:lnTo>
                  <a:pt x="18" y="26"/>
                </a:lnTo>
                <a:lnTo>
                  <a:pt x="6" y="26"/>
                </a:lnTo>
                <a:lnTo>
                  <a:pt x="6" y="24"/>
                </a:lnTo>
                <a:close/>
                <a:moveTo>
                  <a:pt x="43" y="24"/>
                </a:moveTo>
                <a:lnTo>
                  <a:pt x="57" y="24"/>
                </a:lnTo>
                <a:lnTo>
                  <a:pt x="57" y="26"/>
                </a:lnTo>
                <a:lnTo>
                  <a:pt x="43" y="26"/>
                </a:lnTo>
                <a:lnTo>
                  <a:pt x="43" y="24"/>
                </a:lnTo>
                <a:close/>
                <a:moveTo>
                  <a:pt x="8" y="26"/>
                </a:moveTo>
                <a:lnTo>
                  <a:pt x="14" y="26"/>
                </a:lnTo>
                <a:lnTo>
                  <a:pt x="14" y="28"/>
                </a:lnTo>
                <a:lnTo>
                  <a:pt x="8" y="28"/>
                </a:lnTo>
                <a:lnTo>
                  <a:pt x="8" y="26"/>
                </a:lnTo>
                <a:close/>
                <a:moveTo>
                  <a:pt x="43" y="26"/>
                </a:moveTo>
                <a:lnTo>
                  <a:pt x="57" y="26"/>
                </a:lnTo>
                <a:lnTo>
                  <a:pt x="57" y="28"/>
                </a:lnTo>
                <a:lnTo>
                  <a:pt x="43" y="28"/>
                </a:lnTo>
                <a:lnTo>
                  <a:pt x="43" y="26"/>
                </a:lnTo>
                <a:close/>
                <a:moveTo>
                  <a:pt x="43" y="28"/>
                </a:moveTo>
                <a:lnTo>
                  <a:pt x="57" y="28"/>
                </a:lnTo>
                <a:lnTo>
                  <a:pt x="57" y="30"/>
                </a:lnTo>
                <a:lnTo>
                  <a:pt x="43" y="30"/>
                </a:lnTo>
                <a:lnTo>
                  <a:pt x="43" y="28"/>
                </a:lnTo>
                <a:close/>
                <a:moveTo>
                  <a:pt x="37" y="30"/>
                </a:moveTo>
                <a:lnTo>
                  <a:pt x="57" y="30"/>
                </a:lnTo>
                <a:lnTo>
                  <a:pt x="57" y="32"/>
                </a:lnTo>
                <a:lnTo>
                  <a:pt x="37" y="32"/>
                </a:lnTo>
                <a:lnTo>
                  <a:pt x="37" y="30"/>
                </a:lnTo>
                <a:close/>
                <a:moveTo>
                  <a:pt x="31" y="32"/>
                </a:moveTo>
                <a:lnTo>
                  <a:pt x="57" y="32"/>
                </a:lnTo>
                <a:lnTo>
                  <a:pt x="57" y="34"/>
                </a:lnTo>
                <a:lnTo>
                  <a:pt x="31" y="34"/>
                </a:lnTo>
                <a:lnTo>
                  <a:pt x="31" y="32"/>
                </a:lnTo>
                <a:close/>
                <a:moveTo>
                  <a:pt x="27" y="34"/>
                </a:moveTo>
                <a:lnTo>
                  <a:pt x="39" y="34"/>
                </a:lnTo>
                <a:lnTo>
                  <a:pt x="39" y="36"/>
                </a:lnTo>
                <a:lnTo>
                  <a:pt x="27" y="36"/>
                </a:lnTo>
                <a:lnTo>
                  <a:pt x="27" y="34"/>
                </a:lnTo>
                <a:close/>
                <a:moveTo>
                  <a:pt x="43" y="34"/>
                </a:moveTo>
                <a:lnTo>
                  <a:pt x="57" y="34"/>
                </a:lnTo>
                <a:lnTo>
                  <a:pt x="57" y="36"/>
                </a:lnTo>
                <a:lnTo>
                  <a:pt x="43" y="36"/>
                </a:lnTo>
                <a:lnTo>
                  <a:pt x="43" y="34"/>
                </a:lnTo>
                <a:close/>
                <a:moveTo>
                  <a:pt x="22" y="36"/>
                </a:moveTo>
                <a:lnTo>
                  <a:pt x="35" y="36"/>
                </a:lnTo>
                <a:lnTo>
                  <a:pt x="35" y="38"/>
                </a:lnTo>
                <a:lnTo>
                  <a:pt x="22" y="38"/>
                </a:lnTo>
                <a:lnTo>
                  <a:pt x="22" y="36"/>
                </a:lnTo>
                <a:close/>
                <a:moveTo>
                  <a:pt x="43" y="36"/>
                </a:moveTo>
                <a:lnTo>
                  <a:pt x="57" y="36"/>
                </a:lnTo>
                <a:lnTo>
                  <a:pt x="57" y="38"/>
                </a:lnTo>
                <a:lnTo>
                  <a:pt x="43" y="38"/>
                </a:lnTo>
                <a:lnTo>
                  <a:pt x="43" y="36"/>
                </a:lnTo>
                <a:close/>
                <a:moveTo>
                  <a:pt x="20" y="38"/>
                </a:moveTo>
                <a:lnTo>
                  <a:pt x="29" y="38"/>
                </a:lnTo>
                <a:lnTo>
                  <a:pt x="29" y="40"/>
                </a:lnTo>
                <a:lnTo>
                  <a:pt x="20" y="40"/>
                </a:lnTo>
                <a:lnTo>
                  <a:pt x="20" y="38"/>
                </a:lnTo>
                <a:close/>
                <a:moveTo>
                  <a:pt x="43" y="38"/>
                </a:moveTo>
                <a:lnTo>
                  <a:pt x="57" y="38"/>
                </a:lnTo>
                <a:lnTo>
                  <a:pt x="57" y="40"/>
                </a:lnTo>
                <a:lnTo>
                  <a:pt x="43" y="40"/>
                </a:lnTo>
                <a:lnTo>
                  <a:pt x="43" y="38"/>
                </a:lnTo>
                <a:close/>
                <a:moveTo>
                  <a:pt x="16" y="40"/>
                </a:moveTo>
                <a:lnTo>
                  <a:pt x="27" y="40"/>
                </a:lnTo>
                <a:lnTo>
                  <a:pt x="27" y="42"/>
                </a:lnTo>
                <a:lnTo>
                  <a:pt x="16" y="42"/>
                </a:lnTo>
                <a:lnTo>
                  <a:pt x="16" y="40"/>
                </a:lnTo>
                <a:close/>
                <a:moveTo>
                  <a:pt x="43" y="40"/>
                </a:moveTo>
                <a:lnTo>
                  <a:pt x="57" y="40"/>
                </a:lnTo>
                <a:lnTo>
                  <a:pt x="57" y="42"/>
                </a:lnTo>
                <a:lnTo>
                  <a:pt x="43" y="42"/>
                </a:lnTo>
                <a:lnTo>
                  <a:pt x="43" y="40"/>
                </a:lnTo>
                <a:close/>
                <a:moveTo>
                  <a:pt x="12" y="42"/>
                </a:moveTo>
                <a:lnTo>
                  <a:pt x="26" y="42"/>
                </a:lnTo>
                <a:lnTo>
                  <a:pt x="26" y="45"/>
                </a:lnTo>
                <a:lnTo>
                  <a:pt x="12" y="45"/>
                </a:lnTo>
                <a:lnTo>
                  <a:pt x="12" y="42"/>
                </a:lnTo>
                <a:close/>
                <a:moveTo>
                  <a:pt x="43" y="42"/>
                </a:moveTo>
                <a:lnTo>
                  <a:pt x="57" y="42"/>
                </a:lnTo>
                <a:lnTo>
                  <a:pt x="57" y="45"/>
                </a:lnTo>
                <a:lnTo>
                  <a:pt x="43" y="45"/>
                </a:lnTo>
                <a:lnTo>
                  <a:pt x="43" y="42"/>
                </a:lnTo>
                <a:close/>
                <a:moveTo>
                  <a:pt x="8" y="45"/>
                </a:moveTo>
                <a:lnTo>
                  <a:pt x="22" y="45"/>
                </a:lnTo>
                <a:lnTo>
                  <a:pt x="22" y="47"/>
                </a:lnTo>
                <a:lnTo>
                  <a:pt x="8" y="47"/>
                </a:lnTo>
                <a:lnTo>
                  <a:pt x="8" y="45"/>
                </a:lnTo>
                <a:close/>
                <a:moveTo>
                  <a:pt x="43" y="45"/>
                </a:moveTo>
                <a:lnTo>
                  <a:pt x="57" y="45"/>
                </a:lnTo>
                <a:lnTo>
                  <a:pt x="57" y="47"/>
                </a:lnTo>
                <a:lnTo>
                  <a:pt x="43" y="47"/>
                </a:lnTo>
                <a:lnTo>
                  <a:pt x="43" y="45"/>
                </a:lnTo>
                <a:close/>
                <a:moveTo>
                  <a:pt x="6" y="47"/>
                </a:moveTo>
                <a:lnTo>
                  <a:pt x="18" y="47"/>
                </a:lnTo>
                <a:lnTo>
                  <a:pt x="18" y="49"/>
                </a:lnTo>
                <a:lnTo>
                  <a:pt x="6" y="49"/>
                </a:lnTo>
                <a:lnTo>
                  <a:pt x="6" y="47"/>
                </a:lnTo>
                <a:close/>
                <a:moveTo>
                  <a:pt x="43" y="47"/>
                </a:moveTo>
                <a:lnTo>
                  <a:pt x="57" y="47"/>
                </a:lnTo>
                <a:lnTo>
                  <a:pt x="57" y="49"/>
                </a:lnTo>
                <a:lnTo>
                  <a:pt x="43" y="49"/>
                </a:lnTo>
                <a:lnTo>
                  <a:pt x="43" y="47"/>
                </a:lnTo>
                <a:close/>
                <a:moveTo>
                  <a:pt x="4" y="49"/>
                </a:moveTo>
                <a:lnTo>
                  <a:pt x="18" y="49"/>
                </a:lnTo>
                <a:lnTo>
                  <a:pt x="18" y="51"/>
                </a:lnTo>
                <a:lnTo>
                  <a:pt x="4" y="51"/>
                </a:lnTo>
                <a:lnTo>
                  <a:pt x="4" y="49"/>
                </a:lnTo>
                <a:close/>
                <a:moveTo>
                  <a:pt x="43" y="49"/>
                </a:moveTo>
                <a:lnTo>
                  <a:pt x="57" y="49"/>
                </a:lnTo>
                <a:lnTo>
                  <a:pt x="57" y="51"/>
                </a:lnTo>
                <a:lnTo>
                  <a:pt x="43" y="51"/>
                </a:lnTo>
                <a:lnTo>
                  <a:pt x="43" y="49"/>
                </a:lnTo>
                <a:close/>
                <a:moveTo>
                  <a:pt x="2" y="51"/>
                </a:moveTo>
                <a:lnTo>
                  <a:pt x="16" y="51"/>
                </a:lnTo>
                <a:lnTo>
                  <a:pt x="16" y="57"/>
                </a:lnTo>
                <a:lnTo>
                  <a:pt x="2" y="57"/>
                </a:lnTo>
                <a:lnTo>
                  <a:pt x="2" y="51"/>
                </a:lnTo>
                <a:close/>
                <a:moveTo>
                  <a:pt x="43" y="51"/>
                </a:moveTo>
                <a:lnTo>
                  <a:pt x="57" y="51"/>
                </a:lnTo>
                <a:lnTo>
                  <a:pt x="57" y="57"/>
                </a:lnTo>
                <a:lnTo>
                  <a:pt x="43" y="57"/>
                </a:lnTo>
                <a:lnTo>
                  <a:pt x="43" y="51"/>
                </a:lnTo>
                <a:close/>
                <a:moveTo>
                  <a:pt x="2" y="57"/>
                </a:moveTo>
                <a:lnTo>
                  <a:pt x="14" y="57"/>
                </a:lnTo>
                <a:lnTo>
                  <a:pt x="14" y="59"/>
                </a:lnTo>
                <a:lnTo>
                  <a:pt x="2" y="59"/>
                </a:lnTo>
                <a:lnTo>
                  <a:pt x="2" y="57"/>
                </a:lnTo>
                <a:close/>
                <a:moveTo>
                  <a:pt x="43" y="57"/>
                </a:moveTo>
                <a:lnTo>
                  <a:pt x="57" y="57"/>
                </a:lnTo>
                <a:lnTo>
                  <a:pt x="57" y="59"/>
                </a:lnTo>
                <a:lnTo>
                  <a:pt x="43" y="59"/>
                </a:lnTo>
                <a:lnTo>
                  <a:pt x="43" y="57"/>
                </a:lnTo>
                <a:close/>
                <a:moveTo>
                  <a:pt x="2" y="59"/>
                </a:moveTo>
                <a:lnTo>
                  <a:pt x="16" y="59"/>
                </a:lnTo>
                <a:lnTo>
                  <a:pt x="16" y="61"/>
                </a:lnTo>
                <a:lnTo>
                  <a:pt x="2" y="61"/>
                </a:lnTo>
                <a:lnTo>
                  <a:pt x="2" y="59"/>
                </a:lnTo>
                <a:close/>
                <a:moveTo>
                  <a:pt x="43" y="59"/>
                </a:moveTo>
                <a:lnTo>
                  <a:pt x="57" y="59"/>
                </a:lnTo>
                <a:lnTo>
                  <a:pt x="57" y="61"/>
                </a:lnTo>
                <a:lnTo>
                  <a:pt x="43" y="61"/>
                </a:lnTo>
                <a:lnTo>
                  <a:pt x="43" y="59"/>
                </a:lnTo>
                <a:close/>
                <a:moveTo>
                  <a:pt x="0" y="61"/>
                </a:moveTo>
                <a:lnTo>
                  <a:pt x="16" y="61"/>
                </a:lnTo>
                <a:lnTo>
                  <a:pt x="16" y="63"/>
                </a:lnTo>
                <a:lnTo>
                  <a:pt x="0" y="63"/>
                </a:lnTo>
                <a:lnTo>
                  <a:pt x="0" y="61"/>
                </a:lnTo>
                <a:close/>
                <a:moveTo>
                  <a:pt x="43" y="61"/>
                </a:moveTo>
                <a:lnTo>
                  <a:pt x="57" y="61"/>
                </a:lnTo>
                <a:lnTo>
                  <a:pt x="57" y="63"/>
                </a:lnTo>
                <a:lnTo>
                  <a:pt x="43" y="63"/>
                </a:lnTo>
                <a:lnTo>
                  <a:pt x="43" y="61"/>
                </a:lnTo>
                <a:close/>
                <a:moveTo>
                  <a:pt x="0" y="63"/>
                </a:moveTo>
                <a:lnTo>
                  <a:pt x="18" y="63"/>
                </a:lnTo>
                <a:lnTo>
                  <a:pt x="18" y="65"/>
                </a:lnTo>
                <a:lnTo>
                  <a:pt x="0" y="65"/>
                </a:lnTo>
                <a:lnTo>
                  <a:pt x="0" y="63"/>
                </a:lnTo>
                <a:close/>
                <a:moveTo>
                  <a:pt x="41" y="63"/>
                </a:moveTo>
                <a:lnTo>
                  <a:pt x="57" y="63"/>
                </a:lnTo>
                <a:lnTo>
                  <a:pt x="57" y="65"/>
                </a:lnTo>
                <a:lnTo>
                  <a:pt x="41" y="65"/>
                </a:lnTo>
                <a:lnTo>
                  <a:pt x="41" y="63"/>
                </a:lnTo>
                <a:close/>
                <a:moveTo>
                  <a:pt x="0" y="65"/>
                </a:moveTo>
                <a:lnTo>
                  <a:pt x="18" y="65"/>
                </a:lnTo>
                <a:lnTo>
                  <a:pt x="18" y="67"/>
                </a:lnTo>
                <a:lnTo>
                  <a:pt x="0" y="67"/>
                </a:lnTo>
                <a:lnTo>
                  <a:pt x="0" y="65"/>
                </a:lnTo>
                <a:close/>
                <a:moveTo>
                  <a:pt x="39" y="65"/>
                </a:moveTo>
                <a:lnTo>
                  <a:pt x="57" y="65"/>
                </a:lnTo>
                <a:lnTo>
                  <a:pt x="57" y="67"/>
                </a:lnTo>
                <a:lnTo>
                  <a:pt x="39" y="67"/>
                </a:lnTo>
                <a:lnTo>
                  <a:pt x="39" y="65"/>
                </a:lnTo>
                <a:close/>
                <a:moveTo>
                  <a:pt x="0" y="67"/>
                </a:moveTo>
                <a:lnTo>
                  <a:pt x="20" y="67"/>
                </a:lnTo>
                <a:lnTo>
                  <a:pt x="20" y="69"/>
                </a:lnTo>
                <a:lnTo>
                  <a:pt x="0" y="69"/>
                </a:lnTo>
                <a:lnTo>
                  <a:pt x="0" y="67"/>
                </a:lnTo>
                <a:close/>
                <a:moveTo>
                  <a:pt x="37" y="67"/>
                </a:moveTo>
                <a:lnTo>
                  <a:pt x="57" y="67"/>
                </a:lnTo>
                <a:lnTo>
                  <a:pt x="57" y="69"/>
                </a:lnTo>
                <a:lnTo>
                  <a:pt x="37" y="69"/>
                </a:lnTo>
                <a:lnTo>
                  <a:pt x="37" y="67"/>
                </a:lnTo>
                <a:close/>
                <a:moveTo>
                  <a:pt x="65" y="67"/>
                </a:moveTo>
                <a:lnTo>
                  <a:pt x="69" y="67"/>
                </a:lnTo>
                <a:lnTo>
                  <a:pt x="69" y="69"/>
                </a:lnTo>
                <a:lnTo>
                  <a:pt x="65" y="69"/>
                </a:lnTo>
                <a:lnTo>
                  <a:pt x="65" y="67"/>
                </a:lnTo>
                <a:close/>
                <a:moveTo>
                  <a:pt x="2" y="69"/>
                </a:moveTo>
                <a:lnTo>
                  <a:pt x="41" y="69"/>
                </a:lnTo>
                <a:lnTo>
                  <a:pt x="41" y="71"/>
                </a:lnTo>
                <a:lnTo>
                  <a:pt x="2" y="71"/>
                </a:lnTo>
                <a:lnTo>
                  <a:pt x="2" y="69"/>
                </a:lnTo>
                <a:close/>
                <a:moveTo>
                  <a:pt x="43" y="69"/>
                </a:moveTo>
                <a:lnTo>
                  <a:pt x="69" y="69"/>
                </a:lnTo>
                <a:lnTo>
                  <a:pt x="69" y="71"/>
                </a:lnTo>
                <a:lnTo>
                  <a:pt x="43" y="71"/>
                </a:lnTo>
                <a:lnTo>
                  <a:pt x="43" y="69"/>
                </a:lnTo>
                <a:close/>
                <a:moveTo>
                  <a:pt x="2" y="71"/>
                </a:moveTo>
                <a:lnTo>
                  <a:pt x="39" y="71"/>
                </a:lnTo>
                <a:lnTo>
                  <a:pt x="39" y="73"/>
                </a:lnTo>
                <a:lnTo>
                  <a:pt x="2" y="73"/>
                </a:lnTo>
                <a:lnTo>
                  <a:pt x="2" y="71"/>
                </a:lnTo>
                <a:close/>
                <a:moveTo>
                  <a:pt x="43" y="71"/>
                </a:moveTo>
                <a:lnTo>
                  <a:pt x="67" y="71"/>
                </a:lnTo>
                <a:lnTo>
                  <a:pt x="67" y="73"/>
                </a:lnTo>
                <a:lnTo>
                  <a:pt x="43" y="73"/>
                </a:lnTo>
                <a:lnTo>
                  <a:pt x="43" y="71"/>
                </a:lnTo>
                <a:close/>
                <a:moveTo>
                  <a:pt x="4" y="73"/>
                </a:moveTo>
                <a:lnTo>
                  <a:pt x="35" y="73"/>
                </a:lnTo>
                <a:lnTo>
                  <a:pt x="35" y="75"/>
                </a:lnTo>
                <a:lnTo>
                  <a:pt x="4" y="75"/>
                </a:lnTo>
                <a:lnTo>
                  <a:pt x="4" y="73"/>
                </a:lnTo>
                <a:close/>
                <a:moveTo>
                  <a:pt x="43" y="73"/>
                </a:moveTo>
                <a:lnTo>
                  <a:pt x="65" y="73"/>
                </a:lnTo>
                <a:lnTo>
                  <a:pt x="65" y="75"/>
                </a:lnTo>
                <a:lnTo>
                  <a:pt x="43" y="75"/>
                </a:lnTo>
                <a:lnTo>
                  <a:pt x="43" y="73"/>
                </a:lnTo>
                <a:close/>
                <a:moveTo>
                  <a:pt x="6" y="75"/>
                </a:moveTo>
                <a:lnTo>
                  <a:pt x="33" y="75"/>
                </a:lnTo>
                <a:lnTo>
                  <a:pt x="33" y="77"/>
                </a:lnTo>
                <a:lnTo>
                  <a:pt x="6" y="77"/>
                </a:lnTo>
                <a:lnTo>
                  <a:pt x="6" y="75"/>
                </a:lnTo>
                <a:close/>
                <a:moveTo>
                  <a:pt x="45" y="75"/>
                </a:moveTo>
                <a:lnTo>
                  <a:pt x="63" y="75"/>
                </a:lnTo>
                <a:lnTo>
                  <a:pt x="63" y="77"/>
                </a:lnTo>
                <a:lnTo>
                  <a:pt x="45" y="77"/>
                </a:lnTo>
                <a:lnTo>
                  <a:pt x="45" y="75"/>
                </a:lnTo>
                <a:close/>
                <a:moveTo>
                  <a:pt x="8" y="77"/>
                </a:moveTo>
                <a:lnTo>
                  <a:pt x="31" y="77"/>
                </a:lnTo>
                <a:lnTo>
                  <a:pt x="31" y="79"/>
                </a:lnTo>
                <a:lnTo>
                  <a:pt x="8" y="79"/>
                </a:lnTo>
                <a:lnTo>
                  <a:pt x="8" y="77"/>
                </a:lnTo>
                <a:close/>
                <a:moveTo>
                  <a:pt x="45" y="77"/>
                </a:moveTo>
                <a:lnTo>
                  <a:pt x="61" y="77"/>
                </a:lnTo>
                <a:lnTo>
                  <a:pt x="61" y="79"/>
                </a:lnTo>
                <a:lnTo>
                  <a:pt x="45" y="79"/>
                </a:lnTo>
                <a:lnTo>
                  <a:pt x="45" y="7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06" name="Freeform 22"/>
          <p:cNvSpPr>
            <a:spLocks/>
          </p:cNvSpPr>
          <p:nvPr/>
        </p:nvSpPr>
        <p:spPr bwMode="auto">
          <a:xfrm>
            <a:off x="6361113" y="6313488"/>
            <a:ext cx="79375" cy="163512"/>
          </a:xfrm>
          <a:custGeom>
            <a:avLst/>
            <a:gdLst>
              <a:gd name="T0" fmla="*/ 28 w 50"/>
              <a:gd name="T1" fmla="*/ 0 h 103"/>
              <a:gd name="T2" fmla="*/ 28 w 50"/>
              <a:gd name="T3" fmla="*/ 24 h 103"/>
              <a:gd name="T4" fmla="*/ 46 w 50"/>
              <a:gd name="T5" fmla="*/ 24 h 103"/>
              <a:gd name="T6" fmla="*/ 46 w 50"/>
              <a:gd name="T7" fmla="*/ 30 h 103"/>
              <a:gd name="T8" fmla="*/ 28 w 50"/>
              <a:gd name="T9" fmla="*/ 30 h 103"/>
              <a:gd name="T10" fmla="*/ 28 w 50"/>
              <a:gd name="T11" fmla="*/ 81 h 103"/>
              <a:gd name="T12" fmla="*/ 28 w 50"/>
              <a:gd name="T13" fmla="*/ 87 h 103"/>
              <a:gd name="T14" fmla="*/ 30 w 50"/>
              <a:gd name="T15" fmla="*/ 91 h 103"/>
              <a:gd name="T16" fmla="*/ 32 w 50"/>
              <a:gd name="T17" fmla="*/ 93 h 103"/>
              <a:gd name="T18" fmla="*/ 36 w 50"/>
              <a:gd name="T19" fmla="*/ 93 h 103"/>
              <a:gd name="T20" fmla="*/ 38 w 50"/>
              <a:gd name="T21" fmla="*/ 93 h 103"/>
              <a:gd name="T22" fmla="*/ 42 w 50"/>
              <a:gd name="T23" fmla="*/ 93 h 103"/>
              <a:gd name="T24" fmla="*/ 44 w 50"/>
              <a:gd name="T25" fmla="*/ 91 h 103"/>
              <a:gd name="T26" fmla="*/ 46 w 50"/>
              <a:gd name="T27" fmla="*/ 89 h 103"/>
              <a:gd name="T28" fmla="*/ 50 w 50"/>
              <a:gd name="T29" fmla="*/ 89 h 103"/>
              <a:gd name="T30" fmla="*/ 46 w 50"/>
              <a:gd name="T31" fmla="*/ 95 h 103"/>
              <a:gd name="T32" fmla="*/ 40 w 50"/>
              <a:gd name="T33" fmla="*/ 101 h 103"/>
              <a:gd name="T34" fmla="*/ 36 w 50"/>
              <a:gd name="T35" fmla="*/ 103 h 103"/>
              <a:gd name="T36" fmla="*/ 22 w 50"/>
              <a:gd name="T37" fmla="*/ 103 h 103"/>
              <a:gd name="T38" fmla="*/ 20 w 50"/>
              <a:gd name="T39" fmla="*/ 103 h 103"/>
              <a:gd name="T40" fmla="*/ 18 w 50"/>
              <a:gd name="T41" fmla="*/ 99 h 103"/>
              <a:gd name="T42" fmla="*/ 14 w 50"/>
              <a:gd name="T43" fmla="*/ 97 h 103"/>
              <a:gd name="T44" fmla="*/ 14 w 50"/>
              <a:gd name="T45" fmla="*/ 91 h 103"/>
              <a:gd name="T46" fmla="*/ 14 w 50"/>
              <a:gd name="T47" fmla="*/ 83 h 103"/>
              <a:gd name="T48" fmla="*/ 14 w 50"/>
              <a:gd name="T49" fmla="*/ 30 h 103"/>
              <a:gd name="T50" fmla="*/ 0 w 50"/>
              <a:gd name="T51" fmla="*/ 30 h 103"/>
              <a:gd name="T52" fmla="*/ 0 w 50"/>
              <a:gd name="T53" fmla="*/ 28 h 103"/>
              <a:gd name="T54" fmla="*/ 6 w 50"/>
              <a:gd name="T55" fmla="*/ 24 h 103"/>
              <a:gd name="T56" fmla="*/ 10 w 50"/>
              <a:gd name="T57" fmla="*/ 22 h 103"/>
              <a:gd name="T58" fmla="*/ 16 w 50"/>
              <a:gd name="T59" fmla="*/ 16 h 103"/>
              <a:gd name="T60" fmla="*/ 20 w 50"/>
              <a:gd name="T61" fmla="*/ 10 h 103"/>
              <a:gd name="T62" fmla="*/ 22 w 50"/>
              <a:gd name="T63" fmla="*/ 6 h 103"/>
              <a:gd name="T64" fmla="*/ 26 w 50"/>
              <a:gd name="T65" fmla="*/ 0 h 103"/>
              <a:gd name="T66" fmla="*/ 28 w 50"/>
              <a:gd name="T67" fmla="*/ 0 h 103"/>
              <a:gd name="T68" fmla="*/ 28 w 50"/>
              <a:gd name="T69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0" h="103">
                <a:moveTo>
                  <a:pt x="28" y="0"/>
                </a:moveTo>
                <a:lnTo>
                  <a:pt x="28" y="24"/>
                </a:lnTo>
                <a:lnTo>
                  <a:pt x="46" y="24"/>
                </a:lnTo>
                <a:lnTo>
                  <a:pt x="46" y="30"/>
                </a:lnTo>
                <a:lnTo>
                  <a:pt x="28" y="30"/>
                </a:lnTo>
                <a:lnTo>
                  <a:pt x="28" y="81"/>
                </a:lnTo>
                <a:lnTo>
                  <a:pt x="28" y="87"/>
                </a:lnTo>
                <a:lnTo>
                  <a:pt x="30" y="91"/>
                </a:lnTo>
                <a:lnTo>
                  <a:pt x="32" y="93"/>
                </a:lnTo>
                <a:lnTo>
                  <a:pt x="36" y="93"/>
                </a:lnTo>
                <a:lnTo>
                  <a:pt x="38" y="93"/>
                </a:lnTo>
                <a:lnTo>
                  <a:pt x="42" y="93"/>
                </a:lnTo>
                <a:lnTo>
                  <a:pt x="44" y="91"/>
                </a:lnTo>
                <a:lnTo>
                  <a:pt x="46" y="89"/>
                </a:lnTo>
                <a:lnTo>
                  <a:pt x="50" y="89"/>
                </a:lnTo>
                <a:lnTo>
                  <a:pt x="46" y="95"/>
                </a:lnTo>
                <a:lnTo>
                  <a:pt x="40" y="101"/>
                </a:lnTo>
                <a:lnTo>
                  <a:pt x="36" y="103"/>
                </a:lnTo>
                <a:lnTo>
                  <a:pt x="22" y="103"/>
                </a:lnTo>
                <a:lnTo>
                  <a:pt x="20" y="103"/>
                </a:lnTo>
                <a:lnTo>
                  <a:pt x="18" y="99"/>
                </a:lnTo>
                <a:lnTo>
                  <a:pt x="14" y="97"/>
                </a:lnTo>
                <a:lnTo>
                  <a:pt x="14" y="91"/>
                </a:lnTo>
                <a:lnTo>
                  <a:pt x="14" y="83"/>
                </a:lnTo>
                <a:lnTo>
                  <a:pt x="14" y="30"/>
                </a:lnTo>
                <a:lnTo>
                  <a:pt x="0" y="30"/>
                </a:lnTo>
                <a:lnTo>
                  <a:pt x="0" y="28"/>
                </a:lnTo>
                <a:lnTo>
                  <a:pt x="6" y="24"/>
                </a:lnTo>
                <a:lnTo>
                  <a:pt x="10" y="22"/>
                </a:lnTo>
                <a:lnTo>
                  <a:pt x="16" y="16"/>
                </a:lnTo>
                <a:lnTo>
                  <a:pt x="20" y="10"/>
                </a:lnTo>
                <a:lnTo>
                  <a:pt x="22" y="6"/>
                </a:lnTo>
                <a:lnTo>
                  <a:pt x="26" y="0"/>
                </a:lnTo>
                <a:lnTo>
                  <a:pt x="28" y="0"/>
                </a:lnTo>
                <a:lnTo>
                  <a:pt x="28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07" name="Freeform 23"/>
          <p:cNvSpPr>
            <a:spLocks noEditPoints="1"/>
          </p:cNvSpPr>
          <p:nvPr/>
        </p:nvSpPr>
        <p:spPr bwMode="auto">
          <a:xfrm>
            <a:off x="6446838" y="6351588"/>
            <a:ext cx="103187" cy="125412"/>
          </a:xfrm>
          <a:custGeom>
            <a:avLst/>
            <a:gdLst>
              <a:gd name="T0" fmla="*/ 25 w 65"/>
              <a:gd name="T1" fmla="*/ 2 h 79"/>
              <a:gd name="T2" fmla="*/ 49 w 65"/>
              <a:gd name="T3" fmla="*/ 4 h 79"/>
              <a:gd name="T4" fmla="*/ 31 w 65"/>
              <a:gd name="T5" fmla="*/ 4 h 79"/>
              <a:gd name="T6" fmla="*/ 35 w 65"/>
              <a:gd name="T7" fmla="*/ 4 h 79"/>
              <a:gd name="T8" fmla="*/ 35 w 65"/>
              <a:gd name="T9" fmla="*/ 4 h 79"/>
              <a:gd name="T10" fmla="*/ 15 w 65"/>
              <a:gd name="T11" fmla="*/ 8 h 79"/>
              <a:gd name="T12" fmla="*/ 55 w 65"/>
              <a:gd name="T13" fmla="*/ 8 h 79"/>
              <a:gd name="T14" fmla="*/ 21 w 65"/>
              <a:gd name="T15" fmla="*/ 8 h 79"/>
              <a:gd name="T16" fmla="*/ 41 w 65"/>
              <a:gd name="T17" fmla="*/ 8 h 79"/>
              <a:gd name="T18" fmla="*/ 41 w 65"/>
              <a:gd name="T19" fmla="*/ 8 h 79"/>
              <a:gd name="T20" fmla="*/ 9 w 65"/>
              <a:gd name="T21" fmla="*/ 12 h 79"/>
              <a:gd name="T22" fmla="*/ 59 w 65"/>
              <a:gd name="T23" fmla="*/ 12 h 79"/>
              <a:gd name="T24" fmla="*/ 17 w 65"/>
              <a:gd name="T25" fmla="*/ 12 h 79"/>
              <a:gd name="T26" fmla="*/ 43 w 65"/>
              <a:gd name="T27" fmla="*/ 12 h 79"/>
              <a:gd name="T28" fmla="*/ 43 w 65"/>
              <a:gd name="T29" fmla="*/ 12 h 79"/>
              <a:gd name="T30" fmla="*/ 7 w 65"/>
              <a:gd name="T31" fmla="*/ 16 h 79"/>
              <a:gd name="T32" fmla="*/ 63 w 65"/>
              <a:gd name="T33" fmla="*/ 16 h 79"/>
              <a:gd name="T34" fmla="*/ 15 w 65"/>
              <a:gd name="T35" fmla="*/ 16 h 79"/>
              <a:gd name="T36" fmla="*/ 45 w 65"/>
              <a:gd name="T37" fmla="*/ 16 h 79"/>
              <a:gd name="T38" fmla="*/ 45 w 65"/>
              <a:gd name="T39" fmla="*/ 16 h 79"/>
              <a:gd name="T40" fmla="*/ 5 w 65"/>
              <a:gd name="T41" fmla="*/ 20 h 79"/>
              <a:gd name="T42" fmla="*/ 63 w 65"/>
              <a:gd name="T43" fmla="*/ 20 h 79"/>
              <a:gd name="T44" fmla="*/ 13 w 65"/>
              <a:gd name="T45" fmla="*/ 20 h 79"/>
              <a:gd name="T46" fmla="*/ 47 w 65"/>
              <a:gd name="T47" fmla="*/ 20 h 79"/>
              <a:gd name="T48" fmla="*/ 47 w 65"/>
              <a:gd name="T49" fmla="*/ 20 h 79"/>
              <a:gd name="T50" fmla="*/ 1 w 65"/>
              <a:gd name="T51" fmla="*/ 24 h 79"/>
              <a:gd name="T52" fmla="*/ 65 w 65"/>
              <a:gd name="T53" fmla="*/ 24 h 79"/>
              <a:gd name="T54" fmla="*/ 65 w 65"/>
              <a:gd name="T55" fmla="*/ 24 h 79"/>
              <a:gd name="T56" fmla="*/ 1 w 65"/>
              <a:gd name="T57" fmla="*/ 30 h 79"/>
              <a:gd name="T58" fmla="*/ 1 w 65"/>
              <a:gd name="T59" fmla="*/ 30 h 79"/>
              <a:gd name="T60" fmla="*/ 0 w 65"/>
              <a:gd name="T61" fmla="*/ 42 h 79"/>
              <a:gd name="T62" fmla="*/ 15 w 65"/>
              <a:gd name="T63" fmla="*/ 49 h 79"/>
              <a:gd name="T64" fmla="*/ 15 w 65"/>
              <a:gd name="T65" fmla="*/ 49 h 79"/>
              <a:gd name="T66" fmla="*/ 63 w 65"/>
              <a:gd name="T67" fmla="*/ 49 h 79"/>
              <a:gd name="T68" fmla="*/ 63 w 65"/>
              <a:gd name="T69" fmla="*/ 49 h 79"/>
              <a:gd name="T70" fmla="*/ 1 w 65"/>
              <a:gd name="T71" fmla="*/ 53 h 79"/>
              <a:gd name="T72" fmla="*/ 65 w 65"/>
              <a:gd name="T73" fmla="*/ 53 h 79"/>
              <a:gd name="T74" fmla="*/ 19 w 65"/>
              <a:gd name="T75" fmla="*/ 53 h 79"/>
              <a:gd name="T76" fmla="*/ 61 w 65"/>
              <a:gd name="T77" fmla="*/ 53 h 79"/>
              <a:gd name="T78" fmla="*/ 61 w 65"/>
              <a:gd name="T79" fmla="*/ 53 h 79"/>
              <a:gd name="T80" fmla="*/ 3 w 65"/>
              <a:gd name="T81" fmla="*/ 57 h 79"/>
              <a:gd name="T82" fmla="*/ 65 w 65"/>
              <a:gd name="T83" fmla="*/ 57 h 79"/>
              <a:gd name="T84" fmla="*/ 21 w 65"/>
              <a:gd name="T85" fmla="*/ 57 h 79"/>
              <a:gd name="T86" fmla="*/ 59 w 65"/>
              <a:gd name="T87" fmla="*/ 57 h 79"/>
              <a:gd name="T88" fmla="*/ 59 w 65"/>
              <a:gd name="T89" fmla="*/ 57 h 79"/>
              <a:gd name="T90" fmla="*/ 3 w 65"/>
              <a:gd name="T91" fmla="*/ 61 h 79"/>
              <a:gd name="T92" fmla="*/ 63 w 65"/>
              <a:gd name="T93" fmla="*/ 61 h 79"/>
              <a:gd name="T94" fmla="*/ 27 w 65"/>
              <a:gd name="T95" fmla="*/ 61 h 79"/>
              <a:gd name="T96" fmla="*/ 55 w 65"/>
              <a:gd name="T97" fmla="*/ 61 h 79"/>
              <a:gd name="T98" fmla="*/ 55 w 65"/>
              <a:gd name="T99" fmla="*/ 61 h 79"/>
              <a:gd name="T100" fmla="*/ 5 w 65"/>
              <a:gd name="T101" fmla="*/ 65 h 79"/>
              <a:gd name="T102" fmla="*/ 61 w 65"/>
              <a:gd name="T103" fmla="*/ 65 h 79"/>
              <a:gd name="T104" fmla="*/ 33 w 65"/>
              <a:gd name="T105" fmla="*/ 65 h 79"/>
              <a:gd name="T106" fmla="*/ 47 w 65"/>
              <a:gd name="T107" fmla="*/ 65 h 79"/>
              <a:gd name="T108" fmla="*/ 47 w 65"/>
              <a:gd name="T109" fmla="*/ 65 h 79"/>
              <a:gd name="T110" fmla="*/ 9 w 65"/>
              <a:gd name="T111" fmla="*/ 69 h 79"/>
              <a:gd name="T112" fmla="*/ 57 w 65"/>
              <a:gd name="T113" fmla="*/ 71 h 79"/>
              <a:gd name="T114" fmla="*/ 55 w 65"/>
              <a:gd name="T115" fmla="*/ 71 h 79"/>
              <a:gd name="T116" fmla="*/ 15 w 65"/>
              <a:gd name="T117" fmla="*/ 73 h 79"/>
              <a:gd name="T118" fmla="*/ 15 w 65"/>
              <a:gd name="T119" fmla="*/ 73 h 79"/>
              <a:gd name="T120" fmla="*/ 17 w 65"/>
              <a:gd name="T121" fmla="*/ 77 h 79"/>
              <a:gd name="T122" fmla="*/ 47 w 65"/>
              <a:gd name="T123" fmla="*/ 7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5" h="79">
                <a:moveTo>
                  <a:pt x="25" y="0"/>
                </a:moveTo>
                <a:lnTo>
                  <a:pt x="43" y="0"/>
                </a:lnTo>
                <a:lnTo>
                  <a:pt x="43" y="2"/>
                </a:lnTo>
                <a:lnTo>
                  <a:pt x="25" y="2"/>
                </a:lnTo>
                <a:lnTo>
                  <a:pt x="25" y="0"/>
                </a:lnTo>
                <a:close/>
                <a:moveTo>
                  <a:pt x="21" y="2"/>
                </a:moveTo>
                <a:lnTo>
                  <a:pt x="49" y="2"/>
                </a:lnTo>
                <a:lnTo>
                  <a:pt x="49" y="4"/>
                </a:lnTo>
                <a:lnTo>
                  <a:pt x="21" y="4"/>
                </a:lnTo>
                <a:lnTo>
                  <a:pt x="21" y="2"/>
                </a:lnTo>
                <a:close/>
                <a:moveTo>
                  <a:pt x="17" y="4"/>
                </a:moveTo>
                <a:lnTo>
                  <a:pt x="31" y="4"/>
                </a:lnTo>
                <a:lnTo>
                  <a:pt x="31" y="6"/>
                </a:lnTo>
                <a:lnTo>
                  <a:pt x="17" y="6"/>
                </a:lnTo>
                <a:lnTo>
                  <a:pt x="17" y="4"/>
                </a:lnTo>
                <a:close/>
                <a:moveTo>
                  <a:pt x="35" y="4"/>
                </a:moveTo>
                <a:lnTo>
                  <a:pt x="53" y="4"/>
                </a:lnTo>
                <a:lnTo>
                  <a:pt x="53" y="6"/>
                </a:lnTo>
                <a:lnTo>
                  <a:pt x="35" y="6"/>
                </a:lnTo>
                <a:lnTo>
                  <a:pt x="35" y="4"/>
                </a:lnTo>
                <a:close/>
                <a:moveTo>
                  <a:pt x="15" y="6"/>
                </a:moveTo>
                <a:lnTo>
                  <a:pt x="23" y="6"/>
                </a:lnTo>
                <a:lnTo>
                  <a:pt x="23" y="8"/>
                </a:lnTo>
                <a:lnTo>
                  <a:pt x="15" y="8"/>
                </a:lnTo>
                <a:lnTo>
                  <a:pt x="15" y="6"/>
                </a:lnTo>
                <a:close/>
                <a:moveTo>
                  <a:pt x="39" y="6"/>
                </a:moveTo>
                <a:lnTo>
                  <a:pt x="55" y="6"/>
                </a:lnTo>
                <a:lnTo>
                  <a:pt x="55" y="8"/>
                </a:lnTo>
                <a:lnTo>
                  <a:pt x="39" y="8"/>
                </a:lnTo>
                <a:lnTo>
                  <a:pt x="39" y="6"/>
                </a:lnTo>
                <a:close/>
                <a:moveTo>
                  <a:pt x="13" y="8"/>
                </a:moveTo>
                <a:lnTo>
                  <a:pt x="21" y="8"/>
                </a:lnTo>
                <a:lnTo>
                  <a:pt x="21" y="10"/>
                </a:lnTo>
                <a:lnTo>
                  <a:pt x="13" y="10"/>
                </a:lnTo>
                <a:lnTo>
                  <a:pt x="13" y="8"/>
                </a:lnTo>
                <a:close/>
                <a:moveTo>
                  <a:pt x="41" y="8"/>
                </a:moveTo>
                <a:lnTo>
                  <a:pt x="57" y="8"/>
                </a:lnTo>
                <a:lnTo>
                  <a:pt x="57" y="10"/>
                </a:lnTo>
                <a:lnTo>
                  <a:pt x="41" y="10"/>
                </a:lnTo>
                <a:lnTo>
                  <a:pt x="41" y="8"/>
                </a:lnTo>
                <a:close/>
                <a:moveTo>
                  <a:pt x="9" y="10"/>
                </a:moveTo>
                <a:lnTo>
                  <a:pt x="19" y="10"/>
                </a:lnTo>
                <a:lnTo>
                  <a:pt x="19" y="12"/>
                </a:lnTo>
                <a:lnTo>
                  <a:pt x="9" y="12"/>
                </a:lnTo>
                <a:lnTo>
                  <a:pt x="9" y="10"/>
                </a:lnTo>
                <a:close/>
                <a:moveTo>
                  <a:pt x="41" y="10"/>
                </a:moveTo>
                <a:lnTo>
                  <a:pt x="59" y="10"/>
                </a:lnTo>
                <a:lnTo>
                  <a:pt x="59" y="12"/>
                </a:lnTo>
                <a:lnTo>
                  <a:pt x="41" y="12"/>
                </a:lnTo>
                <a:lnTo>
                  <a:pt x="41" y="10"/>
                </a:lnTo>
                <a:close/>
                <a:moveTo>
                  <a:pt x="9" y="12"/>
                </a:moveTo>
                <a:lnTo>
                  <a:pt x="17" y="12"/>
                </a:lnTo>
                <a:lnTo>
                  <a:pt x="17" y="14"/>
                </a:lnTo>
                <a:lnTo>
                  <a:pt x="9" y="14"/>
                </a:lnTo>
                <a:lnTo>
                  <a:pt x="9" y="12"/>
                </a:lnTo>
                <a:close/>
                <a:moveTo>
                  <a:pt x="43" y="12"/>
                </a:moveTo>
                <a:lnTo>
                  <a:pt x="61" y="12"/>
                </a:lnTo>
                <a:lnTo>
                  <a:pt x="61" y="14"/>
                </a:lnTo>
                <a:lnTo>
                  <a:pt x="43" y="14"/>
                </a:lnTo>
                <a:lnTo>
                  <a:pt x="43" y="12"/>
                </a:lnTo>
                <a:close/>
                <a:moveTo>
                  <a:pt x="7" y="14"/>
                </a:moveTo>
                <a:lnTo>
                  <a:pt x="15" y="14"/>
                </a:lnTo>
                <a:lnTo>
                  <a:pt x="15" y="16"/>
                </a:lnTo>
                <a:lnTo>
                  <a:pt x="7" y="16"/>
                </a:lnTo>
                <a:lnTo>
                  <a:pt x="7" y="14"/>
                </a:lnTo>
                <a:close/>
                <a:moveTo>
                  <a:pt x="45" y="14"/>
                </a:moveTo>
                <a:lnTo>
                  <a:pt x="63" y="14"/>
                </a:lnTo>
                <a:lnTo>
                  <a:pt x="63" y="16"/>
                </a:lnTo>
                <a:lnTo>
                  <a:pt x="45" y="16"/>
                </a:lnTo>
                <a:lnTo>
                  <a:pt x="45" y="14"/>
                </a:lnTo>
                <a:close/>
                <a:moveTo>
                  <a:pt x="5" y="16"/>
                </a:moveTo>
                <a:lnTo>
                  <a:pt x="15" y="16"/>
                </a:lnTo>
                <a:lnTo>
                  <a:pt x="15" y="18"/>
                </a:lnTo>
                <a:lnTo>
                  <a:pt x="5" y="18"/>
                </a:lnTo>
                <a:lnTo>
                  <a:pt x="5" y="16"/>
                </a:lnTo>
                <a:close/>
                <a:moveTo>
                  <a:pt x="45" y="16"/>
                </a:moveTo>
                <a:lnTo>
                  <a:pt x="63" y="16"/>
                </a:lnTo>
                <a:lnTo>
                  <a:pt x="63" y="18"/>
                </a:lnTo>
                <a:lnTo>
                  <a:pt x="45" y="18"/>
                </a:lnTo>
                <a:lnTo>
                  <a:pt x="45" y="16"/>
                </a:lnTo>
                <a:close/>
                <a:moveTo>
                  <a:pt x="5" y="18"/>
                </a:moveTo>
                <a:lnTo>
                  <a:pt x="13" y="18"/>
                </a:lnTo>
                <a:lnTo>
                  <a:pt x="13" y="20"/>
                </a:lnTo>
                <a:lnTo>
                  <a:pt x="5" y="20"/>
                </a:lnTo>
                <a:lnTo>
                  <a:pt x="5" y="18"/>
                </a:lnTo>
                <a:close/>
                <a:moveTo>
                  <a:pt x="45" y="18"/>
                </a:moveTo>
                <a:lnTo>
                  <a:pt x="63" y="18"/>
                </a:lnTo>
                <a:lnTo>
                  <a:pt x="63" y="20"/>
                </a:lnTo>
                <a:lnTo>
                  <a:pt x="45" y="20"/>
                </a:lnTo>
                <a:lnTo>
                  <a:pt x="45" y="18"/>
                </a:lnTo>
                <a:close/>
                <a:moveTo>
                  <a:pt x="3" y="20"/>
                </a:moveTo>
                <a:lnTo>
                  <a:pt x="13" y="20"/>
                </a:lnTo>
                <a:lnTo>
                  <a:pt x="13" y="22"/>
                </a:lnTo>
                <a:lnTo>
                  <a:pt x="3" y="22"/>
                </a:lnTo>
                <a:lnTo>
                  <a:pt x="3" y="20"/>
                </a:lnTo>
                <a:close/>
                <a:moveTo>
                  <a:pt x="47" y="20"/>
                </a:moveTo>
                <a:lnTo>
                  <a:pt x="63" y="20"/>
                </a:lnTo>
                <a:lnTo>
                  <a:pt x="63" y="22"/>
                </a:lnTo>
                <a:lnTo>
                  <a:pt x="47" y="22"/>
                </a:lnTo>
                <a:lnTo>
                  <a:pt x="47" y="20"/>
                </a:lnTo>
                <a:close/>
                <a:moveTo>
                  <a:pt x="1" y="22"/>
                </a:moveTo>
                <a:lnTo>
                  <a:pt x="13" y="22"/>
                </a:lnTo>
                <a:lnTo>
                  <a:pt x="13" y="24"/>
                </a:lnTo>
                <a:lnTo>
                  <a:pt x="1" y="24"/>
                </a:lnTo>
                <a:lnTo>
                  <a:pt x="1" y="22"/>
                </a:lnTo>
                <a:close/>
                <a:moveTo>
                  <a:pt x="47" y="22"/>
                </a:moveTo>
                <a:lnTo>
                  <a:pt x="65" y="22"/>
                </a:lnTo>
                <a:lnTo>
                  <a:pt x="65" y="24"/>
                </a:lnTo>
                <a:lnTo>
                  <a:pt x="47" y="24"/>
                </a:lnTo>
                <a:lnTo>
                  <a:pt x="47" y="22"/>
                </a:lnTo>
                <a:close/>
                <a:moveTo>
                  <a:pt x="1" y="24"/>
                </a:moveTo>
                <a:lnTo>
                  <a:pt x="65" y="24"/>
                </a:lnTo>
                <a:lnTo>
                  <a:pt x="65" y="30"/>
                </a:lnTo>
                <a:lnTo>
                  <a:pt x="1" y="30"/>
                </a:lnTo>
                <a:lnTo>
                  <a:pt x="1" y="24"/>
                </a:lnTo>
                <a:close/>
                <a:moveTo>
                  <a:pt x="1" y="30"/>
                </a:moveTo>
                <a:lnTo>
                  <a:pt x="13" y="30"/>
                </a:lnTo>
                <a:lnTo>
                  <a:pt x="13" y="40"/>
                </a:lnTo>
                <a:lnTo>
                  <a:pt x="1" y="40"/>
                </a:lnTo>
                <a:lnTo>
                  <a:pt x="1" y="30"/>
                </a:lnTo>
                <a:close/>
                <a:moveTo>
                  <a:pt x="0" y="40"/>
                </a:moveTo>
                <a:lnTo>
                  <a:pt x="13" y="40"/>
                </a:lnTo>
                <a:lnTo>
                  <a:pt x="13" y="42"/>
                </a:lnTo>
                <a:lnTo>
                  <a:pt x="0" y="42"/>
                </a:lnTo>
                <a:lnTo>
                  <a:pt x="0" y="40"/>
                </a:lnTo>
                <a:close/>
                <a:moveTo>
                  <a:pt x="1" y="42"/>
                </a:moveTo>
                <a:lnTo>
                  <a:pt x="15" y="42"/>
                </a:lnTo>
                <a:lnTo>
                  <a:pt x="15" y="49"/>
                </a:lnTo>
                <a:lnTo>
                  <a:pt x="1" y="49"/>
                </a:lnTo>
                <a:lnTo>
                  <a:pt x="1" y="42"/>
                </a:lnTo>
                <a:close/>
                <a:moveTo>
                  <a:pt x="1" y="49"/>
                </a:moveTo>
                <a:lnTo>
                  <a:pt x="15" y="49"/>
                </a:lnTo>
                <a:lnTo>
                  <a:pt x="15" y="51"/>
                </a:lnTo>
                <a:lnTo>
                  <a:pt x="1" y="51"/>
                </a:lnTo>
                <a:lnTo>
                  <a:pt x="1" y="49"/>
                </a:lnTo>
                <a:close/>
                <a:moveTo>
                  <a:pt x="63" y="49"/>
                </a:moveTo>
                <a:lnTo>
                  <a:pt x="65" y="49"/>
                </a:lnTo>
                <a:lnTo>
                  <a:pt x="65" y="51"/>
                </a:lnTo>
                <a:lnTo>
                  <a:pt x="63" y="51"/>
                </a:lnTo>
                <a:lnTo>
                  <a:pt x="63" y="49"/>
                </a:lnTo>
                <a:close/>
                <a:moveTo>
                  <a:pt x="1" y="51"/>
                </a:moveTo>
                <a:lnTo>
                  <a:pt x="17" y="51"/>
                </a:lnTo>
                <a:lnTo>
                  <a:pt x="17" y="53"/>
                </a:lnTo>
                <a:lnTo>
                  <a:pt x="1" y="53"/>
                </a:lnTo>
                <a:lnTo>
                  <a:pt x="1" y="51"/>
                </a:lnTo>
                <a:close/>
                <a:moveTo>
                  <a:pt x="63" y="51"/>
                </a:moveTo>
                <a:lnTo>
                  <a:pt x="65" y="51"/>
                </a:lnTo>
                <a:lnTo>
                  <a:pt x="65" y="53"/>
                </a:lnTo>
                <a:lnTo>
                  <a:pt x="63" y="53"/>
                </a:lnTo>
                <a:lnTo>
                  <a:pt x="63" y="51"/>
                </a:lnTo>
                <a:close/>
                <a:moveTo>
                  <a:pt x="1" y="53"/>
                </a:moveTo>
                <a:lnTo>
                  <a:pt x="19" y="53"/>
                </a:lnTo>
                <a:lnTo>
                  <a:pt x="19" y="55"/>
                </a:lnTo>
                <a:lnTo>
                  <a:pt x="1" y="55"/>
                </a:lnTo>
                <a:lnTo>
                  <a:pt x="1" y="53"/>
                </a:lnTo>
                <a:close/>
                <a:moveTo>
                  <a:pt x="61" y="53"/>
                </a:moveTo>
                <a:lnTo>
                  <a:pt x="65" y="53"/>
                </a:lnTo>
                <a:lnTo>
                  <a:pt x="65" y="55"/>
                </a:lnTo>
                <a:lnTo>
                  <a:pt x="61" y="55"/>
                </a:lnTo>
                <a:lnTo>
                  <a:pt x="61" y="53"/>
                </a:lnTo>
                <a:close/>
                <a:moveTo>
                  <a:pt x="3" y="55"/>
                </a:moveTo>
                <a:lnTo>
                  <a:pt x="21" y="55"/>
                </a:lnTo>
                <a:lnTo>
                  <a:pt x="21" y="57"/>
                </a:lnTo>
                <a:lnTo>
                  <a:pt x="3" y="57"/>
                </a:lnTo>
                <a:lnTo>
                  <a:pt x="3" y="55"/>
                </a:lnTo>
                <a:close/>
                <a:moveTo>
                  <a:pt x="59" y="55"/>
                </a:moveTo>
                <a:lnTo>
                  <a:pt x="65" y="55"/>
                </a:lnTo>
                <a:lnTo>
                  <a:pt x="65" y="57"/>
                </a:lnTo>
                <a:lnTo>
                  <a:pt x="59" y="57"/>
                </a:lnTo>
                <a:lnTo>
                  <a:pt x="59" y="55"/>
                </a:lnTo>
                <a:close/>
                <a:moveTo>
                  <a:pt x="3" y="57"/>
                </a:moveTo>
                <a:lnTo>
                  <a:pt x="21" y="57"/>
                </a:lnTo>
                <a:lnTo>
                  <a:pt x="21" y="59"/>
                </a:lnTo>
                <a:lnTo>
                  <a:pt x="3" y="59"/>
                </a:lnTo>
                <a:lnTo>
                  <a:pt x="3" y="57"/>
                </a:lnTo>
                <a:close/>
                <a:moveTo>
                  <a:pt x="59" y="57"/>
                </a:moveTo>
                <a:lnTo>
                  <a:pt x="63" y="57"/>
                </a:lnTo>
                <a:lnTo>
                  <a:pt x="63" y="59"/>
                </a:lnTo>
                <a:lnTo>
                  <a:pt x="59" y="59"/>
                </a:lnTo>
                <a:lnTo>
                  <a:pt x="59" y="57"/>
                </a:lnTo>
                <a:close/>
                <a:moveTo>
                  <a:pt x="3" y="59"/>
                </a:moveTo>
                <a:lnTo>
                  <a:pt x="25" y="59"/>
                </a:lnTo>
                <a:lnTo>
                  <a:pt x="25" y="61"/>
                </a:lnTo>
                <a:lnTo>
                  <a:pt x="3" y="61"/>
                </a:lnTo>
                <a:lnTo>
                  <a:pt x="3" y="59"/>
                </a:lnTo>
                <a:close/>
                <a:moveTo>
                  <a:pt x="57" y="59"/>
                </a:moveTo>
                <a:lnTo>
                  <a:pt x="63" y="59"/>
                </a:lnTo>
                <a:lnTo>
                  <a:pt x="63" y="61"/>
                </a:lnTo>
                <a:lnTo>
                  <a:pt x="57" y="61"/>
                </a:lnTo>
                <a:lnTo>
                  <a:pt x="57" y="59"/>
                </a:lnTo>
                <a:close/>
                <a:moveTo>
                  <a:pt x="3" y="61"/>
                </a:moveTo>
                <a:lnTo>
                  <a:pt x="27" y="61"/>
                </a:lnTo>
                <a:lnTo>
                  <a:pt x="27" y="63"/>
                </a:lnTo>
                <a:lnTo>
                  <a:pt x="3" y="63"/>
                </a:lnTo>
                <a:lnTo>
                  <a:pt x="3" y="61"/>
                </a:lnTo>
                <a:close/>
                <a:moveTo>
                  <a:pt x="55" y="61"/>
                </a:moveTo>
                <a:lnTo>
                  <a:pt x="61" y="61"/>
                </a:lnTo>
                <a:lnTo>
                  <a:pt x="61" y="63"/>
                </a:lnTo>
                <a:lnTo>
                  <a:pt x="55" y="63"/>
                </a:lnTo>
                <a:lnTo>
                  <a:pt x="55" y="61"/>
                </a:lnTo>
                <a:close/>
                <a:moveTo>
                  <a:pt x="5" y="63"/>
                </a:moveTo>
                <a:lnTo>
                  <a:pt x="31" y="63"/>
                </a:lnTo>
                <a:lnTo>
                  <a:pt x="31" y="65"/>
                </a:lnTo>
                <a:lnTo>
                  <a:pt x="5" y="65"/>
                </a:lnTo>
                <a:lnTo>
                  <a:pt x="5" y="63"/>
                </a:lnTo>
                <a:close/>
                <a:moveTo>
                  <a:pt x="53" y="63"/>
                </a:moveTo>
                <a:lnTo>
                  <a:pt x="61" y="63"/>
                </a:lnTo>
                <a:lnTo>
                  <a:pt x="61" y="65"/>
                </a:lnTo>
                <a:lnTo>
                  <a:pt x="53" y="65"/>
                </a:lnTo>
                <a:lnTo>
                  <a:pt x="53" y="63"/>
                </a:lnTo>
                <a:close/>
                <a:moveTo>
                  <a:pt x="7" y="65"/>
                </a:moveTo>
                <a:lnTo>
                  <a:pt x="33" y="65"/>
                </a:lnTo>
                <a:lnTo>
                  <a:pt x="33" y="67"/>
                </a:lnTo>
                <a:lnTo>
                  <a:pt x="7" y="67"/>
                </a:lnTo>
                <a:lnTo>
                  <a:pt x="7" y="65"/>
                </a:lnTo>
                <a:close/>
                <a:moveTo>
                  <a:pt x="47" y="65"/>
                </a:moveTo>
                <a:lnTo>
                  <a:pt x="59" y="65"/>
                </a:lnTo>
                <a:lnTo>
                  <a:pt x="59" y="67"/>
                </a:lnTo>
                <a:lnTo>
                  <a:pt x="47" y="67"/>
                </a:lnTo>
                <a:lnTo>
                  <a:pt x="47" y="65"/>
                </a:lnTo>
                <a:close/>
                <a:moveTo>
                  <a:pt x="9" y="67"/>
                </a:moveTo>
                <a:lnTo>
                  <a:pt x="59" y="67"/>
                </a:lnTo>
                <a:lnTo>
                  <a:pt x="59" y="69"/>
                </a:lnTo>
                <a:lnTo>
                  <a:pt x="9" y="69"/>
                </a:lnTo>
                <a:lnTo>
                  <a:pt x="9" y="67"/>
                </a:lnTo>
                <a:close/>
                <a:moveTo>
                  <a:pt x="9" y="69"/>
                </a:moveTo>
                <a:lnTo>
                  <a:pt x="57" y="69"/>
                </a:lnTo>
                <a:lnTo>
                  <a:pt x="57" y="71"/>
                </a:lnTo>
                <a:lnTo>
                  <a:pt x="9" y="71"/>
                </a:lnTo>
                <a:lnTo>
                  <a:pt x="9" y="69"/>
                </a:lnTo>
                <a:close/>
                <a:moveTo>
                  <a:pt x="13" y="71"/>
                </a:moveTo>
                <a:lnTo>
                  <a:pt x="55" y="71"/>
                </a:lnTo>
                <a:lnTo>
                  <a:pt x="55" y="73"/>
                </a:lnTo>
                <a:lnTo>
                  <a:pt x="13" y="73"/>
                </a:lnTo>
                <a:lnTo>
                  <a:pt x="13" y="71"/>
                </a:lnTo>
                <a:close/>
                <a:moveTo>
                  <a:pt x="15" y="73"/>
                </a:moveTo>
                <a:lnTo>
                  <a:pt x="53" y="73"/>
                </a:lnTo>
                <a:lnTo>
                  <a:pt x="53" y="75"/>
                </a:lnTo>
                <a:lnTo>
                  <a:pt x="15" y="75"/>
                </a:lnTo>
                <a:lnTo>
                  <a:pt x="15" y="73"/>
                </a:lnTo>
                <a:close/>
                <a:moveTo>
                  <a:pt x="17" y="75"/>
                </a:moveTo>
                <a:lnTo>
                  <a:pt x="51" y="75"/>
                </a:lnTo>
                <a:lnTo>
                  <a:pt x="51" y="77"/>
                </a:lnTo>
                <a:lnTo>
                  <a:pt x="17" y="77"/>
                </a:lnTo>
                <a:lnTo>
                  <a:pt x="17" y="75"/>
                </a:lnTo>
                <a:close/>
                <a:moveTo>
                  <a:pt x="21" y="77"/>
                </a:moveTo>
                <a:lnTo>
                  <a:pt x="47" y="77"/>
                </a:lnTo>
                <a:lnTo>
                  <a:pt x="47" y="79"/>
                </a:lnTo>
                <a:lnTo>
                  <a:pt x="21" y="79"/>
                </a:lnTo>
                <a:lnTo>
                  <a:pt x="21" y="7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08" name="Rectangle 24"/>
          <p:cNvSpPr>
            <a:spLocks noChangeArrowheads="1"/>
          </p:cNvSpPr>
          <p:nvPr/>
        </p:nvSpPr>
        <p:spPr bwMode="auto">
          <a:xfrm>
            <a:off x="3121025" y="2054225"/>
            <a:ext cx="4246563" cy="372745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09" name="Freeform 25"/>
          <p:cNvSpPr>
            <a:spLocks noEditPoints="1"/>
          </p:cNvSpPr>
          <p:nvPr/>
        </p:nvSpPr>
        <p:spPr bwMode="auto">
          <a:xfrm>
            <a:off x="2740025" y="5762625"/>
            <a:ext cx="63500" cy="100013"/>
          </a:xfrm>
          <a:custGeom>
            <a:avLst/>
            <a:gdLst>
              <a:gd name="T0" fmla="*/ 0 w 40"/>
              <a:gd name="T1" fmla="*/ 30 h 63"/>
              <a:gd name="T2" fmla="*/ 0 w 40"/>
              <a:gd name="T3" fmla="*/ 20 h 63"/>
              <a:gd name="T4" fmla="*/ 2 w 40"/>
              <a:gd name="T5" fmla="*/ 12 h 63"/>
              <a:gd name="T6" fmla="*/ 4 w 40"/>
              <a:gd name="T7" fmla="*/ 6 h 63"/>
              <a:gd name="T8" fmla="*/ 8 w 40"/>
              <a:gd name="T9" fmla="*/ 2 h 63"/>
              <a:gd name="T10" fmla="*/ 14 w 40"/>
              <a:gd name="T11" fmla="*/ 0 h 63"/>
              <a:gd name="T12" fmla="*/ 20 w 40"/>
              <a:gd name="T13" fmla="*/ 0 h 63"/>
              <a:gd name="T14" fmla="*/ 24 w 40"/>
              <a:gd name="T15" fmla="*/ 0 h 63"/>
              <a:gd name="T16" fmla="*/ 28 w 40"/>
              <a:gd name="T17" fmla="*/ 2 h 63"/>
              <a:gd name="T18" fmla="*/ 32 w 40"/>
              <a:gd name="T19" fmla="*/ 4 h 63"/>
              <a:gd name="T20" fmla="*/ 34 w 40"/>
              <a:gd name="T21" fmla="*/ 6 h 63"/>
              <a:gd name="T22" fmla="*/ 36 w 40"/>
              <a:gd name="T23" fmla="*/ 10 h 63"/>
              <a:gd name="T24" fmla="*/ 38 w 40"/>
              <a:gd name="T25" fmla="*/ 16 h 63"/>
              <a:gd name="T26" fmla="*/ 40 w 40"/>
              <a:gd name="T27" fmla="*/ 22 h 63"/>
              <a:gd name="T28" fmla="*/ 40 w 40"/>
              <a:gd name="T29" fmla="*/ 30 h 63"/>
              <a:gd name="T30" fmla="*/ 40 w 40"/>
              <a:gd name="T31" fmla="*/ 40 h 63"/>
              <a:gd name="T32" fmla="*/ 38 w 40"/>
              <a:gd name="T33" fmla="*/ 48 h 63"/>
              <a:gd name="T34" fmla="*/ 34 w 40"/>
              <a:gd name="T35" fmla="*/ 54 h 63"/>
              <a:gd name="T36" fmla="*/ 30 w 40"/>
              <a:gd name="T37" fmla="*/ 58 h 63"/>
              <a:gd name="T38" fmla="*/ 26 w 40"/>
              <a:gd name="T39" fmla="*/ 63 h 63"/>
              <a:gd name="T40" fmla="*/ 20 w 40"/>
              <a:gd name="T41" fmla="*/ 63 h 63"/>
              <a:gd name="T42" fmla="*/ 14 w 40"/>
              <a:gd name="T43" fmla="*/ 63 h 63"/>
              <a:gd name="T44" fmla="*/ 10 w 40"/>
              <a:gd name="T45" fmla="*/ 60 h 63"/>
              <a:gd name="T46" fmla="*/ 6 w 40"/>
              <a:gd name="T47" fmla="*/ 56 h 63"/>
              <a:gd name="T48" fmla="*/ 2 w 40"/>
              <a:gd name="T49" fmla="*/ 50 h 63"/>
              <a:gd name="T50" fmla="*/ 0 w 40"/>
              <a:gd name="T51" fmla="*/ 42 h 63"/>
              <a:gd name="T52" fmla="*/ 0 w 40"/>
              <a:gd name="T53" fmla="*/ 30 h 63"/>
              <a:gd name="T54" fmla="*/ 8 w 40"/>
              <a:gd name="T55" fmla="*/ 30 h 63"/>
              <a:gd name="T56" fmla="*/ 8 w 40"/>
              <a:gd name="T57" fmla="*/ 40 h 63"/>
              <a:gd name="T58" fmla="*/ 8 w 40"/>
              <a:gd name="T59" fmla="*/ 46 h 63"/>
              <a:gd name="T60" fmla="*/ 10 w 40"/>
              <a:gd name="T61" fmla="*/ 50 h 63"/>
              <a:gd name="T62" fmla="*/ 14 w 40"/>
              <a:gd name="T63" fmla="*/ 54 h 63"/>
              <a:gd name="T64" fmla="*/ 20 w 40"/>
              <a:gd name="T65" fmla="*/ 54 h 63"/>
              <a:gd name="T66" fmla="*/ 24 w 40"/>
              <a:gd name="T67" fmla="*/ 54 h 63"/>
              <a:gd name="T68" fmla="*/ 28 w 40"/>
              <a:gd name="T69" fmla="*/ 50 h 63"/>
              <a:gd name="T70" fmla="*/ 30 w 40"/>
              <a:gd name="T71" fmla="*/ 46 h 63"/>
              <a:gd name="T72" fmla="*/ 32 w 40"/>
              <a:gd name="T73" fmla="*/ 40 h 63"/>
              <a:gd name="T74" fmla="*/ 32 w 40"/>
              <a:gd name="T75" fmla="*/ 30 h 63"/>
              <a:gd name="T76" fmla="*/ 32 w 40"/>
              <a:gd name="T77" fmla="*/ 22 h 63"/>
              <a:gd name="T78" fmla="*/ 30 w 40"/>
              <a:gd name="T79" fmla="*/ 16 h 63"/>
              <a:gd name="T80" fmla="*/ 28 w 40"/>
              <a:gd name="T81" fmla="*/ 12 h 63"/>
              <a:gd name="T82" fmla="*/ 24 w 40"/>
              <a:gd name="T83" fmla="*/ 8 h 63"/>
              <a:gd name="T84" fmla="*/ 20 w 40"/>
              <a:gd name="T85" fmla="*/ 6 h 63"/>
              <a:gd name="T86" fmla="*/ 14 w 40"/>
              <a:gd name="T87" fmla="*/ 8 h 63"/>
              <a:gd name="T88" fmla="*/ 10 w 40"/>
              <a:gd name="T89" fmla="*/ 10 h 63"/>
              <a:gd name="T90" fmla="*/ 8 w 40"/>
              <a:gd name="T91" fmla="*/ 16 h 63"/>
              <a:gd name="T92" fmla="*/ 8 w 40"/>
              <a:gd name="T93" fmla="*/ 22 h 63"/>
              <a:gd name="T94" fmla="*/ 8 w 40"/>
              <a:gd name="T95" fmla="*/ 3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3">
                <a:moveTo>
                  <a:pt x="0" y="30"/>
                </a:moveTo>
                <a:lnTo>
                  <a:pt x="0" y="20"/>
                </a:lnTo>
                <a:lnTo>
                  <a:pt x="2" y="12"/>
                </a:lnTo>
                <a:lnTo>
                  <a:pt x="4" y="6"/>
                </a:lnTo>
                <a:lnTo>
                  <a:pt x="8" y="2"/>
                </a:lnTo>
                <a:lnTo>
                  <a:pt x="14" y="0"/>
                </a:lnTo>
                <a:lnTo>
                  <a:pt x="20" y="0"/>
                </a:lnTo>
                <a:lnTo>
                  <a:pt x="24" y="0"/>
                </a:lnTo>
                <a:lnTo>
                  <a:pt x="28" y="2"/>
                </a:lnTo>
                <a:lnTo>
                  <a:pt x="32" y="4"/>
                </a:lnTo>
                <a:lnTo>
                  <a:pt x="34" y="6"/>
                </a:lnTo>
                <a:lnTo>
                  <a:pt x="36" y="10"/>
                </a:lnTo>
                <a:lnTo>
                  <a:pt x="38" y="16"/>
                </a:lnTo>
                <a:lnTo>
                  <a:pt x="40" y="22"/>
                </a:lnTo>
                <a:lnTo>
                  <a:pt x="40" y="30"/>
                </a:lnTo>
                <a:lnTo>
                  <a:pt x="40" y="40"/>
                </a:lnTo>
                <a:lnTo>
                  <a:pt x="38" y="48"/>
                </a:lnTo>
                <a:lnTo>
                  <a:pt x="34" y="54"/>
                </a:lnTo>
                <a:lnTo>
                  <a:pt x="30" y="58"/>
                </a:lnTo>
                <a:lnTo>
                  <a:pt x="26" y="63"/>
                </a:lnTo>
                <a:lnTo>
                  <a:pt x="20" y="63"/>
                </a:lnTo>
                <a:lnTo>
                  <a:pt x="14" y="63"/>
                </a:lnTo>
                <a:lnTo>
                  <a:pt x="10" y="60"/>
                </a:lnTo>
                <a:lnTo>
                  <a:pt x="6" y="56"/>
                </a:lnTo>
                <a:lnTo>
                  <a:pt x="2" y="50"/>
                </a:lnTo>
                <a:lnTo>
                  <a:pt x="0" y="42"/>
                </a:lnTo>
                <a:lnTo>
                  <a:pt x="0" y="30"/>
                </a:lnTo>
                <a:close/>
                <a:moveTo>
                  <a:pt x="8" y="30"/>
                </a:moveTo>
                <a:lnTo>
                  <a:pt x="8" y="40"/>
                </a:lnTo>
                <a:lnTo>
                  <a:pt x="8" y="46"/>
                </a:lnTo>
                <a:lnTo>
                  <a:pt x="10" y="50"/>
                </a:lnTo>
                <a:lnTo>
                  <a:pt x="14" y="54"/>
                </a:lnTo>
                <a:lnTo>
                  <a:pt x="20" y="54"/>
                </a:lnTo>
                <a:lnTo>
                  <a:pt x="24" y="54"/>
                </a:lnTo>
                <a:lnTo>
                  <a:pt x="28" y="50"/>
                </a:lnTo>
                <a:lnTo>
                  <a:pt x="30" y="46"/>
                </a:lnTo>
                <a:lnTo>
                  <a:pt x="32" y="40"/>
                </a:lnTo>
                <a:lnTo>
                  <a:pt x="32" y="30"/>
                </a:lnTo>
                <a:lnTo>
                  <a:pt x="32" y="22"/>
                </a:lnTo>
                <a:lnTo>
                  <a:pt x="30" y="16"/>
                </a:lnTo>
                <a:lnTo>
                  <a:pt x="28" y="12"/>
                </a:lnTo>
                <a:lnTo>
                  <a:pt x="24" y="8"/>
                </a:lnTo>
                <a:lnTo>
                  <a:pt x="20" y="6"/>
                </a:lnTo>
                <a:lnTo>
                  <a:pt x="14" y="8"/>
                </a:lnTo>
                <a:lnTo>
                  <a:pt x="10" y="10"/>
                </a:lnTo>
                <a:lnTo>
                  <a:pt x="8" y="16"/>
                </a:lnTo>
                <a:lnTo>
                  <a:pt x="8" y="22"/>
                </a:lnTo>
                <a:lnTo>
                  <a:pt x="8" y="3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10" name="Rectangle 26"/>
          <p:cNvSpPr>
            <a:spLocks noChangeArrowheads="1"/>
          </p:cNvSpPr>
          <p:nvPr/>
        </p:nvSpPr>
        <p:spPr bwMode="auto">
          <a:xfrm>
            <a:off x="2822575" y="5848350"/>
            <a:ext cx="11113" cy="14288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11" name="Freeform 27"/>
          <p:cNvSpPr>
            <a:spLocks noEditPoints="1"/>
          </p:cNvSpPr>
          <p:nvPr/>
        </p:nvSpPr>
        <p:spPr bwMode="auto">
          <a:xfrm>
            <a:off x="2852738" y="5762625"/>
            <a:ext cx="63500" cy="100013"/>
          </a:xfrm>
          <a:custGeom>
            <a:avLst/>
            <a:gdLst>
              <a:gd name="T0" fmla="*/ 0 w 40"/>
              <a:gd name="T1" fmla="*/ 30 h 63"/>
              <a:gd name="T2" fmla="*/ 0 w 40"/>
              <a:gd name="T3" fmla="*/ 20 h 63"/>
              <a:gd name="T4" fmla="*/ 2 w 40"/>
              <a:gd name="T5" fmla="*/ 12 h 63"/>
              <a:gd name="T6" fmla="*/ 4 w 40"/>
              <a:gd name="T7" fmla="*/ 6 h 63"/>
              <a:gd name="T8" fmla="*/ 8 w 40"/>
              <a:gd name="T9" fmla="*/ 2 h 63"/>
              <a:gd name="T10" fmla="*/ 14 w 40"/>
              <a:gd name="T11" fmla="*/ 0 h 63"/>
              <a:gd name="T12" fmla="*/ 20 w 40"/>
              <a:gd name="T13" fmla="*/ 0 h 63"/>
              <a:gd name="T14" fmla="*/ 24 w 40"/>
              <a:gd name="T15" fmla="*/ 0 h 63"/>
              <a:gd name="T16" fmla="*/ 28 w 40"/>
              <a:gd name="T17" fmla="*/ 2 h 63"/>
              <a:gd name="T18" fmla="*/ 32 w 40"/>
              <a:gd name="T19" fmla="*/ 4 h 63"/>
              <a:gd name="T20" fmla="*/ 34 w 40"/>
              <a:gd name="T21" fmla="*/ 6 h 63"/>
              <a:gd name="T22" fmla="*/ 36 w 40"/>
              <a:gd name="T23" fmla="*/ 10 h 63"/>
              <a:gd name="T24" fmla="*/ 38 w 40"/>
              <a:gd name="T25" fmla="*/ 16 h 63"/>
              <a:gd name="T26" fmla="*/ 40 w 40"/>
              <a:gd name="T27" fmla="*/ 22 h 63"/>
              <a:gd name="T28" fmla="*/ 40 w 40"/>
              <a:gd name="T29" fmla="*/ 30 h 63"/>
              <a:gd name="T30" fmla="*/ 40 w 40"/>
              <a:gd name="T31" fmla="*/ 40 h 63"/>
              <a:gd name="T32" fmla="*/ 38 w 40"/>
              <a:gd name="T33" fmla="*/ 48 h 63"/>
              <a:gd name="T34" fmla="*/ 34 w 40"/>
              <a:gd name="T35" fmla="*/ 54 h 63"/>
              <a:gd name="T36" fmla="*/ 30 w 40"/>
              <a:gd name="T37" fmla="*/ 58 h 63"/>
              <a:gd name="T38" fmla="*/ 26 w 40"/>
              <a:gd name="T39" fmla="*/ 63 h 63"/>
              <a:gd name="T40" fmla="*/ 20 w 40"/>
              <a:gd name="T41" fmla="*/ 63 h 63"/>
              <a:gd name="T42" fmla="*/ 14 w 40"/>
              <a:gd name="T43" fmla="*/ 63 h 63"/>
              <a:gd name="T44" fmla="*/ 10 w 40"/>
              <a:gd name="T45" fmla="*/ 60 h 63"/>
              <a:gd name="T46" fmla="*/ 6 w 40"/>
              <a:gd name="T47" fmla="*/ 56 h 63"/>
              <a:gd name="T48" fmla="*/ 2 w 40"/>
              <a:gd name="T49" fmla="*/ 50 h 63"/>
              <a:gd name="T50" fmla="*/ 0 w 40"/>
              <a:gd name="T51" fmla="*/ 42 h 63"/>
              <a:gd name="T52" fmla="*/ 0 w 40"/>
              <a:gd name="T53" fmla="*/ 30 h 63"/>
              <a:gd name="T54" fmla="*/ 8 w 40"/>
              <a:gd name="T55" fmla="*/ 30 h 63"/>
              <a:gd name="T56" fmla="*/ 8 w 40"/>
              <a:gd name="T57" fmla="*/ 40 h 63"/>
              <a:gd name="T58" fmla="*/ 8 w 40"/>
              <a:gd name="T59" fmla="*/ 46 h 63"/>
              <a:gd name="T60" fmla="*/ 10 w 40"/>
              <a:gd name="T61" fmla="*/ 50 h 63"/>
              <a:gd name="T62" fmla="*/ 14 w 40"/>
              <a:gd name="T63" fmla="*/ 54 h 63"/>
              <a:gd name="T64" fmla="*/ 20 w 40"/>
              <a:gd name="T65" fmla="*/ 54 h 63"/>
              <a:gd name="T66" fmla="*/ 24 w 40"/>
              <a:gd name="T67" fmla="*/ 54 h 63"/>
              <a:gd name="T68" fmla="*/ 28 w 40"/>
              <a:gd name="T69" fmla="*/ 50 h 63"/>
              <a:gd name="T70" fmla="*/ 30 w 40"/>
              <a:gd name="T71" fmla="*/ 46 h 63"/>
              <a:gd name="T72" fmla="*/ 32 w 40"/>
              <a:gd name="T73" fmla="*/ 40 h 63"/>
              <a:gd name="T74" fmla="*/ 32 w 40"/>
              <a:gd name="T75" fmla="*/ 30 h 63"/>
              <a:gd name="T76" fmla="*/ 32 w 40"/>
              <a:gd name="T77" fmla="*/ 22 h 63"/>
              <a:gd name="T78" fmla="*/ 30 w 40"/>
              <a:gd name="T79" fmla="*/ 16 h 63"/>
              <a:gd name="T80" fmla="*/ 28 w 40"/>
              <a:gd name="T81" fmla="*/ 12 h 63"/>
              <a:gd name="T82" fmla="*/ 24 w 40"/>
              <a:gd name="T83" fmla="*/ 8 h 63"/>
              <a:gd name="T84" fmla="*/ 20 w 40"/>
              <a:gd name="T85" fmla="*/ 6 h 63"/>
              <a:gd name="T86" fmla="*/ 14 w 40"/>
              <a:gd name="T87" fmla="*/ 8 h 63"/>
              <a:gd name="T88" fmla="*/ 10 w 40"/>
              <a:gd name="T89" fmla="*/ 10 h 63"/>
              <a:gd name="T90" fmla="*/ 8 w 40"/>
              <a:gd name="T91" fmla="*/ 16 h 63"/>
              <a:gd name="T92" fmla="*/ 8 w 40"/>
              <a:gd name="T93" fmla="*/ 22 h 63"/>
              <a:gd name="T94" fmla="*/ 8 w 40"/>
              <a:gd name="T95" fmla="*/ 3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3">
                <a:moveTo>
                  <a:pt x="0" y="30"/>
                </a:moveTo>
                <a:lnTo>
                  <a:pt x="0" y="20"/>
                </a:lnTo>
                <a:lnTo>
                  <a:pt x="2" y="12"/>
                </a:lnTo>
                <a:lnTo>
                  <a:pt x="4" y="6"/>
                </a:lnTo>
                <a:lnTo>
                  <a:pt x="8" y="2"/>
                </a:lnTo>
                <a:lnTo>
                  <a:pt x="14" y="0"/>
                </a:lnTo>
                <a:lnTo>
                  <a:pt x="20" y="0"/>
                </a:lnTo>
                <a:lnTo>
                  <a:pt x="24" y="0"/>
                </a:lnTo>
                <a:lnTo>
                  <a:pt x="28" y="2"/>
                </a:lnTo>
                <a:lnTo>
                  <a:pt x="32" y="4"/>
                </a:lnTo>
                <a:lnTo>
                  <a:pt x="34" y="6"/>
                </a:lnTo>
                <a:lnTo>
                  <a:pt x="36" y="10"/>
                </a:lnTo>
                <a:lnTo>
                  <a:pt x="38" y="16"/>
                </a:lnTo>
                <a:lnTo>
                  <a:pt x="40" y="22"/>
                </a:lnTo>
                <a:lnTo>
                  <a:pt x="40" y="30"/>
                </a:lnTo>
                <a:lnTo>
                  <a:pt x="40" y="40"/>
                </a:lnTo>
                <a:lnTo>
                  <a:pt x="38" y="48"/>
                </a:lnTo>
                <a:lnTo>
                  <a:pt x="34" y="54"/>
                </a:lnTo>
                <a:lnTo>
                  <a:pt x="30" y="58"/>
                </a:lnTo>
                <a:lnTo>
                  <a:pt x="26" y="63"/>
                </a:lnTo>
                <a:lnTo>
                  <a:pt x="20" y="63"/>
                </a:lnTo>
                <a:lnTo>
                  <a:pt x="14" y="63"/>
                </a:lnTo>
                <a:lnTo>
                  <a:pt x="10" y="60"/>
                </a:lnTo>
                <a:lnTo>
                  <a:pt x="6" y="56"/>
                </a:lnTo>
                <a:lnTo>
                  <a:pt x="2" y="50"/>
                </a:lnTo>
                <a:lnTo>
                  <a:pt x="0" y="42"/>
                </a:lnTo>
                <a:lnTo>
                  <a:pt x="0" y="30"/>
                </a:lnTo>
                <a:close/>
                <a:moveTo>
                  <a:pt x="8" y="30"/>
                </a:moveTo>
                <a:lnTo>
                  <a:pt x="8" y="40"/>
                </a:lnTo>
                <a:lnTo>
                  <a:pt x="8" y="46"/>
                </a:lnTo>
                <a:lnTo>
                  <a:pt x="10" y="50"/>
                </a:lnTo>
                <a:lnTo>
                  <a:pt x="14" y="54"/>
                </a:lnTo>
                <a:lnTo>
                  <a:pt x="20" y="54"/>
                </a:lnTo>
                <a:lnTo>
                  <a:pt x="24" y="54"/>
                </a:lnTo>
                <a:lnTo>
                  <a:pt x="28" y="50"/>
                </a:lnTo>
                <a:lnTo>
                  <a:pt x="30" y="46"/>
                </a:lnTo>
                <a:lnTo>
                  <a:pt x="32" y="40"/>
                </a:lnTo>
                <a:lnTo>
                  <a:pt x="32" y="30"/>
                </a:lnTo>
                <a:lnTo>
                  <a:pt x="32" y="22"/>
                </a:lnTo>
                <a:lnTo>
                  <a:pt x="30" y="16"/>
                </a:lnTo>
                <a:lnTo>
                  <a:pt x="28" y="12"/>
                </a:lnTo>
                <a:lnTo>
                  <a:pt x="24" y="8"/>
                </a:lnTo>
                <a:lnTo>
                  <a:pt x="20" y="6"/>
                </a:lnTo>
                <a:lnTo>
                  <a:pt x="14" y="8"/>
                </a:lnTo>
                <a:lnTo>
                  <a:pt x="10" y="10"/>
                </a:lnTo>
                <a:lnTo>
                  <a:pt x="8" y="16"/>
                </a:lnTo>
                <a:lnTo>
                  <a:pt x="8" y="22"/>
                </a:lnTo>
                <a:lnTo>
                  <a:pt x="8" y="3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12" name="Freeform 28"/>
          <p:cNvSpPr>
            <a:spLocks noEditPoints="1"/>
          </p:cNvSpPr>
          <p:nvPr/>
        </p:nvSpPr>
        <p:spPr bwMode="auto">
          <a:xfrm>
            <a:off x="2740025" y="5018088"/>
            <a:ext cx="63500" cy="103187"/>
          </a:xfrm>
          <a:custGeom>
            <a:avLst/>
            <a:gdLst>
              <a:gd name="T0" fmla="*/ 0 w 40"/>
              <a:gd name="T1" fmla="*/ 32 h 65"/>
              <a:gd name="T2" fmla="*/ 0 w 40"/>
              <a:gd name="T3" fmla="*/ 22 h 65"/>
              <a:gd name="T4" fmla="*/ 2 w 40"/>
              <a:gd name="T5" fmla="*/ 14 h 65"/>
              <a:gd name="T6" fmla="*/ 4 w 40"/>
              <a:gd name="T7" fmla="*/ 8 h 65"/>
              <a:gd name="T8" fmla="*/ 8 w 40"/>
              <a:gd name="T9" fmla="*/ 4 h 65"/>
              <a:gd name="T10" fmla="*/ 14 w 40"/>
              <a:gd name="T11" fmla="*/ 2 h 65"/>
              <a:gd name="T12" fmla="*/ 20 w 40"/>
              <a:gd name="T13" fmla="*/ 0 h 65"/>
              <a:gd name="T14" fmla="*/ 24 w 40"/>
              <a:gd name="T15" fmla="*/ 0 h 65"/>
              <a:gd name="T16" fmla="*/ 28 w 40"/>
              <a:gd name="T17" fmla="*/ 2 h 65"/>
              <a:gd name="T18" fmla="*/ 32 w 40"/>
              <a:gd name="T19" fmla="*/ 4 h 65"/>
              <a:gd name="T20" fmla="*/ 34 w 40"/>
              <a:gd name="T21" fmla="*/ 8 h 65"/>
              <a:gd name="T22" fmla="*/ 36 w 40"/>
              <a:gd name="T23" fmla="*/ 12 h 65"/>
              <a:gd name="T24" fmla="*/ 38 w 40"/>
              <a:gd name="T25" fmla="*/ 18 h 65"/>
              <a:gd name="T26" fmla="*/ 40 w 40"/>
              <a:gd name="T27" fmla="*/ 24 h 65"/>
              <a:gd name="T28" fmla="*/ 40 w 40"/>
              <a:gd name="T29" fmla="*/ 32 h 65"/>
              <a:gd name="T30" fmla="*/ 40 w 40"/>
              <a:gd name="T31" fmla="*/ 43 h 65"/>
              <a:gd name="T32" fmla="*/ 38 w 40"/>
              <a:gd name="T33" fmla="*/ 51 h 65"/>
              <a:gd name="T34" fmla="*/ 34 w 40"/>
              <a:gd name="T35" fmla="*/ 57 h 65"/>
              <a:gd name="T36" fmla="*/ 30 w 40"/>
              <a:gd name="T37" fmla="*/ 61 h 65"/>
              <a:gd name="T38" fmla="*/ 26 w 40"/>
              <a:gd name="T39" fmla="*/ 63 h 65"/>
              <a:gd name="T40" fmla="*/ 20 w 40"/>
              <a:gd name="T41" fmla="*/ 65 h 65"/>
              <a:gd name="T42" fmla="*/ 14 w 40"/>
              <a:gd name="T43" fmla="*/ 63 h 65"/>
              <a:gd name="T44" fmla="*/ 10 w 40"/>
              <a:gd name="T45" fmla="*/ 61 h 65"/>
              <a:gd name="T46" fmla="*/ 6 w 40"/>
              <a:gd name="T47" fmla="*/ 59 h 65"/>
              <a:gd name="T48" fmla="*/ 2 w 40"/>
              <a:gd name="T49" fmla="*/ 51 h 65"/>
              <a:gd name="T50" fmla="*/ 0 w 40"/>
              <a:gd name="T51" fmla="*/ 43 h 65"/>
              <a:gd name="T52" fmla="*/ 0 w 40"/>
              <a:gd name="T53" fmla="*/ 32 h 65"/>
              <a:gd name="T54" fmla="*/ 8 w 40"/>
              <a:gd name="T55" fmla="*/ 32 h 65"/>
              <a:gd name="T56" fmla="*/ 8 w 40"/>
              <a:gd name="T57" fmla="*/ 41 h 65"/>
              <a:gd name="T58" fmla="*/ 8 w 40"/>
              <a:gd name="T59" fmla="*/ 49 h 65"/>
              <a:gd name="T60" fmla="*/ 10 w 40"/>
              <a:gd name="T61" fmla="*/ 53 h 65"/>
              <a:gd name="T62" fmla="*/ 14 w 40"/>
              <a:gd name="T63" fmla="*/ 55 h 65"/>
              <a:gd name="T64" fmla="*/ 20 w 40"/>
              <a:gd name="T65" fmla="*/ 57 h 65"/>
              <a:gd name="T66" fmla="*/ 24 w 40"/>
              <a:gd name="T67" fmla="*/ 55 h 65"/>
              <a:gd name="T68" fmla="*/ 28 w 40"/>
              <a:gd name="T69" fmla="*/ 53 h 65"/>
              <a:gd name="T70" fmla="*/ 30 w 40"/>
              <a:gd name="T71" fmla="*/ 49 h 65"/>
              <a:gd name="T72" fmla="*/ 32 w 40"/>
              <a:gd name="T73" fmla="*/ 41 h 65"/>
              <a:gd name="T74" fmla="*/ 32 w 40"/>
              <a:gd name="T75" fmla="*/ 32 h 65"/>
              <a:gd name="T76" fmla="*/ 32 w 40"/>
              <a:gd name="T77" fmla="*/ 24 h 65"/>
              <a:gd name="T78" fmla="*/ 30 w 40"/>
              <a:gd name="T79" fmla="*/ 16 h 65"/>
              <a:gd name="T80" fmla="*/ 28 w 40"/>
              <a:gd name="T81" fmla="*/ 12 h 65"/>
              <a:gd name="T82" fmla="*/ 24 w 40"/>
              <a:gd name="T83" fmla="*/ 8 h 65"/>
              <a:gd name="T84" fmla="*/ 20 w 40"/>
              <a:gd name="T85" fmla="*/ 8 h 65"/>
              <a:gd name="T86" fmla="*/ 14 w 40"/>
              <a:gd name="T87" fmla="*/ 8 h 65"/>
              <a:gd name="T88" fmla="*/ 10 w 40"/>
              <a:gd name="T89" fmla="*/ 12 h 65"/>
              <a:gd name="T90" fmla="*/ 8 w 40"/>
              <a:gd name="T91" fmla="*/ 16 h 65"/>
              <a:gd name="T92" fmla="*/ 8 w 40"/>
              <a:gd name="T93" fmla="*/ 22 h 65"/>
              <a:gd name="T94" fmla="*/ 8 w 40"/>
              <a:gd name="T95" fmla="*/ 32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5">
                <a:moveTo>
                  <a:pt x="0" y="32"/>
                </a:moveTo>
                <a:lnTo>
                  <a:pt x="0" y="22"/>
                </a:lnTo>
                <a:lnTo>
                  <a:pt x="2" y="14"/>
                </a:lnTo>
                <a:lnTo>
                  <a:pt x="4" y="8"/>
                </a:lnTo>
                <a:lnTo>
                  <a:pt x="8" y="4"/>
                </a:lnTo>
                <a:lnTo>
                  <a:pt x="14" y="2"/>
                </a:lnTo>
                <a:lnTo>
                  <a:pt x="20" y="0"/>
                </a:lnTo>
                <a:lnTo>
                  <a:pt x="24" y="0"/>
                </a:lnTo>
                <a:lnTo>
                  <a:pt x="28" y="2"/>
                </a:lnTo>
                <a:lnTo>
                  <a:pt x="32" y="4"/>
                </a:lnTo>
                <a:lnTo>
                  <a:pt x="34" y="8"/>
                </a:lnTo>
                <a:lnTo>
                  <a:pt x="36" y="12"/>
                </a:lnTo>
                <a:lnTo>
                  <a:pt x="38" y="18"/>
                </a:lnTo>
                <a:lnTo>
                  <a:pt x="40" y="24"/>
                </a:lnTo>
                <a:lnTo>
                  <a:pt x="40" y="32"/>
                </a:lnTo>
                <a:lnTo>
                  <a:pt x="40" y="43"/>
                </a:lnTo>
                <a:lnTo>
                  <a:pt x="38" y="51"/>
                </a:lnTo>
                <a:lnTo>
                  <a:pt x="34" y="57"/>
                </a:lnTo>
                <a:lnTo>
                  <a:pt x="30" y="61"/>
                </a:lnTo>
                <a:lnTo>
                  <a:pt x="26" y="63"/>
                </a:lnTo>
                <a:lnTo>
                  <a:pt x="20" y="65"/>
                </a:lnTo>
                <a:lnTo>
                  <a:pt x="14" y="63"/>
                </a:lnTo>
                <a:lnTo>
                  <a:pt x="10" y="61"/>
                </a:lnTo>
                <a:lnTo>
                  <a:pt x="6" y="59"/>
                </a:lnTo>
                <a:lnTo>
                  <a:pt x="2" y="51"/>
                </a:lnTo>
                <a:lnTo>
                  <a:pt x="0" y="43"/>
                </a:lnTo>
                <a:lnTo>
                  <a:pt x="0" y="32"/>
                </a:lnTo>
                <a:close/>
                <a:moveTo>
                  <a:pt x="8" y="32"/>
                </a:moveTo>
                <a:lnTo>
                  <a:pt x="8" y="41"/>
                </a:lnTo>
                <a:lnTo>
                  <a:pt x="8" y="49"/>
                </a:lnTo>
                <a:lnTo>
                  <a:pt x="10" y="53"/>
                </a:lnTo>
                <a:lnTo>
                  <a:pt x="14" y="55"/>
                </a:lnTo>
                <a:lnTo>
                  <a:pt x="20" y="57"/>
                </a:lnTo>
                <a:lnTo>
                  <a:pt x="24" y="55"/>
                </a:lnTo>
                <a:lnTo>
                  <a:pt x="28" y="53"/>
                </a:lnTo>
                <a:lnTo>
                  <a:pt x="30" y="49"/>
                </a:lnTo>
                <a:lnTo>
                  <a:pt x="32" y="41"/>
                </a:lnTo>
                <a:lnTo>
                  <a:pt x="32" y="32"/>
                </a:lnTo>
                <a:lnTo>
                  <a:pt x="32" y="24"/>
                </a:lnTo>
                <a:lnTo>
                  <a:pt x="30" y="16"/>
                </a:lnTo>
                <a:lnTo>
                  <a:pt x="28" y="12"/>
                </a:lnTo>
                <a:lnTo>
                  <a:pt x="24" y="8"/>
                </a:lnTo>
                <a:lnTo>
                  <a:pt x="20" y="8"/>
                </a:lnTo>
                <a:lnTo>
                  <a:pt x="14" y="8"/>
                </a:lnTo>
                <a:lnTo>
                  <a:pt x="10" y="12"/>
                </a:lnTo>
                <a:lnTo>
                  <a:pt x="8" y="16"/>
                </a:lnTo>
                <a:lnTo>
                  <a:pt x="8" y="22"/>
                </a:lnTo>
                <a:lnTo>
                  <a:pt x="8" y="3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13" name="Rectangle 29"/>
          <p:cNvSpPr>
            <a:spLocks noChangeArrowheads="1"/>
          </p:cNvSpPr>
          <p:nvPr/>
        </p:nvSpPr>
        <p:spPr bwMode="auto">
          <a:xfrm>
            <a:off x="2822575" y="5105400"/>
            <a:ext cx="11113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14" name="Freeform 30"/>
          <p:cNvSpPr>
            <a:spLocks/>
          </p:cNvSpPr>
          <p:nvPr/>
        </p:nvSpPr>
        <p:spPr bwMode="auto">
          <a:xfrm>
            <a:off x="2849563" y="5018088"/>
            <a:ext cx="63500" cy="100012"/>
          </a:xfrm>
          <a:custGeom>
            <a:avLst/>
            <a:gdLst>
              <a:gd name="T0" fmla="*/ 40 w 40"/>
              <a:gd name="T1" fmla="*/ 55 h 63"/>
              <a:gd name="T2" fmla="*/ 40 w 40"/>
              <a:gd name="T3" fmla="*/ 63 h 63"/>
              <a:gd name="T4" fmla="*/ 0 w 40"/>
              <a:gd name="T5" fmla="*/ 63 h 63"/>
              <a:gd name="T6" fmla="*/ 0 w 40"/>
              <a:gd name="T7" fmla="*/ 61 h 63"/>
              <a:gd name="T8" fmla="*/ 2 w 40"/>
              <a:gd name="T9" fmla="*/ 57 h 63"/>
              <a:gd name="T10" fmla="*/ 2 w 40"/>
              <a:gd name="T11" fmla="*/ 53 h 63"/>
              <a:gd name="T12" fmla="*/ 6 w 40"/>
              <a:gd name="T13" fmla="*/ 49 h 63"/>
              <a:gd name="T14" fmla="*/ 10 w 40"/>
              <a:gd name="T15" fmla="*/ 45 h 63"/>
              <a:gd name="T16" fmla="*/ 16 w 40"/>
              <a:gd name="T17" fmla="*/ 41 h 63"/>
              <a:gd name="T18" fmla="*/ 22 w 40"/>
              <a:gd name="T19" fmla="*/ 35 h 63"/>
              <a:gd name="T20" fmla="*/ 26 w 40"/>
              <a:gd name="T21" fmla="*/ 30 h 63"/>
              <a:gd name="T22" fmla="*/ 28 w 40"/>
              <a:gd name="T23" fmla="*/ 26 h 63"/>
              <a:gd name="T24" fmla="*/ 30 w 40"/>
              <a:gd name="T25" fmla="*/ 22 h 63"/>
              <a:gd name="T26" fmla="*/ 32 w 40"/>
              <a:gd name="T27" fmla="*/ 18 h 63"/>
              <a:gd name="T28" fmla="*/ 30 w 40"/>
              <a:gd name="T29" fmla="*/ 14 h 63"/>
              <a:gd name="T30" fmla="*/ 28 w 40"/>
              <a:gd name="T31" fmla="*/ 10 h 63"/>
              <a:gd name="T32" fmla="*/ 26 w 40"/>
              <a:gd name="T33" fmla="*/ 8 h 63"/>
              <a:gd name="T34" fmla="*/ 20 w 40"/>
              <a:gd name="T35" fmla="*/ 8 h 63"/>
              <a:gd name="T36" fmla="*/ 16 w 40"/>
              <a:gd name="T37" fmla="*/ 8 h 63"/>
              <a:gd name="T38" fmla="*/ 12 w 40"/>
              <a:gd name="T39" fmla="*/ 10 h 63"/>
              <a:gd name="T40" fmla="*/ 10 w 40"/>
              <a:gd name="T41" fmla="*/ 14 h 63"/>
              <a:gd name="T42" fmla="*/ 10 w 40"/>
              <a:gd name="T43" fmla="*/ 18 h 63"/>
              <a:gd name="T44" fmla="*/ 2 w 40"/>
              <a:gd name="T45" fmla="*/ 18 h 63"/>
              <a:gd name="T46" fmla="*/ 2 w 40"/>
              <a:gd name="T47" fmla="*/ 12 h 63"/>
              <a:gd name="T48" fmla="*/ 4 w 40"/>
              <a:gd name="T49" fmla="*/ 8 h 63"/>
              <a:gd name="T50" fmla="*/ 8 w 40"/>
              <a:gd name="T51" fmla="*/ 4 h 63"/>
              <a:gd name="T52" fmla="*/ 14 w 40"/>
              <a:gd name="T53" fmla="*/ 2 h 63"/>
              <a:gd name="T54" fmla="*/ 20 w 40"/>
              <a:gd name="T55" fmla="*/ 0 h 63"/>
              <a:gd name="T56" fmla="*/ 26 w 40"/>
              <a:gd name="T57" fmla="*/ 0 h 63"/>
              <a:gd name="T58" fmla="*/ 30 w 40"/>
              <a:gd name="T59" fmla="*/ 2 h 63"/>
              <a:gd name="T60" fmla="*/ 34 w 40"/>
              <a:gd name="T61" fmla="*/ 6 h 63"/>
              <a:gd name="T62" fmla="*/ 38 w 40"/>
              <a:gd name="T63" fmla="*/ 10 h 63"/>
              <a:gd name="T64" fmla="*/ 40 w 40"/>
              <a:gd name="T65" fmla="*/ 18 h 63"/>
              <a:gd name="T66" fmla="*/ 40 w 40"/>
              <a:gd name="T67" fmla="*/ 20 h 63"/>
              <a:gd name="T68" fmla="*/ 38 w 40"/>
              <a:gd name="T69" fmla="*/ 24 h 63"/>
              <a:gd name="T70" fmla="*/ 36 w 40"/>
              <a:gd name="T71" fmla="*/ 28 h 63"/>
              <a:gd name="T72" fmla="*/ 34 w 40"/>
              <a:gd name="T73" fmla="*/ 32 h 63"/>
              <a:gd name="T74" fmla="*/ 30 w 40"/>
              <a:gd name="T75" fmla="*/ 37 h 63"/>
              <a:gd name="T76" fmla="*/ 22 w 40"/>
              <a:gd name="T77" fmla="*/ 43 h 63"/>
              <a:gd name="T78" fmla="*/ 18 w 40"/>
              <a:gd name="T79" fmla="*/ 47 h 63"/>
              <a:gd name="T80" fmla="*/ 16 w 40"/>
              <a:gd name="T81" fmla="*/ 49 h 63"/>
              <a:gd name="T82" fmla="*/ 14 w 40"/>
              <a:gd name="T83" fmla="*/ 51 h 63"/>
              <a:gd name="T84" fmla="*/ 12 w 40"/>
              <a:gd name="T85" fmla="*/ 53 h 63"/>
              <a:gd name="T86" fmla="*/ 10 w 40"/>
              <a:gd name="T87" fmla="*/ 55 h 63"/>
              <a:gd name="T88" fmla="*/ 40 w 40"/>
              <a:gd name="T89" fmla="*/ 5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0" h="63">
                <a:moveTo>
                  <a:pt x="40" y="55"/>
                </a:moveTo>
                <a:lnTo>
                  <a:pt x="40" y="63"/>
                </a:lnTo>
                <a:lnTo>
                  <a:pt x="0" y="63"/>
                </a:lnTo>
                <a:lnTo>
                  <a:pt x="0" y="61"/>
                </a:lnTo>
                <a:lnTo>
                  <a:pt x="2" y="57"/>
                </a:lnTo>
                <a:lnTo>
                  <a:pt x="2" y="53"/>
                </a:lnTo>
                <a:lnTo>
                  <a:pt x="6" y="49"/>
                </a:lnTo>
                <a:lnTo>
                  <a:pt x="10" y="45"/>
                </a:lnTo>
                <a:lnTo>
                  <a:pt x="16" y="41"/>
                </a:lnTo>
                <a:lnTo>
                  <a:pt x="22" y="35"/>
                </a:lnTo>
                <a:lnTo>
                  <a:pt x="26" y="30"/>
                </a:lnTo>
                <a:lnTo>
                  <a:pt x="28" y="26"/>
                </a:lnTo>
                <a:lnTo>
                  <a:pt x="30" y="22"/>
                </a:lnTo>
                <a:lnTo>
                  <a:pt x="32" y="18"/>
                </a:lnTo>
                <a:lnTo>
                  <a:pt x="30" y="14"/>
                </a:lnTo>
                <a:lnTo>
                  <a:pt x="28" y="10"/>
                </a:lnTo>
                <a:lnTo>
                  <a:pt x="26" y="8"/>
                </a:lnTo>
                <a:lnTo>
                  <a:pt x="20" y="8"/>
                </a:lnTo>
                <a:lnTo>
                  <a:pt x="16" y="8"/>
                </a:lnTo>
                <a:lnTo>
                  <a:pt x="12" y="10"/>
                </a:lnTo>
                <a:lnTo>
                  <a:pt x="10" y="14"/>
                </a:lnTo>
                <a:lnTo>
                  <a:pt x="10" y="18"/>
                </a:lnTo>
                <a:lnTo>
                  <a:pt x="2" y="18"/>
                </a:lnTo>
                <a:lnTo>
                  <a:pt x="2" y="12"/>
                </a:lnTo>
                <a:lnTo>
                  <a:pt x="4" y="8"/>
                </a:lnTo>
                <a:lnTo>
                  <a:pt x="8" y="4"/>
                </a:lnTo>
                <a:lnTo>
                  <a:pt x="14" y="2"/>
                </a:lnTo>
                <a:lnTo>
                  <a:pt x="20" y="0"/>
                </a:lnTo>
                <a:lnTo>
                  <a:pt x="26" y="0"/>
                </a:lnTo>
                <a:lnTo>
                  <a:pt x="30" y="2"/>
                </a:lnTo>
                <a:lnTo>
                  <a:pt x="34" y="6"/>
                </a:lnTo>
                <a:lnTo>
                  <a:pt x="38" y="10"/>
                </a:lnTo>
                <a:lnTo>
                  <a:pt x="40" y="18"/>
                </a:lnTo>
                <a:lnTo>
                  <a:pt x="40" y="20"/>
                </a:lnTo>
                <a:lnTo>
                  <a:pt x="38" y="24"/>
                </a:lnTo>
                <a:lnTo>
                  <a:pt x="36" y="28"/>
                </a:lnTo>
                <a:lnTo>
                  <a:pt x="34" y="32"/>
                </a:lnTo>
                <a:lnTo>
                  <a:pt x="30" y="37"/>
                </a:lnTo>
                <a:lnTo>
                  <a:pt x="22" y="43"/>
                </a:lnTo>
                <a:lnTo>
                  <a:pt x="18" y="47"/>
                </a:lnTo>
                <a:lnTo>
                  <a:pt x="16" y="49"/>
                </a:lnTo>
                <a:lnTo>
                  <a:pt x="14" y="51"/>
                </a:lnTo>
                <a:lnTo>
                  <a:pt x="12" y="53"/>
                </a:lnTo>
                <a:lnTo>
                  <a:pt x="10" y="55"/>
                </a:lnTo>
                <a:lnTo>
                  <a:pt x="40" y="55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15" name="Freeform 31"/>
          <p:cNvSpPr>
            <a:spLocks noEditPoints="1"/>
          </p:cNvSpPr>
          <p:nvPr/>
        </p:nvSpPr>
        <p:spPr bwMode="auto">
          <a:xfrm>
            <a:off x="2740025" y="4267200"/>
            <a:ext cx="63500" cy="103188"/>
          </a:xfrm>
          <a:custGeom>
            <a:avLst/>
            <a:gdLst>
              <a:gd name="T0" fmla="*/ 0 w 40"/>
              <a:gd name="T1" fmla="*/ 33 h 65"/>
              <a:gd name="T2" fmla="*/ 0 w 40"/>
              <a:gd name="T3" fmla="*/ 23 h 65"/>
              <a:gd name="T4" fmla="*/ 2 w 40"/>
              <a:gd name="T5" fmla="*/ 15 h 65"/>
              <a:gd name="T6" fmla="*/ 4 w 40"/>
              <a:gd name="T7" fmla="*/ 8 h 65"/>
              <a:gd name="T8" fmla="*/ 8 w 40"/>
              <a:gd name="T9" fmla="*/ 4 h 65"/>
              <a:gd name="T10" fmla="*/ 14 w 40"/>
              <a:gd name="T11" fmla="*/ 2 h 65"/>
              <a:gd name="T12" fmla="*/ 20 w 40"/>
              <a:gd name="T13" fmla="*/ 0 h 65"/>
              <a:gd name="T14" fmla="*/ 24 w 40"/>
              <a:gd name="T15" fmla="*/ 2 h 65"/>
              <a:gd name="T16" fmla="*/ 28 w 40"/>
              <a:gd name="T17" fmla="*/ 2 h 65"/>
              <a:gd name="T18" fmla="*/ 32 w 40"/>
              <a:gd name="T19" fmla="*/ 6 h 65"/>
              <a:gd name="T20" fmla="*/ 34 w 40"/>
              <a:gd name="T21" fmla="*/ 8 h 65"/>
              <a:gd name="T22" fmla="*/ 36 w 40"/>
              <a:gd name="T23" fmla="*/ 13 h 65"/>
              <a:gd name="T24" fmla="*/ 38 w 40"/>
              <a:gd name="T25" fmla="*/ 19 h 65"/>
              <a:gd name="T26" fmla="*/ 40 w 40"/>
              <a:gd name="T27" fmla="*/ 25 h 65"/>
              <a:gd name="T28" fmla="*/ 40 w 40"/>
              <a:gd name="T29" fmla="*/ 33 h 65"/>
              <a:gd name="T30" fmla="*/ 40 w 40"/>
              <a:gd name="T31" fmla="*/ 43 h 65"/>
              <a:gd name="T32" fmla="*/ 38 w 40"/>
              <a:gd name="T33" fmla="*/ 51 h 65"/>
              <a:gd name="T34" fmla="*/ 34 w 40"/>
              <a:gd name="T35" fmla="*/ 57 h 65"/>
              <a:gd name="T36" fmla="*/ 30 w 40"/>
              <a:gd name="T37" fmla="*/ 61 h 65"/>
              <a:gd name="T38" fmla="*/ 26 w 40"/>
              <a:gd name="T39" fmla="*/ 63 h 65"/>
              <a:gd name="T40" fmla="*/ 20 w 40"/>
              <a:gd name="T41" fmla="*/ 65 h 65"/>
              <a:gd name="T42" fmla="*/ 14 w 40"/>
              <a:gd name="T43" fmla="*/ 63 h 65"/>
              <a:gd name="T44" fmla="*/ 10 w 40"/>
              <a:gd name="T45" fmla="*/ 61 h 65"/>
              <a:gd name="T46" fmla="*/ 6 w 40"/>
              <a:gd name="T47" fmla="*/ 59 h 65"/>
              <a:gd name="T48" fmla="*/ 2 w 40"/>
              <a:gd name="T49" fmla="*/ 53 h 65"/>
              <a:gd name="T50" fmla="*/ 0 w 40"/>
              <a:gd name="T51" fmla="*/ 43 h 65"/>
              <a:gd name="T52" fmla="*/ 0 w 40"/>
              <a:gd name="T53" fmla="*/ 33 h 65"/>
              <a:gd name="T54" fmla="*/ 8 w 40"/>
              <a:gd name="T55" fmla="*/ 33 h 65"/>
              <a:gd name="T56" fmla="*/ 8 w 40"/>
              <a:gd name="T57" fmla="*/ 43 h 65"/>
              <a:gd name="T58" fmla="*/ 8 w 40"/>
              <a:gd name="T59" fmla="*/ 49 h 65"/>
              <a:gd name="T60" fmla="*/ 10 w 40"/>
              <a:gd name="T61" fmla="*/ 53 h 65"/>
              <a:gd name="T62" fmla="*/ 14 w 40"/>
              <a:gd name="T63" fmla="*/ 57 h 65"/>
              <a:gd name="T64" fmla="*/ 20 w 40"/>
              <a:gd name="T65" fmla="*/ 57 h 65"/>
              <a:gd name="T66" fmla="*/ 24 w 40"/>
              <a:gd name="T67" fmla="*/ 57 h 65"/>
              <a:gd name="T68" fmla="*/ 28 w 40"/>
              <a:gd name="T69" fmla="*/ 53 h 65"/>
              <a:gd name="T70" fmla="*/ 30 w 40"/>
              <a:gd name="T71" fmla="*/ 49 h 65"/>
              <a:gd name="T72" fmla="*/ 32 w 40"/>
              <a:gd name="T73" fmla="*/ 41 h 65"/>
              <a:gd name="T74" fmla="*/ 32 w 40"/>
              <a:gd name="T75" fmla="*/ 33 h 65"/>
              <a:gd name="T76" fmla="*/ 32 w 40"/>
              <a:gd name="T77" fmla="*/ 25 h 65"/>
              <a:gd name="T78" fmla="*/ 30 w 40"/>
              <a:gd name="T79" fmla="*/ 17 h 65"/>
              <a:gd name="T80" fmla="*/ 28 w 40"/>
              <a:gd name="T81" fmla="*/ 13 h 65"/>
              <a:gd name="T82" fmla="*/ 24 w 40"/>
              <a:gd name="T83" fmla="*/ 10 h 65"/>
              <a:gd name="T84" fmla="*/ 20 w 40"/>
              <a:gd name="T85" fmla="*/ 8 h 65"/>
              <a:gd name="T86" fmla="*/ 14 w 40"/>
              <a:gd name="T87" fmla="*/ 8 h 65"/>
              <a:gd name="T88" fmla="*/ 10 w 40"/>
              <a:gd name="T89" fmla="*/ 13 h 65"/>
              <a:gd name="T90" fmla="*/ 8 w 40"/>
              <a:gd name="T91" fmla="*/ 17 h 65"/>
              <a:gd name="T92" fmla="*/ 8 w 40"/>
              <a:gd name="T93" fmla="*/ 25 h 65"/>
              <a:gd name="T94" fmla="*/ 8 w 40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5">
                <a:moveTo>
                  <a:pt x="0" y="33"/>
                </a:moveTo>
                <a:lnTo>
                  <a:pt x="0" y="23"/>
                </a:lnTo>
                <a:lnTo>
                  <a:pt x="2" y="15"/>
                </a:lnTo>
                <a:lnTo>
                  <a:pt x="4" y="8"/>
                </a:lnTo>
                <a:lnTo>
                  <a:pt x="8" y="4"/>
                </a:lnTo>
                <a:lnTo>
                  <a:pt x="14" y="2"/>
                </a:lnTo>
                <a:lnTo>
                  <a:pt x="20" y="0"/>
                </a:lnTo>
                <a:lnTo>
                  <a:pt x="24" y="2"/>
                </a:lnTo>
                <a:lnTo>
                  <a:pt x="28" y="2"/>
                </a:lnTo>
                <a:lnTo>
                  <a:pt x="32" y="6"/>
                </a:lnTo>
                <a:lnTo>
                  <a:pt x="34" y="8"/>
                </a:lnTo>
                <a:lnTo>
                  <a:pt x="36" y="13"/>
                </a:lnTo>
                <a:lnTo>
                  <a:pt x="38" y="19"/>
                </a:lnTo>
                <a:lnTo>
                  <a:pt x="40" y="25"/>
                </a:lnTo>
                <a:lnTo>
                  <a:pt x="40" y="33"/>
                </a:lnTo>
                <a:lnTo>
                  <a:pt x="40" y="43"/>
                </a:lnTo>
                <a:lnTo>
                  <a:pt x="38" y="51"/>
                </a:lnTo>
                <a:lnTo>
                  <a:pt x="34" y="57"/>
                </a:lnTo>
                <a:lnTo>
                  <a:pt x="30" y="61"/>
                </a:lnTo>
                <a:lnTo>
                  <a:pt x="26" y="63"/>
                </a:lnTo>
                <a:lnTo>
                  <a:pt x="20" y="65"/>
                </a:lnTo>
                <a:lnTo>
                  <a:pt x="14" y="63"/>
                </a:lnTo>
                <a:lnTo>
                  <a:pt x="10" y="61"/>
                </a:lnTo>
                <a:lnTo>
                  <a:pt x="6" y="59"/>
                </a:lnTo>
                <a:lnTo>
                  <a:pt x="2" y="53"/>
                </a:lnTo>
                <a:lnTo>
                  <a:pt x="0" y="43"/>
                </a:lnTo>
                <a:lnTo>
                  <a:pt x="0" y="33"/>
                </a:lnTo>
                <a:close/>
                <a:moveTo>
                  <a:pt x="8" y="33"/>
                </a:moveTo>
                <a:lnTo>
                  <a:pt x="8" y="43"/>
                </a:lnTo>
                <a:lnTo>
                  <a:pt x="8" y="49"/>
                </a:lnTo>
                <a:lnTo>
                  <a:pt x="10" y="53"/>
                </a:lnTo>
                <a:lnTo>
                  <a:pt x="14" y="57"/>
                </a:lnTo>
                <a:lnTo>
                  <a:pt x="20" y="57"/>
                </a:lnTo>
                <a:lnTo>
                  <a:pt x="24" y="57"/>
                </a:lnTo>
                <a:lnTo>
                  <a:pt x="28" y="53"/>
                </a:lnTo>
                <a:lnTo>
                  <a:pt x="30" y="49"/>
                </a:lnTo>
                <a:lnTo>
                  <a:pt x="32" y="41"/>
                </a:lnTo>
                <a:lnTo>
                  <a:pt x="32" y="33"/>
                </a:lnTo>
                <a:lnTo>
                  <a:pt x="32" y="25"/>
                </a:lnTo>
                <a:lnTo>
                  <a:pt x="30" y="17"/>
                </a:lnTo>
                <a:lnTo>
                  <a:pt x="28" y="13"/>
                </a:lnTo>
                <a:lnTo>
                  <a:pt x="24" y="10"/>
                </a:lnTo>
                <a:lnTo>
                  <a:pt x="20" y="8"/>
                </a:lnTo>
                <a:lnTo>
                  <a:pt x="14" y="8"/>
                </a:lnTo>
                <a:lnTo>
                  <a:pt x="10" y="13"/>
                </a:lnTo>
                <a:lnTo>
                  <a:pt x="8" y="17"/>
                </a:lnTo>
                <a:lnTo>
                  <a:pt x="8" y="25"/>
                </a:lnTo>
                <a:lnTo>
                  <a:pt x="8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16" name="Rectangle 32"/>
          <p:cNvSpPr>
            <a:spLocks noChangeArrowheads="1"/>
          </p:cNvSpPr>
          <p:nvPr/>
        </p:nvSpPr>
        <p:spPr bwMode="auto">
          <a:xfrm>
            <a:off x="2822575" y="4354513"/>
            <a:ext cx="11113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17" name="Freeform 33"/>
          <p:cNvSpPr>
            <a:spLocks noEditPoints="1"/>
          </p:cNvSpPr>
          <p:nvPr/>
        </p:nvSpPr>
        <p:spPr bwMode="auto">
          <a:xfrm>
            <a:off x="2846388" y="4270375"/>
            <a:ext cx="69850" cy="96838"/>
          </a:xfrm>
          <a:custGeom>
            <a:avLst/>
            <a:gdLst>
              <a:gd name="T0" fmla="*/ 28 w 44"/>
              <a:gd name="T1" fmla="*/ 61 h 61"/>
              <a:gd name="T2" fmla="*/ 28 w 44"/>
              <a:gd name="T3" fmla="*/ 47 h 61"/>
              <a:gd name="T4" fmla="*/ 0 w 44"/>
              <a:gd name="T5" fmla="*/ 47 h 61"/>
              <a:gd name="T6" fmla="*/ 0 w 44"/>
              <a:gd name="T7" fmla="*/ 39 h 61"/>
              <a:gd name="T8" fmla="*/ 30 w 44"/>
              <a:gd name="T9" fmla="*/ 0 h 61"/>
              <a:gd name="T10" fmla="*/ 36 w 44"/>
              <a:gd name="T11" fmla="*/ 0 h 61"/>
              <a:gd name="T12" fmla="*/ 36 w 44"/>
              <a:gd name="T13" fmla="*/ 39 h 61"/>
              <a:gd name="T14" fmla="*/ 44 w 44"/>
              <a:gd name="T15" fmla="*/ 39 h 61"/>
              <a:gd name="T16" fmla="*/ 44 w 44"/>
              <a:gd name="T17" fmla="*/ 47 h 61"/>
              <a:gd name="T18" fmla="*/ 36 w 44"/>
              <a:gd name="T19" fmla="*/ 47 h 61"/>
              <a:gd name="T20" fmla="*/ 36 w 44"/>
              <a:gd name="T21" fmla="*/ 61 h 61"/>
              <a:gd name="T22" fmla="*/ 28 w 44"/>
              <a:gd name="T23" fmla="*/ 61 h 61"/>
              <a:gd name="T24" fmla="*/ 28 w 44"/>
              <a:gd name="T25" fmla="*/ 39 h 61"/>
              <a:gd name="T26" fmla="*/ 28 w 44"/>
              <a:gd name="T27" fmla="*/ 15 h 61"/>
              <a:gd name="T28" fmla="*/ 10 w 44"/>
              <a:gd name="T29" fmla="*/ 39 h 61"/>
              <a:gd name="T30" fmla="*/ 28 w 44"/>
              <a:gd name="T31" fmla="*/ 39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4" h="61">
                <a:moveTo>
                  <a:pt x="28" y="61"/>
                </a:moveTo>
                <a:lnTo>
                  <a:pt x="28" y="47"/>
                </a:lnTo>
                <a:lnTo>
                  <a:pt x="0" y="47"/>
                </a:lnTo>
                <a:lnTo>
                  <a:pt x="0" y="39"/>
                </a:lnTo>
                <a:lnTo>
                  <a:pt x="30" y="0"/>
                </a:lnTo>
                <a:lnTo>
                  <a:pt x="36" y="0"/>
                </a:lnTo>
                <a:lnTo>
                  <a:pt x="36" y="39"/>
                </a:lnTo>
                <a:lnTo>
                  <a:pt x="44" y="39"/>
                </a:lnTo>
                <a:lnTo>
                  <a:pt x="44" y="47"/>
                </a:lnTo>
                <a:lnTo>
                  <a:pt x="36" y="47"/>
                </a:lnTo>
                <a:lnTo>
                  <a:pt x="36" y="61"/>
                </a:lnTo>
                <a:lnTo>
                  <a:pt x="28" y="61"/>
                </a:lnTo>
                <a:close/>
                <a:moveTo>
                  <a:pt x="28" y="39"/>
                </a:moveTo>
                <a:lnTo>
                  <a:pt x="28" y="15"/>
                </a:lnTo>
                <a:lnTo>
                  <a:pt x="10" y="39"/>
                </a:lnTo>
                <a:lnTo>
                  <a:pt x="28" y="3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18" name="Freeform 34"/>
          <p:cNvSpPr>
            <a:spLocks noEditPoints="1"/>
          </p:cNvSpPr>
          <p:nvPr/>
        </p:nvSpPr>
        <p:spPr bwMode="auto">
          <a:xfrm>
            <a:off x="2740025" y="3536950"/>
            <a:ext cx="63500" cy="100013"/>
          </a:xfrm>
          <a:custGeom>
            <a:avLst/>
            <a:gdLst>
              <a:gd name="T0" fmla="*/ 0 w 40"/>
              <a:gd name="T1" fmla="*/ 30 h 63"/>
              <a:gd name="T2" fmla="*/ 0 w 40"/>
              <a:gd name="T3" fmla="*/ 20 h 63"/>
              <a:gd name="T4" fmla="*/ 2 w 40"/>
              <a:gd name="T5" fmla="*/ 12 h 63"/>
              <a:gd name="T6" fmla="*/ 4 w 40"/>
              <a:gd name="T7" fmla="*/ 6 h 63"/>
              <a:gd name="T8" fmla="*/ 8 w 40"/>
              <a:gd name="T9" fmla="*/ 2 h 63"/>
              <a:gd name="T10" fmla="*/ 14 w 40"/>
              <a:gd name="T11" fmla="*/ 0 h 63"/>
              <a:gd name="T12" fmla="*/ 20 w 40"/>
              <a:gd name="T13" fmla="*/ 0 h 63"/>
              <a:gd name="T14" fmla="*/ 24 w 40"/>
              <a:gd name="T15" fmla="*/ 0 h 63"/>
              <a:gd name="T16" fmla="*/ 28 w 40"/>
              <a:gd name="T17" fmla="*/ 2 h 63"/>
              <a:gd name="T18" fmla="*/ 32 w 40"/>
              <a:gd name="T19" fmla="*/ 4 h 63"/>
              <a:gd name="T20" fmla="*/ 34 w 40"/>
              <a:gd name="T21" fmla="*/ 6 h 63"/>
              <a:gd name="T22" fmla="*/ 36 w 40"/>
              <a:gd name="T23" fmla="*/ 12 h 63"/>
              <a:gd name="T24" fmla="*/ 38 w 40"/>
              <a:gd name="T25" fmla="*/ 16 h 63"/>
              <a:gd name="T26" fmla="*/ 40 w 40"/>
              <a:gd name="T27" fmla="*/ 22 h 63"/>
              <a:gd name="T28" fmla="*/ 40 w 40"/>
              <a:gd name="T29" fmla="*/ 30 h 63"/>
              <a:gd name="T30" fmla="*/ 40 w 40"/>
              <a:gd name="T31" fmla="*/ 40 h 63"/>
              <a:gd name="T32" fmla="*/ 38 w 40"/>
              <a:gd name="T33" fmla="*/ 49 h 63"/>
              <a:gd name="T34" fmla="*/ 34 w 40"/>
              <a:gd name="T35" fmla="*/ 55 h 63"/>
              <a:gd name="T36" fmla="*/ 30 w 40"/>
              <a:gd name="T37" fmla="*/ 59 h 63"/>
              <a:gd name="T38" fmla="*/ 26 w 40"/>
              <a:gd name="T39" fmla="*/ 63 h 63"/>
              <a:gd name="T40" fmla="*/ 20 w 40"/>
              <a:gd name="T41" fmla="*/ 63 h 63"/>
              <a:gd name="T42" fmla="*/ 14 w 40"/>
              <a:gd name="T43" fmla="*/ 63 h 63"/>
              <a:gd name="T44" fmla="*/ 10 w 40"/>
              <a:gd name="T45" fmla="*/ 61 h 63"/>
              <a:gd name="T46" fmla="*/ 6 w 40"/>
              <a:gd name="T47" fmla="*/ 57 h 63"/>
              <a:gd name="T48" fmla="*/ 2 w 40"/>
              <a:gd name="T49" fmla="*/ 51 h 63"/>
              <a:gd name="T50" fmla="*/ 0 w 40"/>
              <a:gd name="T51" fmla="*/ 42 h 63"/>
              <a:gd name="T52" fmla="*/ 0 w 40"/>
              <a:gd name="T53" fmla="*/ 30 h 63"/>
              <a:gd name="T54" fmla="*/ 8 w 40"/>
              <a:gd name="T55" fmla="*/ 30 h 63"/>
              <a:gd name="T56" fmla="*/ 8 w 40"/>
              <a:gd name="T57" fmla="*/ 40 h 63"/>
              <a:gd name="T58" fmla="*/ 8 w 40"/>
              <a:gd name="T59" fmla="*/ 46 h 63"/>
              <a:gd name="T60" fmla="*/ 10 w 40"/>
              <a:gd name="T61" fmla="*/ 51 h 63"/>
              <a:gd name="T62" fmla="*/ 14 w 40"/>
              <a:gd name="T63" fmla="*/ 55 h 63"/>
              <a:gd name="T64" fmla="*/ 20 w 40"/>
              <a:gd name="T65" fmla="*/ 55 h 63"/>
              <a:gd name="T66" fmla="*/ 24 w 40"/>
              <a:gd name="T67" fmla="*/ 55 h 63"/>
              <a:gd name="T68" fmla="*/ 28 w 40"/>
              <a:gd name="T69" fmla="*/ 51 h 63"/>
              <a:gd name="T70" fmla="*/ 30 w 40"/>
              <a:gd name="T71" fmla="*/ 46 h 63"/>
              <a:gd name="T72" fmla="*/ 32 w 40"/>
              <a:gd name="T73" fmla="*/ 40 h 63"/>
              <a:gd name="T74" fmla="*/ 32 w 40"/>
              <a:gd name="T75" fmla="*/ 30 h 63"/>
              <a:gd name="T76" fmla="*/ 32 w 40"/>
              <a:gd name="T77" fmla="*/ 22 h 63"/>
              <a:gd name="T78" fmla="*/ 30 w 40"/>
              <a:gd name="T79" fmla="*/ 16 h 63"/>
              <a:gd name="T80" fmla="*/ 28 w 40"/>
              <a:gd name="T81" fmla="*/ 12 h 63"/>
              <a:gd name="T82" fmla="*/ 24 w 40"/>
              <a:gd name="T83" fmla="*/ 8 h 63"/>
              <a:gd name="T84" fmla="*/ 20 w 40"/>
              <a:gd name="T85" fmla="*/ 6 h 63"/>
              <a:gd name="T86" fmla="*/ 14 w 40"/>
              <a:gd name="T87" fmla="*/ 8 h 63"/>
              <a:gd name="T88" fmla="*/ 10 w 40"/>
              <a:gd name="T89" fmla="*/ 10 h 63"/>
              <a:gd name="T90" fmla="*/ 8 w 40"/>
              <a:gd name="T91" fmla="*/ 16 h 63"/>
              <a:gd name="T92" fmla="*/ 8 w 40"/>
              <a:gd name="T93" fmla="*/ 22 h 63"/>
              <a:gd name="T94" fmla="*/ 8 w 40"/>
              <a:gd name="T95" fmla="*/ 3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3">
                <a:moveTo>
                  <a:pt x="0" y="30"/>
                </a:moveTo>
                <a:lnTo>
                  <a:pt x="0" y="20"/>
                </a:lnTo>
                <a:lnTo>
                  <a:pt x="2" y="12"/>
                </a:lnTo>
                <a:lnTo>
                  <a:pt x="4" y="6"/>
                </a:lnTo>
                <a:lnTo>
                  <a:pt x="8" y="2"/>
                </a:lnTo>
                <a:lnTo>
                  <a:pt x="14" y="0"/>
                </a:lnTo>
                <a:lnTo>
                  <a:pt x="20" y="0"/>
                </a:lnTo>
                <a:lnTo>
                  <a:pt x="24" y="0"/>
                </a:lnTo>
                <a:lnTo>
                  <a:pt x="28" y="2"/>
                </a:lnTo>
                <a:lnTo>
                  <a:pt x="32" y="4"/>
                </a:lnTo>
                <a:lnTo>
                  <a:pt x="34" y="6"/>
                </a:lnTo>
                <a:lnTo>
                  <a:pt x="36" y="12"/>
                </a:lnTo>
                <a:lnTo>
                  <a:pt x="38" y="16"/>
                </a:lnTo>
                <a:lnTo>
                  <a:pt x="40" y="22"/>
                </a:lnTo>
                <a:lnTo>
                  <a:pt x="40" y="30"/>
                </a:lnTo>
                <a:lnTo>
                  <a:pt x="40" y="40"/>
                </a:lnTo>
                <a:lnTo>
                  <a:pt x="38" y="49"/>
                </a:lnTo>
                <a:lnTo>
                  <a:pt x="34" y="55"/>
                </a:lnTo>
                <a:lnTo>
                  <a:pt x="30" y="59"/>
                </a:lnTo>
                <a:lnTo>
                  <a:pt x="26" y="63"/>
                </a:lnTo>
                <a:lnTo>
                  <a:pt x="20" y="63"/>
                </a:lnTo>
                <a:lnTo>
                  <a:pt x="14" y="63"/>
                </a:lnTo>
                <a:lnTo>
                  <a:pt x="10" y="61"/>
                </a:lnTo>
                <a:lnTo>
                  <a:pt x="6" y="57"/>
                </a:lnTo>
                <a:lnTo>
                  <a:pt x="2" y="51"/>
                </a:lnTo>
                <a:lnTo>
                  <a:pt x="0" y="42"/>
                </a:lnTo>
                <a:lnTo>
                  <a:pt x="0" y="30"/>
                </a:lnTo>
                <a:close/>
                <a:moveTo>
                  <a:pt x="8" y="30"/>
                </a:moveTo>
                <a:lnTo>
                  <a:pt x="8" y="40"/>
                </a:lnTo>
                <a:lnTo>
                  <a:pt x="8" y="46"/>
                </a:lnTo>
                <a:lnTo>
                  <a:pt x="10" y="51"/>
                </a:lnTo>
                <a:lnTo>
                  <a:pt x="14" y="55"/>
                </a:lnTo>
                <a:lnTo>
                  <a:pt x="20" y="55"/>
                </a:lnTo>
                <a:lnTo>
                  <a:pt x="24" y="55"/>
                </a:lnTo>
                <a:lnTo>
                  <a:pt x="28" y="51"/>
                </a:lnTo>
                <a:lnTo>
                  <a:pt x="30" y="46"/>
                </a:lnTo>
                <a:lnTo>
                  <a:pt x="32" y="40"/>
                </a:lnTo>
                <a:lnTo>
                  <a:pt x="32" y="30"/>
                </a:lnTo>
                <a:lnTo>
                  <a:pt x="32" y="22"/>
                </a:lnTo>
                <a:lnTo>
                  <a:pt x="30" y="16"/>
                </a:lnTo>
                <a:lnTo>
                  <a:pt x="28" y="12"/>
                </a:lnTo>
                <a:lnTo>
                  <a:pt x="24" y="8"/>
                </a:lnTo>
                <a:lnTo>
                  <a:pt x="20" y="6"/>
                </a:lnTo>
                <a:lnTo>
                  <a:pt x="14" y="8"/>
                </a:lnTo>
                <a:lnTo>
                  <a:pt x="10" y="10"/>
                </a:lnTo>
                <a:lnTo>
                  <a:pt x="8" y="16"/>
                </a:lnTo>
                <a:lnTo>
                  <a:pt x="8" y="22"/>
                </a:lnTo>
                <a:lnTo>
                  <a:pt x="8" y="3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19" name="Rectangle 35"/>
          <p:cNvSpPr>
            <a:spLocks noChangeArrowheads="1"/>
          </p:cNvSpPr>
          <p:nvPr/>
        </p:nvSpPr>
        <p:spPr bwMode="auto">
          <a:xfrm>
            <a:off x="2822575" y="3624263"/>
            <a:ext cx="11113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20" name="Freeform 36"/>
          <p:cNvSpPr>
            <a:spLocks noEditPoints="1"/>
          </p:cNvSpPr>
          <p:nvPr/>
        </p:nvSpPr>
        <p:spPr bwMode="auto">
          <a:xfrm>
            <a:off x="2849563" y="3536950"/>
            <a:ext cx="66675" cy="100013"/>
          </a:xfrm>
          <a:custGeom>
            <a:avLst/>
            <a:gdLst>
              <a:gd name="T0" fmla="*/ 40 w 42"/>
              <a:gd name="T1" fmla="*/ 16 h 63"/>
              <a:gd name="T2" fmla="*/ 32 w 42"/>
              <a:gd name="T3" fmla="*/ 16 h 63"/>
              <a:gd name="T4" fmla="*/ 32 w 42"/>
              <a:gd name="T5" fmla="*/ 12 h 63"/>
              <a:gd name="T6" fmla="*/ 30 w 42"/>
              <a:gd name="T7" fmla="*/ 10 h 63"/>
              <a:gd name="T8" fmla="*/ 26 w 42"/>
              <a:gd name="T9" fmla="*/ 8 h 63"/>
              <a:gd name="T10" fmla="*/ 22 w 42"/>
              <a:gd name="T11" fmla="*/ 6 h 63"/>
              <a:gd name="T12" fmla="*/ 18 w 42"/>
              <a:gd name="T13" fmla="*/ 6 h 63"/>
              <a:gd name="T14" fmla="*/ 16 w 42"/>
              <a:gd name="T15" fmla="*/ 8 h 63"/>
              <a:gd name="T16" fmla="*/ 12 w 42"/>
              <a:gd name="T17" fmla="*/ 12 h 63"/>
              <a:gd name="T18" fmla="*/ 10 w 42"/>
              <a:gd name="T19" fmla="*/ 16 h 63"/>
              <a:gd name="T20" fmla="*/ 8 w 42"/>
              <a:gd name="T21" fmla="*/ 20 h 63"/>
              <a:gd name="T22" fmla="*/ 8 w 42"/>
              <a:gd name="T23" fmla="*/ 28 h 63"/>
              <a:gd name="T24" fmla="*/ 12 w 42"/>
              <a:gd name="T25" fmla="*/ 26 h 63"/>
              <a:gd name="T26" fmla="*/ 16 w 42"/>
              <a:gd name="T27" fmla="*/ 22 h 63"/>
              <a:gd name="T28" fmla="*/ 20 w 42"/>
              <a:gd name="T29" fmla="*/ 22 h 63"/>
              <a:gd name="T30" fmla="*/ 24 w 42"/>
              <a:gd name="T31" fmla="*/ 20 h 63"/>
              <a:gd name="T32" fmla="*/ 30 w 42"/>
              <a:gd name="T33" fmla="*/ 22 h 63"/>
              <a:gd name="T34" fmla="*/ 36 w 42"/>
              <a:gd name="T35" fmla="*/ 26 h 63"/>
              <a:gd name="T36" fmla="*/ 40 w 42"/>
              <a:gd name="T37" fmla="*/ 30 h 63"/>
              <a:gd name="T38" fmla="*/ 42 w 42"/>
              <a:gd name="T39" fmla="*/ 36 h 63"/>
              <a:gd name="T40" fmla="*/ 42 w 42"/>
              <a:gd name="T41" fmla="*/ 40 h 63"/>
              <a:gd name="T42" fmla="*/ 40 w 42"/>
              <a:gd name="T43" fmla="*/ 46 h 63"/>
              <a:gd name="T44" fmla="*/ 40 w 42"/>
              <a:gd name="T45" fmla="*/ 53 h 63"/>
              <a:gd name="T46" fmla="*/ 36 w 42"/>
              <a:gd name="T47" fmla="*/ 57 h 63"/>
              <a:gd name="T48" fmla="*/ 32 w 42"/>
              <a:gd name="T49" fmla="*/ 61 h 63"/>
              <a:gd name="T50" fmla="*/ 28 w 42"/>
              <a:gd name="T51" fmla="*/ 63 h 63"/>
              <a:gd name="T52" fmla="*/ 22 w 42"/>
              <a:gd name="T53" fmla="*/ 63 h 63"/>
              <a:gd name="T54" fmla="*/ 16 w 42"/>
              <a:gd name="T55" fmla="*/ 63 h 63"/>
              <a:gd name="T56" fmla="*/ 10 w 42"/>
              <a:gd name="T57" fmla="*/ 61 h 63"/>
              <a:gd name="T58" fmla="*/ 6 w 42"/>
              <a:gd name="T59" fmla="*/ 57 h 63"/>
              <a:gd name="T60" fmla="*/ 2 w 42"/>
              <a:gd name="T61" fmla="*/ 51 h 63"/>
              <a:gd name="T62" fmla="*/ 0 w 42"/>
              <a:gd name="T63" fmla="*/ 42 h 63"/>
              <a:gd name="T64" fmla="*/ 0 w 42"/>
              <a:gd name="T65" fmla="*/ 32 h 63"/>
              <a:gd name="T66" fmla="*/ 0 w 42"/>
              <a:gd name="T67" fmla="*/ 22 h 63"/>
              <a:gd name="T68" fmla="*/ 4 w 42"/>
              <a:gd name="T69" fmla="*/ 12 h 63"/>
              <a:gd name="T70" fmla="*/ 6 w 42"/>
              <a:gd name="T71" fmla="*/ 6 h 63"/>
              <a:gd name="T72" fmla="*/ 12 w 42"/>
              <a:gd name="T73" fmla="*/ 2 h 63"/>
              <a:gd name="T74" fmla="*/ 16 w 42"/>
              <a:gd name="T75" fmla="*/ 0 h 63"/>
              <a:gd name="T76" fmla="*/ 22 w 42"/>
              <a:gd name="T77" fmla="*/ 0 h 63"/>
              <a:gd name="T78" fmla="*/ 30 w 42"/>
              <a:gd name="T79" fmla="*/ 0 h 63"/>
              <a:gd name="T80" fmla="*/ 36 w 42"/>
              <a:gd name="T81" fmla="*/ 4 h 63"/>
              <a:gd name="T82" fmla="*/ 38 w 42"/>
              <a:gd name="T83" fmla="*/ 8 h 63"/>
              <a:gd name="T84" fmla="*/ 40 w 42"/>
              <a:gd name="T85" fmla="*/ 16 h 63"/>
              <a:gd name="T86" fmla="*/ 8 w 42"/>
              <a:gd name="T87" fmla="*/ 40 h 63"/>
              <a:gd name="T88" fmla="*/ 8 w 42"/>
              <a:gd name="T89" fmla="*/ 44 h 63"/>
              <a:gd name="T90" fmla="*/ 10 w 42"/>
              <a:gd name="T91" fmla="*/ 49 h 63"/>
              <a:gd name="T92" fmla="*/ 12 w 42"/>
              <a:gd name="T93" fmla="*/ 51 h 63"/>
              <a:gd name="T94" fmla="*/ 14 w 42"/>
              <a:gd name="T95" fmla="*/ 55 h 63"/>
              <a:gd name="T96" fmla="*/ 18 w 42"/>
              <a:gd name="T97" fmla="*/ 55 h 63"/>
              <a:gd name="T98" fmla="*/ 22 w 42"/>
              <a:gd name="T99" fmla="*/ 55 h 63"/>
              <a:gd name="T100" fmla="*/ 26 w 42"/>
              <a:gd name="T101" fmla="*/ 55 h 63"/>
              <a:gd name="T102" fmla="*/ 30 w 42"/>
              <a:gd name="T103" fmla="*/ 53 h 63"/>
              <a:gd name="T104" fmla="*/ 32 w 42"/>
              <a:gd name="T105" fmla="*/ 46 h 63"/>
              <a:gd name="T106" fmla="*/ 34 w 42"/>
              <a:gd name="T107" fmla="*/ 42 h 63"/>
              <a:gd name="T108" fmla="*/ 32 w 42"/>
              <a:gd name="T109" fmla="*/ 36 h 63"/>
              <a:gd name="T110" fmla="*/ 30 w 42"/>
              <a:gd name="T111" fmla="*/ 32 h 63"/>
              <a:gd name="T112" fmla="*/ 26 w 42"/>
              <a:gd name="T113" fmla="*/ 28 h 63"/>
              <a:gd name="T114" fmla="*/ 22 w 42"/>
              <a:gd name="T115" fmla="*/ 28 h 63"/>
              <a:gd name="T116" fmla="*/ 16 w 42"/>
              <a:gd name="T117" fmla="*/ 28 h 63"/>
              <a:gd name="T118" fmla="*/ 12 w 42"/>
              <a:gd name="T119" fmla="*/ 32 h 63"/>
              <a:gd name="T120" fmla="*/ 10 w 42"/>
              <a:gd name="T121" fmla="*/ 36 h 63"/>
              <a:gd name="T122" fmla="*/ 8 w 42"/>
              <a:gd name="T123" fmla="*/ 4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2" h="63">
                <a:moveTo>
                  <a:pt x="40" y="16"/>
                </a:moveTo>
                <a:lnTo>
                  <a:pt x="32" y="16"/>
                </a:lnTo>
                <a:lnTo>
                  <a:pt x="32" y="12"/>
                </a:lnTo>
                <a:lnTo>
                  <a:pt x="30" y="10"/>
                </a:lnTo>
                <a:lnTo>
                  <a:pt x="26" y="8"/>
                </a:lnTo>
                <a:lnTo>
                  <a:pt x="22" y="6"/>
                </a:lnTo>
                <a:lnTo>
                  <a:pt x="18" y="6"/>
                </a:lnTo>
                <a:lnTo>
                  <a:pt x="16" y="8"/>
                </a:lnTo>
                <a:lnTo>
                  <a:pt x="12" y="12"/>
                </a:lnTo>
                <a:lnTo>
                  <a:pt x="10" y="16"/>
                </a:lnTo>
                <a:lnTo>
                  <a:pt x="8" y="20"/>
                </a:lnTo>
                <a:lnTo>
                  <a:pt x="8" y="28"/>
                </a:lnTo>
                <a:lnTo>
                  <a:pt x="12" y="26"/>
                </a:lnTo>
                <a:lnTo>
                  <a:pt x="16" y="22"/>
                </a:lnTo>
                <a:lnTo>
                  <a:pt x="20" y="22"/>
                </a:lnTo>
                <a:lnTo>
                  <a:pt x="24" y="20"/>
                </a:lnTo>
                <a:lnTo>
                  <a:pt x="30" y="22"/>
                </a:lnTo>
                <a:lnTo>
                  <a:pt x="36" y="26"/>
                </a:lnTo>
                <a:lnTo>
                  <a:pt x="40" y="30"/>
                </a:lnTo>
                <a:lnTo>
                  <a:pt x="42" y="36"/>
                </a:lnTo>
                <a:lnTo>
                  <a:pt x="42" y="40"/>
                </a:lnTo>
                <a:lnTo>
                  <a:pt x="40" y="46"/>
                </a:lnTo>
                <a:lnTo>
                  <a:pt x="40" y="53"/>
                </a:lnTo>
                <a:lnTo>
                  <a:pt x="36" y="57"/>
                </a:lnTo>
                <a:lnTo>
                  <a:pt x="32" y="61"/>
                </a:lnTo>
                <a:lnTo>
                  <a:pt x="28" y="63"/>
                </a:lnTo>
                <a:lnTo>
                  <a:pt x="22" y="63"/>
                </a:lnTo>
                <a:lnTo>
                  <a:pt x="16" y="63"/>
                </a:lnTo>
                <a:lnTo>
                  <a:pt x="10" y="61"/>
                </a:lnTo>
                <a:lnTo>
                  <a:pt x="6" y="57"/>
                </a:lnTo>
                <a:lnTo>
                  <a:pt x="2" y="51"/>
                </a:lnTo>
                <a:lnTo>
                  <a:pt x="0" y="42"/>
                </a:lnTo>
                <a:lnTo>
                  <a:pt x="0" y="32"/>
                </a:lnTo>
                <a:lnTo>
                  <a:pt x="0" y="22"/>
                </a:lnTo>
                <a:lnTo>
                  <a:pt x="4" y="12"/>
                </a:lnTo>
                <a:lnTo>
                  <a:pt x="6" y="6"/>
                </a:lnTo>
                <a:lnTo>
                  <a:pt x="12" y="2"/>
                </a:lnTo>
                <a:lnTo>
                  <a:pt x="16" y="0"/>
                </a:lnTo>
                <a:lnTo>
                  <a:pt x="22" y="0"/>
                </a:lnTo>
                <a:lnTo>
                  <a:pt x="30" y="0"/>
                </a:lnTo>
                <a:lnTo>
                  <a:pt x="36" y="4"/>
                </a:lnTo>
                <a:lnTo>
                  <a:pt x="38" y="8"/>
                </a:lnTo>
                <a:lnTo>
                  <a:pt x="40" y="16"/>
                </a:lnTo>
                <a:close/>
                <a:moveTo>
                  <a:pt x="8" y="40"/>
                </a:moveTo>
                <a:lnTo>
                  <a:pt x="8" y="44"/>
                </a:lnTo>
                <a:lnTo>
                  <a:pt x="10" y="49"/>
                </a:lnTo>
                <a:lnTo>
                  <a:pt x="12" y="51"/>
                </a:lnTo>
                <a:lnTo>
                  <a:pt x="14" y="55"/>
                </a:lnTo>
                <a:lnTo>
                  <a:pt x="18" y="55"/>
                </a:lnTo>
                <a:lnTo>
                  <a:pt x="22" y="55"/>
                </a:lnTo>
                <a:lnTo>
                  <a:pt x="26" y="55"/>
                </a:lnTo>
                <a:lnTo>
                  <a:pt x="30" y="53"/>
                </a:lnTo>
                <a:lnTo>
                  <a:pt x="32" y="46"/>
                </a:lnTo>
                <a:lnTo>
                  <a:pt x="34" y="42"/>
                </a:lnTo>
                <a:lnTo>
                  <a:pt x="32" y="36"/>
                </a:lnTo>
                <a:lnTo>
                  <a:pt x="30" y="32"/>
                </a:lnTo>
                <a:lnTo>
                  <a:pt x="26" y="28"/>
                </a:lnTo>
                <a:lnTo>
                  <a:pt x="22" y="28"/>
                </a:lnTo>
                <a:lnTo>
                  <a:pt x="16" y="28"/>
                </a:lnTo>
                <a:lnTo>
                  <a:pt x="12" y="32"/>
                </a:lnTo>
                <a:lnTo>
                  <a:pt x="10" y="36"/>
                </a:lnTo>
                <a:lnTo>
                  <a:pt x="8" y="4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21" name="Freeform 37"/>
          <p:cNvSpPr>
            <a:spLocks noEditPoints="1"/>
          </p:cNvSpPr>
          <p:nvPr/>
        </p:nvSpPr>
        <p:spPr bwMode="auto">
          <a:xfrm>
            <a:off x="2740025" y="2725738"/>
            <a:ext cx="63500" cy="103187"/>
          </a:xfrm>
          <a:custGeom>
            <a:avLst/>
            <a:gdLst>
              <a:gd name="T0" fmla="*/ 0 w 40"/>
              <a:gd name="T1" fmla="*/ 32 h 65"/>
              <a:gd name="T2" fmla="*/ 0 w 40"/>
              <a:gd name="T3" fmla="*/ 22 h 65"/>
              <a:gd name="T4" fmla="*/ 2 w 40"/>
              <a:gd name="T5" fmla="*/ 14 h 65"/>
              <a:gd name="T6" fmla="*/ 4 w 40"/>
              <a:gd name="T7" fmla="*/ 8 h 65"/>
              <a:gd name="T8" fmla="*/ 8 w 40"/>
              <a:gd name="T9" fmla="*/ 4 h 65"/>
              <a:gd name="T10" fmla="*/ 14 w 40"/>
              <a:gd name="T11" fmla="*/ 2 h 65"/>
              <a:gd name="T12" fmla="*/ 20 w 40"/>
              <a:gd name="T13" fmla="*/ 0 h 65"/>
              <a:gd name="T14" fmla="*/ 24 w 40"/>
              <a:gd name="T15" fmla="*/ 2 h 65"/>
              <a:gd name="T16" fmla="*/ 28 w 40"/>
              <a:gd name="T17" fmla="*/ 2 h 65"/>
              <a:gd name="T18" fmla="*/ 32 w 40"/>
              <a:gd name="T19" fmla="*/ 4 h 65"/>
              <a:gd name="T20" fmla="*/ 34 w 40"/>
              <a:gd name="T21" fmla="*/ 8 h 65"/>
              <a:gd name="T22" fmla="*/ 36 w 40"/>
              <a:gd name="T23" fmla="*/ 12 h 65"/>
              <a:gd name="T24" fmla="*/ 38 w 40"/>
              <a:gd name="T25" fmla="*/ 18 h 65"/>
              <a:gd name="T26" fmla="*/ 40 w 40"/>
              <a:gd name="T27" fmla="*/ 24 h 65"/>
              <a:gd name="T28" fmla="*/ 40 w 40"/>
              <a:gd name="T29" fmla="*/ 32 h 65"/>
              <a:gd name="T30" fmla="*/ 40 w 40"/>
              <a:gd name="T31" fmla="*/ 42 h 65"/>
              <a:gd name="T32" fmla="*/ 38 w 40"/>
              <a:gd name="T33" fmla="*/ 50 h 65"/>
              <a:gd name="T34" fmla="*/ 34 w 40"/>
              <a:gd name="T35" fmla="*/ 56 h 65"/>
              <a:gd name="T36" fmla="*/ 30 w 40"/>
              <a:gd name="T37" fmla="*/ 60 h 65"/>
              <a:gd name="T38" fmla="*/ 26 w 40"/>
              <a:gd name="T39" fmla="*/ 63 h 65"/>
              <a:gd name="T40" fmla="*/ 20 w 40"/>
              <a:gd name="T41" fmla="*/ 65 h 65"/>
              <a:gd name="T42" fmla="*/ 14 w 40"/>
              <a:gd name="T43" fmla="*/ 63 h 65"/>
              <a:gd name="T44" fmla="*/ 10 w 40"/>
              <a:gd name="T45" fmla="*/ 60 h 65"/>
              <a:gd name="T46" fmla="*/ 6 w 40"/>
              <a:gd name="T47" fmla="*/ 58 h 65"/>
              <a:gd name="T48" fmla="*/ 2 w 40"/>
              <a:gd name="T49" fmla="*/ 52 h 65"/>
              <a:gd name="T50" fmla="*/ 0 w 40"/>
              <a:gd name="T51" fmla="*/ 42 h 65"/>
              <a:gd name="T52" fmla="*/ 0 w 40"/>
              <a:gd name="T53" fmla="*/ 32 h 65"/>
              <a:gd name="T54" fmla="*/ 8 w 40"/>
              <a:gd name="T55" fmla="*/ 32 h 65"/>
              <a:gd name="T56" fmla="*/ 8 w 40"/>
              <a:gd name="T57" fmla="*/ 40 h 65"/>
              <a:gd name="T58" fmla="*/ 8 w 40"/>
              <a:gd name="T59" fmla="*/ 48 h 65"/>
              <a:gd name="T60" fmla="*/ 10 w 40"/>
              <a:gd name="T61" fmla="*/ 52 h 65"/>
              <a:gd name="T62" fmla="*/ 14 w 40"/>
              <a:gd name="T63" fmla="*/ 56 h 65"/>
              <a:gd name="T64" fmla="*/ 20 w 40"/>
              <a:gd name="T65" fmla="*/ 56 h 65"/>
              <a:gd name="T66" fmla="*/ 24 w 40"/>
              <a:gd name="T67" fmla="*/ 56 h 65"/>
              <a:gd name="T68" fmla="*/ 28 w 40"/>
              <a:gd name="T69" fmla="*/ 52 h 65"/>
              <a:gd name="T70" fmla="*/ 30 w 40"/>
              <a:gd name="T71" fmla="*/ 48 h 65"/>
              <a:gd name="T72" fmla="*/ 32 w 40"/>
              <a:gd name="T73" fmla="*/ 40 h 65"/>
              <a:gd name="T74" fmla="*/ 32 w 40"/>
              <a:gd name="T75" fmla="*/ 32 h 65"/>
              <a:gd name="T76" fmla="*/ 32 w 40"/>
              <a:gd name="T77" fmla="*/ 24 h 65"/>
              <a:gd name="T78" fmla="*/ 30 w 40"/>
              <a:gd name="T79" fmla="*/ 16 h 65"/>
              <a:gd name="T80" fmla="*/ 28 w 40"/>
              <a:gd name="T81" fmla="*/ 12 h 65"/>
              <a:gd name="T82" fmla="*/ 24 w 40"/>
              <a:gd name="T83" fmla="*/ 8 h 65"/>
              <a:gd name="T84" fmla="*/ 20 w 40"/>
              <a:gd name="T85" fmla="*/ 8 h 65"/>
              <a:gd name="T86" fmla="*/ 14 w 40"/>
              <a:gd name="T87" fmla="*/ 8 h 65"/>
              <a:gd name="T88" fmla="*/ 10 w 40"/>
              <a:gd name="T89" fmla="*/ 12 h 65"/>
              <a:gd name="T90" fmla="*/ 8 w 40"/>
              <a:gd name="T91" fmla="*/ 16 h 65"/>
              <a:gd name="T92" fmla="*/ 8 w 40"/>
              <a:gd name="T93" fmla="*/ 24 h 65"/>
              <a:gd name="T94" fmla="*/ 8 w 40"/>
              <a:gd name="T95" fmla="*/ 32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5">
                <a:moveTo>
                  <a:pt x="0" y="32"/>
                </a:moveTo>
                <a:lnTo>
                  <a:pt x="0" y="22"/>
                </a:lnTo>
                <a:lnTo>
                  <a:pt x="2" y="14"/>
                </a:lnTo>
                <a:lnTo>
                  <a:pt x="4" y="8"/>
                </a:lnTo>
                <a:lnTo>
                  <a:pt x="8" y="4"/>
                </a:lnTo>
                <a:lnTo>
                  <a:pt x="14" y="2"/>
                </a:lnTo>
                <a:lnTo>
                  <a:pt x="20" y="0"/>
                </a:lnTo>
                <a:lnTo>
                  <a:pt x="24" y="2"/>
                </a:lnTo>
                <a:lnTo>
                  <a:pt x="28" y="2"/>
                </a:lnTo>
                <a:lnTo>
                  <a:pt x="32" y="4"/>
                </a:lnTo>
                <a:lnTo>
                  <a:pt x="34" y="8"/>
                </a:lnTo>
                <a:lnTo>
                  <a:pt x="36" y="12"/>
                </a:lnTo>
                <a:lnTo>
                  <a:pt x="38" y="18"/>
                </a:lnTo>
                <a:lnTo>
                  <a:pt x="40" y="24"/>
                </a:lnTo>
                <a:lnTo>
                  <a:pt x="40" y="32"/>
                </a:lnTo>
                <a:lnTo>
                  <a:pt x="40" y="42"/>
                </a:lnTo>
                <a:lnTo>
                  <a:pt x="38" y="50"/>
                </a:lnTo>
                <a:lnTo>
                  <a:pt x="34" y="56"/>
                </a:lnTo>
                <a:lnTo>
                  <a:pt x="30" y="60"/>
                </a:lnTo>
                <a:lnTo>
                  <a:pt x="26" y="63"/>
                </a:lnTo>
                <a:lnTo>
                  <a:pt x="20" y="65"/>
                </a:lnTo>
                <a:lnTo>
                  <a:pt x="14" y="63"/>
                </a:lnTo>
                <a:lnTo>
                  <a:pt x="10" y="60"/>
                </a:lnTo>
                <a:lnTo>
                  <a:pt x="6" y="58"/>
                </a:lnTo>
                <a:lnTo>
                  <a:pt x="2" y="52"/>
                </a:lnTo>
                <a:lnTo>
                  <a:pt x="0" y="42"/>
                </a:lnTo>
                <a:lnTo>
                  <a:pt x="0" y="32"/>
                </a:lnTo>
                <a:close/>
                <a:moveTo>
                  <a:pt x="8" y="32"/>
                </a:moveTo>
                <a:lnTo>
                  <a:pt x="8" y="40"/>
                </a:lnTo>
                <a:lnTo>
                  <a:pt x="8" y="48"/>
                </a:lnTo>
                <a:lnTo>
                  <a:pt x="10" y="52"/>
                </a:lnTo>
                <a:lnTo>
                  <a:pt x="14" y="56"/>
                </a:lnTo>
                <a:lnTo>
                  <a:pt x="20" y="56"/>
                </a:lnTo>
                <a:lnTo>
                  <a:pt x="24" y="56"/>
                </a:lnTo>
                <a:lnTo>
                  <a:pt x="28" y="52"/>
                </a:lnTo>
                <a:lnTo>
                  <a:pt x="30" y="48"/>
                </a:lnTo>
                <a:lnTo>
                  <a:pt x="32" y="40"/>
                </a:lnTo>
                <a:lnTo>
                  <a:pt x="32" y="32"/>
                </a:lnTo>
                <a:lnTo>
                  <a:pt x="32" y="24"/>
                </a:lnTo>
                <a:lnTo>
                  <a:pt x="30" y="16"/>
                </a:lnTo>
                <a:lnTo>
                  <a:pt x="28" y="12"/>
                </a:lnTo>
                <a:lnTo>
                  <a:pt x="24" y="8"/>
                </a:lnTo>
                <a:lnTo>
                  <a:pt x="20" y="8"/>
                </a:lnTo>
                <a:lnTo>
                  <a:pt x="14" y="8"/>
                </a:lnTo>
                <a:lnTo>
                  <a:pt x="10" y="12"/>
                </a:lnTo>
                <a:lnTo>
                  <a:pt x="8" y="16"/>
                </a:lnTo>
                <a:lnTo>
                  <a:pt x="8" y="24"/>
                </a:lnTo>
                <a:lnTo>
                  <a:pt x="8" y="3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22" name="Rectangle 38"/>
          <p:cNvSpPr>
            <a:spLocks noChangeArrowheads="1"/>
          </p:cNvSpPr>
          <p:nvPr/>
        </p:nvSpPr>
        <p:spPr bwMode="auto">
          <a:xfrm>
            <a:off x="2822575" y="2811463"/>
            <a:ext cx="11113" cy="14287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23" name="Freeform 39"/>
          <p:cNvSpPr>
            <a:spLocks noEditPoints="1"/>
          </p:cNvSpPr>
          <p:nvPr/>
        </p:nvSpPr>
        <p:spPr bwMode="auto">
          <a:xfrm>
            <a:off x="2852738" y="2725738"/>
            <a:ext cx="60325" cy="103187"/>
          </a:xfrm>
          <a:custGeom>
            <a:avLst/>
            <a:gdLst>
              <a:gd name="T0" fmla="*/ 6 w 38"/>
              <a:gd name="T1" fmla="*/ 26 h 65"/>
              <a:gd name="T2" fmla="*/ 2 w 38"/>
              <a:gd name="T3" fmla="*/ 20 h 65"/>
              <a:gd name="T4" fmla="*/ 2 w 38"/>
              <a:gd name="T5" fmla="*/ 10 h 65"/>
              <a:gd name="T6" fmla="*/ 12 w 38"/>
              <a:gd name="T7" fmla="*/ 2 h 65"/>
              <a:gd name="T8" fmla="*/ 26 w 38"/>
              <a:gd name="T9" fmla="*/ 2 h 65"/>
              <a:gd name="T10" fmla="*/ 36 w 38"/>
              <a:gd name="T11" fmla="*/ 10 h 65"/>
              <a:gd name="T12" fmla="*/ 36 w 38"/>
              <a:gd name="T13" fmla="*/ 20 h 65"/>
              <a:gd name="T14" fmla="*/ 32 w 38"/>
              <a:gd name="T15" fmla="*/ 26 h 65"/>
              <a:gd name="T16" fmla="*/ 32 w 38"/>
              <a:gd name="T17" fmla="*/ 30 h 65"/>
              <a:gd name="T18" fmla="*/ 38 w 38"/>
              <a:gd name="T19" fmla="*/ 38 h 65"/>
              <a:gd name="T20" fmla="*/ 38 w 38"/>
              <a:gd name="T21" fmla="*/ 50 h 65"/>
              <a:gd name="T22" fmla="*/ 34 w 38"/>
              <a:gd name="T23" fmla="*/ 58 h 65"/>
              <a:gd name="T24" fmla="*/ 24 w 38"/>
              <a:gd name="T25" fmla="*/ 63 h 65"/>
              <a:gd name="T26" fmla="*/ 14 w 38"/>
              <a:gd name="T27" fmla="*/ 63 h 65"/>
              <a:gd name="T28" fmla="*/ 4 w 38"/>
              <a:gd name="T29" fmla="*/ 58 h 65"/>
              <a:gd name="T30" fmla="*/ 0 w 38"/>
              <a:gd name="T31" fmla="*/ 50 h 65"/>
              <a:gd name="T32" fmla="*/ 0 w 38"/>
              <a:gd name="T33" fmla="*/ 38 h 65"/>
              <a:gd name="T34" fmla="*/ 6 w 38"/>
              <a:gd name="T35" fmla="*/ 30 h 65"/>
              <a:gd name="T36" fmla="*/ 10 w 38"/>
              <a:gd name="T37" fmla="*/ 16 h 65"/>
              <a:gd name="T38" fmla="*/ 12 w 38"/>
              <a:gd name="T39" fmla="*/ 22 h 65"/>
              <a:gd name="T40" fmla="*/ 18 w 38"/>
              <a:gd name="T41" fmla="*/ 24 h 65"/>
              <a:gd name="T42" fmla="*/ 26 w 38"/>
              <a:gd name="T43" fmla="*/ 22 h 65"/>
              <a:gd name="T44" fmla="*/ 28 w 38"/>
              <a:gd name="T45" fmla="*/ 16 h 65"/>
              <a:gd name="T46" fmla="*/ 26 w 38"/>
              <a:gd name="T47" fmla="*/ 10 h 65"/>
              <a:gd name="T48" fmla="*/ 18 w 38"/>
              <a:gd name="T49" fmla="*/ 8 h 65"/>
              <a:gd name="T50" fmla="*/ 12 w 38"/>
              <a:gd name="T51" fmla="*/ 10 h 65"/>
              <a:gd name="T52" fmla="*/ 10 w 38"/>
              <a:gd name="T53" fmla="*/ 16 h 65"/>
              <a:gd name="T54" fmla="*/ 8 w 38"/>
              <a:gd name="T55" fmla="*/ 48 h 65"/>
              <a:gd name="T56" fmla="*/ 10 w 38"/>
              <a:gd name="T57" fmla="*/ 52 h 65"/>
              <a:gd name="T58" fmla="*/ 16 w 38"/>
              <a:gd name="T59" fmla="*/ 56 h 65"/>
              <a:gd name="T60" fmla="*/ 24 w 38"/>
              <a:gd name="T61" fmla="*/ 56 h 65"/>
              <a:gd name="T62" fmla="*/ 30 w 38"/>
              <a:gd name="T63" fmla="*/ 50 h 65"/>
              <a:gd name="T64" fmla="*/ 30 w 38"/>
              <a:gd name="T65" fmla="*/ 40 h 65"/>
              <a:gd name="T66" fmla="*/ 24 w 38"/>
              <a:gd name="T67" fmla="*/ 32 h 65"/>
              <a:gd name="T68" fmla="*/ 14 w 38"/>
              <a:gd name="T69" fmla="*/ 32 h 65"/>
              <a:gd name="T70" fmla="*/ 8 w 38"/>
              <a:gd name="T71" fmla="*/ 4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8" h="65">
                <a:moveTo>
                  <a:pt x="10" y="28"/>
                </a:moveTo>
                <a:lnTo>
                  <a:pt x="6" y="26"/>
                </a:lnTo>
                <a:lnTo>
                  <a:pt x="4" y="24"/>
                </a:lnTo>
                <a:lnTo>
                  <a:pt x="2" y="20"/>
                </a:lnTo>
                <a:lnTo>
                  <a:pt x="0" y="16"/>
                </a:lnTo>
                <a:lnTo>
                  <a:pt x="2" y="10"/>
                </a:lnTo>
                <a:lnTo>
                  <a:pt x="6" y="4"/>
                </a:lnTo>
                <a:lnTo>
                  <a:pt x="12" y="2"/>
                </a:lnTo>
                <a:lnTo>
                  <a:pt x="18" y="0"/>
                </a:lnTo>
                <a:lnTo>
                  <a:pt x="26" y="2"/>
                </a:lnTo>
                <a:lnTo>
                  <a:pt x="32" y="6"/>
                </a:lnTo>
                <a:lnTo>
                  <a:pt x="36" y="10"/>
                </a:lnTo>
                <a:lnTo>
                  <a:pt x="36" y="16"/>
                </a:lnTo>
                <a:lnTo>
                  <a:pt x="36" y="20"/>
                </a:lnTo>
                <a:lnTo>
                  <a:pt x="34" y="24"/>
                </a:lnTo>
                <a:lnTo>
                  <a:pt x="32" y="26"/>
                </a:lnTo>
                <a:lnTo>
                  <a:pt x="28" y="28"/>
                </a:lnTo>
                <a:lnTo>
                  <a:pt x="32" y="30"/>
                </a:lnTo>
                <a:lnTo>
                  <a:pt x="36" y="34"/>
                </a:lnTo>
                <a:lnTo>
                  <a:pt x="38" y="38"/>
                </a:lnTo>
                <a:lnTo>
                  <a:pt x="38" y="44"/>
                </a:lnTo>
                <a:lnTo>
                  <a:pt x="38" y="50"/>
                </a:lnTo>
                <a:lnTo>
                  <a:pt x="36" y="54"/>
                </a:lnTo>
                <a:lnTo>
                  <a:pt x="34" y="58"/>
                </a:lnTo>
                <a:lnTo>
                  <a:pt x="30" y="63"/>
                </a:lnTo>
                <a:lnTo>
                  <a:pt x="24" y="63"/>
                </a:lnTo>
                <a:lnTo>
                  <a:pt x="18" y="65"/>
                </a:lnTo>
                <a:lnTo>
                  <a:pt x="14" y="63"/>
                </a:lnTo>
                <a:lnTo>
                  <a:pt x="8" y="63"/>
                </a:lnTo>
                <a:lnTo>
                  <a:pt x="4" y="58"/>
                </a:lnTo>
                <a:lnTo>
                  <a:pt x="2" y="54"/>
                </a:lnTo>
                <a:lnTo>
                  <a:pt x="0" y="50"/>
                </a:lnTo>
                <a:lnTo>
                  <a:pt x="0" y="44"/>
                </a:lnTo>
                <a:lnTo>
                  <a:pt x="0" y="38"/>
                </a:lnTo>
                <a:lnTo>
                  <a:pt x="2" y="34"/>
                </a:lnTo>
                <a:lnTo>
                  <a:pt x="6" y="30"/>
                </a:lnTo>
                <a:lnTo>
                  <a:pt x="10" y="28"/>
                </a:lnTo>
                <a:close/>
                <a:moveTo>
                  <a:pt x="10" y="16"/>
                </a:moveTo>
                <a:lnTo>
                  <a:pt x="10" y="20"/>
                </a:lnTo>
                <a:lnTo>
                  <a:pt x="12" y="22"/>
                </a:lnTo>
                <a:lnTo>
                  <a:pt x="14" y="24"/>
                </a:lnTo>
                <a:lnTo>
                  <a:pt x="18" y="24"/>
                </a:lnTo>
                <a:lnTo>
                  <a:pt x="24" y="24"/>
                </a:lnTo>
                <a:lnTo>
                  <a:pt x="26" y="22"/>
                </a:lnTo>
                <a:lnTo>
                  <a:pt x="28" y="20"/>
                </a:lnTo>
                <a:lnTo>
                  <a:pt x="28" y="16"/>
                </a:lnTo>
                <a:lnTo>
                  <a:pt x="28" y="14"/>
                </a:lnTo>
                <a:lnTo>
                  <a:pt x="26" y="10"/>
                </a:lnTo>
                <a:lnTo>
                  <a:pt x="24" y="8"/>
                </a:lnTo>
                <a:lnTo>
                  <a:pt x="18" y="8"/>
                </a:lnTo>
                <a:lnTo>
                  <a:pt x="14" y="8"/>
                </a:lnTo>
                <a:lnTo>
                  <a:pt x="12" y="10"/>
                </a:lnTo>
                <a:lnTo>
                  <a:pt x="10" y="12"/>
                </a:lnTo>
                <a:lnTo>
                  <a:pt x="10" y="16"/>
                </a:lnTo>
                <a:close/>
                <a:moveTo>
                  <a:pt x="8" y="44"/>
                </a:moveTo>
                <a:lnTo>
                  <a:pt x="8" y="48"/>
                </a:lnTo>
                <a:lnTo>
                  <a:pt x="8" y="50"/>
                </a:lnTo>
                <a:lnTo>
                  <a:pt x="10" y="52"/>
                </a:lnTo>
                <a:lnTo>
                  <a:pt x="12" y="54"/>
                </a:lnTo>
                <a:lnTo>
                  <a:pt x="16" y="56"/>
                </a:lnTo>
                <a:lnTo>
                  <a:pt x="18" y="56"/>
                </a:lnTo>
                <a:lnTo>
                  <a:pt x="24" y="56"/>
                </a:lnTo>
                <a:lnTo>
                  <a:pt x="28" y="52"/>
                </a:lnTo>
                <a:lnTo>
                  <a:pt x="30" y="50"/>
                </a:lnTo>
                <a:lnTo>
                  <a:pt x="30" y="44"/>
                </a:lnTo>
                <a:lnTo>
                  <a:pt x="30" y="40"/>
                </a:lnTo>
                <a:lnTo>
                  <a:pt x="28" y="36"/>
                </a:lnTo>
                <a:lnTo>
                  <a:pt x="24" y="32"/>
                </a:lnTo>
                <a:lnTo>
                  <a:pt x="18" y="32"/>
                </a:lnTo>
                <a:lnTo>
                  <a:pt x="14" y="32"/>
                </a:lnTo>
                <a:lnTo>
                  <a:pt x="10" y="36"/>
                </a:lnTo>
                <a:lnTo>
                  <a:pt x="8" y="40"/>
                </a:lnTo>
                <a:lnTo>
                  <a:pt x="8" y="44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24" name="Freeform 40"/>
          <p:cNvSpPr>
            <a:spLocks/>
          </p:cNvSpPr>
          <p:nvPr/>
        </p:nvSpPr>
        <p:spPr bwMode="auto">
          <a:xfrm>
            <a:off x="2746375" y="1993900"/>
            <a:ext cx="38100" cy="100013"/>
          </a:xfrm>
          <a:custGeom>
            <a:avLst/>
            <a:gdLst>
              <a:gd name="T0" fmla="*/ 24 w 24"/>
              <a:gd name="T1" fmla="*/ 63 h 63"/>
              <a:gd name="T2" fmla="*/ 14 w 24"/>
              <a:gd name="T3" fmla="*/ 63 h 63"/>
              <a:gd name="T4" fmla="*/ 14 w 24"/>
              <a:gd name="T5" fmla="*/ 12 h 63"/>
              <a:gd name="T6" fmla="*/ 12 w 24"/>
              <a:gd name="T7" fmla="*/ 16 h 63"/>
              <a:gd name="T8" fmla="*/ 8 w 24"/>
              <a:gd name="T9" fmla="*/ 18 h 63"/>
              <a:gd name="T10" fmla="*/ 4 w 24"/>
              <a:gd name="T11" fmla="*/ 20 h 63"/>
              <a:gd name="T12" fmla="*/ 0 w 24"/>
              <a:gd name="T13" fmla="*/ 22 h 63"/>
              <a:gd name="T14" fmla="*/ 0 w 24"/>
              <a:gd name="T15" fmla="*/ 14 h 63"/>
              <a:gd name="T16" fmla="*/ 6 w 24"/>
              <a:gd name="T17" fmla="*/ 12 h 63"/>
              <a:gd name="T18" fmla="*/ 12 w 24"/>
              <a:gd name="T19" fmla="*/ 8 h 63"/>
              <a:gd name="T20" fmla="*/ 16 w 24"/>
              <a:gd name="T21" fmla="*/ 4 h 63"/>
              <a:gd name="T22" fmla="*/ 18 w 24"/>
              <a:gd name="T23" fmla="*/ 0 h 63"/>
              <a:gd name="T24" fmla="*/ 24 w 24"/>
              <a:gd name="T25" fmla="*/ 0 h 63"/>
              <a:gd name="T26" fmla="*/ 24 w 24"/>
              <a:gd name="T27" fmla="*/ 6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" h="63">
                <a:moveTo>
                  <a:pt x="24" y="63"/>
                </a:moveTo>
                <a:lnTo>
                  <a:pt x="14" y="63"/>
                </a:lnTo>
                <a:lnTo>
                  <a:pt x="14" y="12"/>
                </a:lnTo>
                <a:lnTo>
                  <a:pt x="12" y="16"/>
                </a:lnTo>
                <a:lnTo>
                  <a:pt x="8" y="18"/>
                </a:lnTo>
                <a:lnTo>
                  <a:pt x="4" y="20"/>
                </a:lnTo>
                <a:lnTo>
                  <a:pt x="0" y="22"/>
                </a:lnTo>
                <a:lnTo>
                  <a:pt x="0" y="14"/>
                </a:lnTo>
                <a:lnTo>
                  <a:pt x="6" y="12"/>
                </a:lnTo>
                <a:lnTo>
                  <a:pt x="12" y="8"/>
                </a:lnTo>
                <a:lnTo>
                  <a:pt x="16" y="4"/>
                </a:lnTo>
                <a:lnTo>
                  <a:pt x="18" y="0"/>
                </a:lnTo>
                <a:lnTo>
                  <a:pt x="24" y="0"/>
                </a:lnTo>
                <a:lnTo>
                  <a:pt x="24" y="6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25" name="Rectangle 41"/>
          <p:cNvSpPr>
            <a:spLocks noChangeArrowheads="1"/>
          </p:cNvSpPr>
          <p:nvPr/>
        </p:nvSpPr>
        <p:spPr bwMode="auto">
          <a:xfrm>
            <a:off x="2822575" y="2081213"/>
            <a:ext cx="11113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26" name="Freeform 42"/>
          <p:cNvSpPr>
            <a:spLocks noEditPoints="1"/>
          </p:cNvSpPr>
          <p:nvPr/>
        </p:nvSpPr>
        <p:spPr bwMode="auto">
          <a:xfrm>
            <a:off x="2852738" y="1993900"/>
            <a:ext cx="63500" cy="100013"/>
          </a:xfrm>
          <a:custGeom>
            <a:avLst/>
            <a:gdLst>
              <a:gd name="T0" fmla="*/ 0 w 40"/>
              <a:gd name="T1" fmla="*/ 31 h 63"/>
              <a:gd name="T2" fmla="*/ 0 w 40"/>
              <a:gd name="T3" fmla="*/ 20 h 63"/>
              <a:gd name="T4" fmla="*/ 2 w 40"/>
              <a:gd name="T5" fmla="*/ 12 h 63"/>
              <a:gd name="T6" fmla="*/ 4 w 40"/>
              <a:gd name="T7" fmla="*/ 6 h 63"/>
              <a:gd name="T8" fmla="*/ 8 w 40"/>
              <a:gd name="T9" fmla="*/ 2 h 63"/>
              <a:gd name="T10" fmla="*/ 14 w 40"/>
              <a:gd name="T11" fmla="*/ 0 h 63"/>
              <a:gd name="T12" fmla="*/ 20 w 40"/>
              <a:gd name="T13" fmla="*/ 0 h 63"/>
              <a:gd name="T14" fmla="*/ 24 w 40"/>
              <a:gd name="T15" fmla="*/ 0 h 63"/>
              <a:gd name="T16" fmla="*/ 28 w 40"/>
              <a:gd name="T17" fmla="*/ 2 h 63"/>
              <a:gd name="T18" fmla="*/ 32 w 40"/>
              <a:gd name="T19" fmla="*/ 4 h 63"/>
              <a:gd name="T20" fmla="*/ 34 w 40"/>
              <a:gd name="T21" fmla="*/ 6 h 63"/>
              <a:gd name="T22" fmla="*/ 36 w 40"/>
              <a:gd name="T23" fmla="*/ 10 h 63"/>
              <a:gd name="T24" fmla="*/ 38 w 40"/>
              <a:gd name="T25" fmla="*/ 16 h 63"/>
              <a:gd name="T26" fmla="*/ 40 w 40"/>
              <a:gd name="T27" fmla="*/ 22 h 63"/>
              <a:gd name="T28" fmla="*/ 40 w 40"/>
              <a:gd name="T29" fmla="*/ 31 h 63"/>
              <a:gd name="T30" fmla="*/ 40 w 40"/>
              <a:gd name="T31" fmla="*/ 41 h 63"/>
              <a:gd name="T32" fmla="*/ 38 w 40"/>
              <a:gd name="T33" fmla="*/ 49 h 63"/>
              <a:gd name="T34" fmla="*/ 34 w 40"/>
              <a:gd name="T35" fmla="*/ 55 h 63"/>
              <a:gd name="T36" fmla="*/ 30 w 40"/>
              <a:gd name="T37" fmla="*/ 59 h 63"/>
              <a:gd name="T38" fmla="*/ 26 w 40"/>
              <a:gd name="T39" fmla="*/ 63 h 63"/>
              <a:gd name="T40" fmla="*/ 20 w 40"/>
              <a:gd name="T41" fmla="*/ 63 h 63"/>
              <a:gd name="T42" fmla="*/ 14 w 40"/>
              <a:gd name="T43" fmla="*/ 63 h 63"/>
              <a:gd name="T44" fmla="*/ 10 w 40"/>
              <a:gd name="T45" fmla="*/ 61 h 63"/>
              <a:gd name="T46" fmla="*/ 6 w 40"/>
              <a:gd name="T47" fmla="*/ 57 h 63"/>
              <a:gd name="T48" fmla="*/ 2 w 40"/>
              <a:gd name="T49" fmla="*/ 51 h 63"/>
              <a:gd name="T50" fmla="*/ 0 w 40"/>
              <a:gd name="T51" fmla="*/ 43 h 63"/>
              <a:gd name="T52" fmla="*/ 0 w 40"/>
              <a:gd name="T53" fmla="*/ 31 h 63"/>
              <a:gd name="T54" fmla="*/ 8 w 40"/>
              <a:gd name="T55" fmla="*/ 31 h 63"/>
              <a:gd name="T56" fmla="*/ 8 w 40"/>
              <a:gd name="T57" fmla="*/ 41 h 63"/>
              <a:gd name="T58" fmla="*/ 8 w 40"/>
              <a:gd name="T59" fmla="*/ 47 h 63"/>
              <a:gd name="T60" fmla="*/ 10 w 40"/>
              <a:gd name="T61" fmla="*/ 51 h 63"/>
              <a:gd name="T62" fmla="*/ 14 w 40"/>
              <a:gd name="T63" fmla="*/ 55 h 63"/>
              <a:gd name="T64" fmla="*/ 20 w 40"/>
              <a:gd name="T65" fmla="*/ 55 h 63"/>
              <a:gd name="T66" fmla="*/ 24 w 40"/>
              <a:gd name="T67" fmla="*/ 55 h 63"/>
              <a:gd name="T68" fmla="*/ 28 w 40"/>
              <a:gd name="T69" fmla="*/ 51 h 63"/>
              <a:gd name="T70" fmla="*/ 30 w 40"/>
              <a:gd name="T71" fmla="*/ 47 h 63"/>
              <a:gd name="T72" fmla="*/ 32 w 40"/>
              <a:gd name="T73" fmla="*/ 41 h 63"/>
              <a:gd name="T74" fmla="*/ 32 w 40"/>
              <a:gd name="T75" fmla="*/ 31 h 63"/>
              <a:gd name="T76" fmla="*/ 32 w 40"/>
              <a:gd name="T77" fmla="*/ 22 h 63"/>
              <a:gd name="T78" fmla="*/ 30 w 40"/>
              <a:gd name="T79" fmla="*/ 16 h 63"/>
              <a:gd name="T80" fmla="*/ 28 w 40"/>
              <a:gd name="T81" fmla="*/ 12 h 63"/>
              <a:gd name="T82" fmla="*/ 24 w 40"/>
              <a:gd name="T83" fmla="*/ 8 h 63"/>
              <a:gd name="T84" fmla="*/ 20 w 40"/>
              <a:gd name="T85" fmla="*/ 6 h 63"/>
              <a:gd name="T86" fmla="*/ 14 w 40"/>
              <a:gd name="T87" fmla="*/ 8 h 63"/>
              <a:gd name="T88" fmla="*/ 10 w 40"/>
              <a:gd name="T89" fmla="*/ 10 h 63"/>
              <a:gd name="T90" fmla="*/ 8 w 40"/>
              <a:gd name="T91" fmla="*/ 16 h 63"/>
              <a:gd name="T92" fmla="*/ 8 w 40"/>
              <a:gd name="T93" fmla="*/ 22 h 63"/>
              <a:gd name="T94" fmla="*/ 8 w 40"/>
              <a:gd name="T95" fmla="*/ 31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3">
                <a:moveTo>
                  <a:pt x="0" y="31"/>
                </a:moveTo>
                <a:lnTo>
                  <a:pt x="0" y="20"/>
                </a:lnTo>
                <a:lnTo>
                  <a:pt x="2" y="12"/>
                </a:lnTo>
                <a:lnTo>
                  <a:pt x="4" y="6"/>
                </a:lnTo>
                <a:lnTo>
                  <a:pt x="8" y="2"/>
                </a:lnTo>
                <a:lnTo>
                  <a:pt x="14" y="0"/>
                </a:lnTo>
                <a:lnTo>
                  <a:pt x="20" y="0"/>
                </a:lnTo>
                <a:lnTo>
                  <a:pt x="24" y="0"/>
                </a:lnTo>
                <a:lnTo>
                  <a:pt x="28" y="2"/>
                </a:lnTo>
                <a:lnTo>
                  <a:pt x="32" y="4"/>
                </a:lnTo>
                <a:lnTo>
                  <a:pt x="34" y="6"/>
                </a:lnTo>
                <a:lnTo>
                  <a:pt x="36" y="10"/>
                </a:lnTo>
                <a:lnTo>
                  <a:pt x="38" y="16"/>
                </a:lnTo>
                <a:lnTo>
                  <a:pt x="40" y="22"/>
                </a:lnTo>
                <a:lnTo>
                  <a:pt x="40" y="31"/>
                </a:lnTo>
                <a:lnTo>
                  <a:pt x="40" y="41"/>
                </a:lnTo>
                <a:lnTo>
                  <a:pt x="38" y="49"/>
                </a:lnTo>
                <a:lnTo>
                  <a:pt x="34" y="55"/>
                </a:lnTo>
                <a:lnTo>
                  <a:pt x="30" y="59"/>
                </a:lnTo>
                <a:lnTo>
                  <a:pt x="26" y="63"/>
                </a:lnTo>
                <a:lnTo>
                  <a:pt x="20" y="63"/>
                </a:lnTo>
                <a:lnTo>
                  <a:pt x="14" y="63"/>
                </a:lnTo>
                <a:lnTo>
                  <a:pt x="10" y="61"/>
                </a:lnTo>
                <a:lnTo>
                  <a:pt x="6" y="57"/>
                </a:lnTo>
                <a:lnTo>
                  <a:pt x="2" y="51"/>
                </a:lnTo>
                <a:lnTo>
                  <a:pt x="0" y="43"/>
                </a:lnTo>
                <a:lnTo>
                  <a:pt x="0" y="31"/>
                </a:lnTo>
                <a:close/>
                <a:moveTo>
                  <a:pt x="8" y="31"/>
                </a:moveTo>
                <a:lnTo>
                  <a:pt x="8" y="41"/>
                </a:lnTo>
                <a:lnTo>
                  <a:pt x="8" y="47"/>
                </a:lnTo>
                <a:lnTo>
                  <a:pt x="10" y="51"/>
                </a:lnTo>
                <a:lnTo>
                  <a:pt x="14" y="55"/>
                </a:lnTo>
                <a:lnTo>
                  <a:pt x="20" y="55"/>
                </a:lnTo>
                <a:lnTo>
                  <a:pt x="24" y="55"/>
                </a:lnTo>
                <a:lnTo>
                  <a:pt x="28" y="51"/>
                </a:lnTo>
                <a:lnTo>
                  <a:pt x="30" y="47"/>
                </a:lnTo>
                <a:lnTo>
                  <a:pt x="32" y="41"/>
                </a:lnTo>
                <a:lnTo>
                  <a:pt x="32" y="31"/>
                </a:lnTo>
                <a:lnTo>
                  <a:pt x="32" y="22"/>
                </a:lnTo>
                <a:lnTo>
                  <a:pt x="30" y="16"/>
                </a:lnTo>
                <a:lnTo>
                  <a:pt x="28" y="12"/>
                </a:lnTo>
                <a:lnTo>
                  <a:pt x="24" y="8"/>
                </a:lnTo>
                <a:lnTo>
                  <a:pt x="20" y="6"/>
                </a:lnTo>
                <a:lnTo>
                  <a:pt x="14" y="8"/>
                </a:lnTo>
                <a:lnTo>
                  <a:pt x="10" y="10"/>
                </a:lnTo>
                <a:lnTo>
                  <a:pt x="8" y="16"/>
                </a:lnTo>
                <a:lnTo>
                  <a:pt x="8" y="22"/>
                </a:lnTo>
                <a:lnTo>
                  <a:pt x="8" y="31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29" name="Line 45"/>
          <p:cNvSpPr>
            <a:spLocks noChangeShapeType="1"/>
          </p:cNvSpPr>
          <p:nvPr/>
        </p:nvSpPr>
        <p:spPr bwMode="auto">
          <a:xfrm>
            <a:off x="4799013" y="5778500"/>
            <a:ext cx="1587" cy="904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30" name="Line 46"/>
          <p:cNvSpPr>
            <a:spLocks noChangeShapeType="1"/>
          </p:cNvSpPr>
          <p:nvPr/>
        </p:nvSpPr>
        <p:spPr bwMode="auto">
          <a:xfrm>
            <a:off x="5651500" y="5778500"/>
            <a:ext cx="1588" cy="904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31" name="Line 47"/>
          <p:cNvSpPr>
            <a:spLocks noChangeShapeType="1"/>
          </p:cNvSpPr>
          <p:nvPr/>
        </p:nvSpPr>
        <p:spPr bwMode="auto">
          <a:xfrm>
            <a:off x="6502400" y="5778500"/>
            <a:ext cx="1588" cy="904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32" name="Line 48"/>
          <p:cNvSpPr>
            <a:spLocks noChangeShapeType="1"/>
          </p:cNvSpPr>
          <p:nvPr/>
        </p:nvSpPr>
        <p:spPr bwMode="auto">
          <a:xfrm>
            <a:off x="7354888" y="5778500"/>
            <a:ext cx="1587" cy="904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33" name="Line 49"/>
          <p:cNvSpPr>
            <a:spLocks noChangeShapeType="1"/>
          </p:cNvSpPr>
          <p:nvPr/>
        </p:nvSpPr>
        <p:spPr bwMode="auto">
          <a:xfrm>
            <a:off x="3121025" y="5768975"/>
            <a:ext cx="1588" cy="904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34" name="Line 50"/>
          <p:cNvSpPr>
            <a:spLocks noChangeShapeType="1"/>
          </p:cNvSpPr>
          <p:nvPr/>
        </p:nvSpPr>
        <p:spPr bwMode="auto">
          <a:xfrm flipH="1">
            <a:off x="3028950" y="5080000"/>
            <a:ext cx="92075" cy="15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35" name="Line 51"/>
          <p:cNvSpPr>
            <a:spLocks noChangeShapeType="1"/>
          </p:cNvSpPr>
          <p:nvPr/>
        </p:nvSpPr>
        <p:spPr bwMode="auto">
          <a:xfrm flipH="1">
            <a:off x="3028950" y="4316413"/>
            <a:ext cx="92075" cy="15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36" name="Line 52"/>
          <p:cNvSpPr>
            <a:spLocks noChangeShapeType="1"/>
          </p:cNvSpPr>
          <p:nvPr/>
        </p:nvSpPr>
        <p:spPr bwMode="auto">
          <a:xfrm flipH="1">
            <a:off x="3028950" y="3556000"/>
            <a:ext cx="92075" cy="15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37" name="Line 53"/>
          <p:cNvSpPr>
            <a:spLocks noChangeShapeType="1"/>
          </p:cNvSpPr>
          <p:nvPr/>
        </p:nvSpPr>
        <p:spPr bwMode="auto">
          <a:xfrm flipH="1">
            <a:off x="3028950" y="2792413"/>
            <a:ext cx="92075" cy="15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38" name="Line 54"/>
          <p:cNvSpPr>
            <a:spLocks noChangeShapeType="1"/>
          </p:cNvSpPr>
          <p:nvPr/>
        </p:nvSpPr>
        <p:spPr bwMode="auto">
          <a:xfrm flipH="1">
            <a:off x="3032125" y="2052638"/>
            <a:ext cx="92075" cy="1587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39" name="Line 55"/>
          <p:cNvSpPr>
            <a:spLocks noChangeShapeType="1"/>
          </p:cNvSpPr>
          <p:nvPr/>
        </p:nvSpPr>
        <p:spPr bwMode="auto">
          <a:xfrm flipH="1">
            <a:off x="3035300" y="5768975"/>
            <a:ext cx="92075" cy="15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40" name="Freeform 56"/>
          <p:cNvSpPr>
            <a:spLocks noEditPoints="1"/>
          </p:cNvSpPr>
          <p:nvPr/>
        </p:nvSpPr>
        <p:spPr bwMode="auto">
          <a:xfrm>
            <a:off x="3013075" y="6032500"/>
            <a:ext cx="66675" cy="103188"/>
          </a:xfrm>
          <a:custGeom>
            <a:avLst/>
            <a:gdLst>
              <a:gd name="T0" fmla="*/ 0 w 42"/>
              <a:gd name="T1" fmla="*/ 33 h 65"/>
              <a:gd name="T2" fmla="*/ 2 w 42"/>
              <a:gd name="T3" fmla="*/ 22 h 65"/>
              <a:gd name="T4" fmla="*/ 4 w 42"/>
              <a:gd name="T5" fmla="*/ 14 h 65"/>
              <a:gd name="T6" fmla="*/ 6 w 42"/>
              <a:gd name="T7" fmla="*/ 8 h 65"/>
              <a:gd name="T8" fmla="*/ 10 w 42"/>
              <a:gd name="T9" fmla="*/ 4 h 65"/>
              <a:gd name="T10" fmla="*/ 14 w 42"/>
              <a:gd name="T11" fmla="*/ 2 h 65"/>
              <a:gd name="T12" fmla="*/ 22 w 42"/>
              <a:gd name="T13" fmla="*/ 0 h 65"/>
              <a:gd name="T14" fmla="*/ 26 w 42"/>
              <a:gd name="T15" fmla="*/ 0 h 65"/>
              <a:gd name="T16" fmla="*/ 30 w 42"/>
              <a:gd name="T17" fmla="*/ 2 h 65"/>
              <a:gd name="T18" fmla="*/ 34 w 42"/>
              <a:gd name="T19" fmla="*/ 4 h 65"/>
              <a:gd name="T20" fmla="*/ 36 w 42"/>
              <a:gd name="T21" fmla="*/ 8 h 65"/>
              <a:gd name="T22" fmla="*/ 38 w 42"/>
              <a:gd name="T23" fmla="*/ 12 h 65"/>
              <a:gd name="T24" fmla="*/ 40 w 42"/>
              <a:gd name="T25" fmla="*/ 18 h 65"/>
              <a:gd name="T26" fmla="*/ 40 w 42"/>
              <a:gd name="T27" fmla="*/ 24 h 65"/>
              <a:gd name="T28" fmla="*/ 42 w 42"/>
              <a:gd name="T29" fmla="*/ 33 h 65"/>
              <a:gd name="T30" fmla="*/ 40 w 42"/>
              <a:gd name="T31" fmla="*/ 43 h 65"/>
              <a:gd name="T32" fmla="*/ 40 w 42"/>
              <a:gd name="T33" fmla="*/ 51 h 65"/>
              <a:gd name="T34" fmla="*/ 36 w 42"/>
              <a:gd name="T35" fmla="*/ 57 h 65"/>
              <a:gd name="T36" fmla="*/ 32 w 42"/>
              <a:gd name="T37" fmla="*/ 61 h 65"/>
              <a:gd name="T38" fmla="*/ 28 w 42"/>
              <a:gd name="T39" fmla="*/ 63 h 65"/>
              <a:gd name="T40" fmla="*/ 22 w 42"/>
              <a:gd name="T41" fmla="*/ 65 h 65"/>
              <a:gd name="T42" fmla="*/ 16 w 42"/>
              <a:gd name="T43" fmla="*/ 63 h 65"/>
              <a:gd name="T44" fmla="*/ 10 w 42"/>
              <a:gd name="T45" fmla="*/ 61 h 65"/>
              <a:gd name="T46" fmla="*/ 6 w 42"/>
              <a:gd name="T47" fmla="*/ 59 h 65"/>
              <a:gd name="T48" fmla="*/ 4 w 42"/>
              <a:gd name="T49" fmla="*/ 53 h 65"/>
              <a:gd name="T50" fmla="*/ 2 w 42"/>
              <a:gd name="T51" fmla="*/ 43 h 65"/>
              <a:gd name="T52" fmla="*/ 0 w 42"/>
              <a:gd name="T53" fmla="*/ 33 h 65"/>
              <a:gd name="T54" fmla="*/ 8 w 42"/>
              <a:gd name="T55" fmla="*/ 33 h 65"/>
              <a:gd name="T56" fmla="*/ 10 w 42"/>
              <a:gd name="T57" fmla="*/ 41 h 65"/>
              <a:gd name="T58" fmla="*/ 10 w 42"/>
              <a:gd name="T59" fmla="*/ 49 h 65"/>
              <a:gd name="T60" fmla="*/ 12 w 42"/>
              <a:gd name="T61" fmla="*/ 53 h 65"/>
              <a:gd name="T62" fmla="*/ 16 w 42"/>
              <a:gd name="T63" fmla="*/ 57 h 65"/>
              <a:gd name="T64" fmla="*/ 22 w 42"/>
              <a:gd name="T65" fmla="*/ 57 h 65"/>
              <a:gd name="T66" fmla="*/ 26 w 42"/>
              <a:gd name="T67" fmla="*/ 57 h 65"/>
              <a:gd name="T68" fmla="*/ 30 w 42"/>
              <a:gd name="T69" fmla="*/ 53 h 65"/>
              <a:gd name="T70" fmla="*/ 32 w 42"/>
              <a:gd name="T71" fmla="*/ 49 h 65"/>
              <a:gd name="T72" fmla="*/ 32 w 42"/>
              <a:gd name="T73" fmla="*/ 41 h 65"/>
              <a:gd name="T74" fmla="*/ 34 w 42"/>
              <a:gd name="T75" fmla="*/ 33 h 65"/>
              <a:gd name="T76" fmla="*/ 32 w 42"/>
              <a:gd name="T77" fmla="*/ 24 h 65"/>
              <a:gd name="T78" fmla="*/ 32 w 42"/>
              <a:gd name="T79" fmla="*/ 16 h 65"/>
              <a:gd name="T80" fmla="*/ 30 w 42"/>
              <a:gd name="T81" fmla="*/ 12 h 65"/>
              <a:gd name="T82" fmla="*/ 26 w 42"/>
              <a:gd name="T83" fmla="*/ 8 h 65"/>
              <a:gd name="T84" fmla="*/ 20 w 42"/>
              <a:gd name="T85" fmla="*/ 8 h 65"/>
              <a:gd name="T86" fmla="*/ 16 w 42"/>
              <a:gd name="T87" fmla="*/ 8 h 65"/>
              <a:gd name="T88" fmla="*/ 12 w 42"/>
              <a:gd name="T89" fmla="*/ 12 h 65"/>
              <a:gd name="T90" fmla="*/ 10 w 42"/>
              <a:gd name="T91" fmla="*/ 16 h 65"/>
              <a:gd name="T92" fmla="*/ 10 w 42"/>
              <a:gd name="T93" fmla="*/ 24 h 65"/>
              <a:gd name="T94" fmla="*/ 8 w 42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2" h="65">
                <a:moveTo>
                  <a:pt x="0" y="33"/>
                </a:moveTo>
                <a:lnTo>
                  <a:pt x="2" y="22"/>
                </a:lnTo>
                <a:lnTo>
                  <a:pt x="4" y="14"/>
                </a:lnTo>
                <a:lnTo>
                  <a:pt x="6" y="8"/>
                </a:lnTo>
                <a:lnTo>
                  <a:pt x="10" y="4"/>
                </a:lnTo>
                <a:lnTo>
                  <a:pt x="14" y="2"/>
                </a:lnTo>
                <a:lnTo>
                  <a:pt x="22" y="0"/>
                </a:lnTo>
                <a:lnTo>
                  <a:pt x="26" y="0"/>
                </a:lnTo>
                <a:lnTo>
                  <a:pt x="30" y="2"/>
                </a:lnTo>
                <a:lnTo>
                  <a:pt x="34" y="4"/>
                </a:lnTo>
                <a:lnTo>
                  <a:pt x="36" y="8"/>
                </a:lnTo>
                <a:lnTo>
                  <a:pt x="38" y="12"/>
                </a:lnTo>
                <a:lnTo>
                  <a:pt x="40" y="18"/>
                </a:lnTo>
                <a:lnTo>
                  <a:pt x="40" y="24"/>
                </a:lnTo>
                <a:lnTo>
                  <a:pt x="42" y="33"/>
                </a:lnTo>
                <a:lnTo>
                  <a:pt x="40" y="43"/>
                </a:lnTo>
                <a:lnTo>
                  <a:pt x="40" y="51"/>
                </a:lnTo>
                <a:lnTo>
                  <a:pt x="36" y="57"/>
                </a:lnTo>
                <a:lnTo>
                  <a:pt x="32" y="61"/>
                </a:lnTo>
                <a:lnTo>
                  <a:pt x="28" y="63"/>
                </a:lnTo>
                <a:lnTo>
                  <a:pt x="22" y="65"/>
                </a:lnTo>
                <a:lnTo>
                  <a:pt x="16" y="63"/>
                </a:lnTo>
                <a:lnTo>
                  <a:pt x="10" y="61"/>
                </a:lnTo>
                <a:lnTo>
                  <a:pt x="6" y="59"/>
                </a:lnTo>
                <a:lnTo>
                  <a:pt x="4" y="53"/>
                </a:lnTo>
                <a:lnTo>
                  <a:pt x="2" y="43"/>
                </a:lnTo>
                <a:lnTo>
                  <a:pt x="0" y="33"/>
                </a:lnTo>
                <a:close/>
                <a:moveTo>
                  <a:pt x="8" y="33"/>
                </a:moveTo>
                <a:lnTo>
                  <a:pt x="10" y="41"/>
                </a:lnTo>
                <a:lnTo>
                  <a:pt x="10" y="49"/>
                </a:lnTo>
                <a:lnTo>
                  <a:pt x="12" y="53"/>
                </a:lnTo>
                <a:lnTo>
                  <a:pt x="16" y="57"/>
                </a:lnTo>
                <a:lnTo>
                  <a:pt x="22" y="57"/>
                </a:lnTo>
                <a:lnTo>
                  <a:pt x="26" y="57"/>
                </a:lnTo>
                <a:lnTo>
                  <a:pt x="30" y="53"/>
                </a:lnTo>
                <a:lnTo>
                  <a:pt x="32" y="49"/>
                </a:lnTo>
                <a:lnTo>
                  <a:pt x="32" y="41"/>
                </a:lnTo>
                <a:lnTo>
                  <a:pt x="34" y="33"/>
                </a:lnTo>
                <a:lnTo>
                  <a:pt x="32" y="24"/>
                </a:lnTo>
                <a:lnTo>
                  <a:pt x="32" y="16"/>
                </a:lnTo>
                <a:lnTo>
                  <a:pt x="30" y="12"/>
                </a:lnTo>
                <a:lnTo>
                  <a:pt x="26" y="8"/>
                </a:lnTo>
                <a:lnTo>
                  <a:pt x="20" y="8"/>
                </a:lnTo>
                <a:lnTo>
                  <a:pt x="16" y="8"/>
                </a:lnTo>
                <a:lnTo>
                  <a:pt x="12" y="12"/>
                </a:lnTo>
                <a:lnTo>
                  <a:pt x="10" y="16"/>
                </a:lnTo>
                <a:lnTo>
                  <a:pt x="10" y="24"/>
                </a:lnTo>
                <a:lnTo>
                  <a:pt x="8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41" name="Rectangle 57"/>
          <p:cNvSpPr>
            <a:spLocks noChangeArrowheads="1"/>
          </p:cNvSpPr>
          <p:nvPr/>
        </p:nvSpPr>
        <p:spPr bwMode="auto">
          <a:xfrm>
            <a:off x="3095625" y="6119813"/>
            <a:ext cx="15875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42" name="Freeform 58"/>
          <p:cNvSpPr>
            <a:spLocks noEditPoints="1"/>
          </p:cNvSpPr>
          <p:nvPr/>
        </p:nvSpPr>
        <p:spPr bwMode="auto">
          <a:xfrm>
            <a:off x="3127375" y="6032500"/>
            <a:ext cx="65088" cy="103188"/>
          </a:xfrm>
          <a:custGeom>
            <a:avLst/>
            <a:gdLst>
              <a:gd name="T0" fmla="*/ 0 w 41"/>
              <a:gd name="T1" fmla="*/ 33 h 65"/>
              <a:gd name="T2" fmla="*/ 2 w 41"/>
              <a:gd name="T3" fmla="*/ 22 h 65"/>
              <a:gd name="T4" fmla="*/ 4 w 41"/>
              <a:gd name="T5" fmla="*/ 14 h 65"/>
              <a:gd name="T6" fmla="*/ 6 w 41"/>
              <a:gd name="T7" fmla="*/ 8 h 65"/>
              <a:gd name="T8" fmla="*/ 10 w 41"/>
              <a:gd name="T9" fmla="*/ 4 h 65"/>
              <a:gd name="T10" fmla="*/ 13 w 41"/>
              <a:gd name="T11" fmla="*/ 2 h 65"/>
              <a:gd name="T12" fmla="*/ 21 w 41"/>
              <a:gd name="T13" fmla="*/ 0 h 65"/>
              <a:gd name="T14" fmla="*/ 25 w 41"/>
              <a:gd name="T15" fmla="*/ 0 h 65"/>
              <a:gd name="T16" fmla="*/ 29 w 41"/>
              <a:gd name="T17" fmla="*/ 2 h 65"/>
              <a:gd name="T18" fmla="*/ 33 w 41"/>
              <a:gd name="T19" fmla="*/ 4 h 65"/>
              <a:gd name="T20" fmla="*/ 35 w 41"/>
              <a:gd name="T21" fmla="*/ 8 h 65"/>
              <a:gd name="T22" fmla="*/ 37 w 41"/>
              <a:gd name="T23" fmla="*/ 12 h 65"/>
              <a:gd name="T24" fmla="*/ 39 w 41"/>
              <a:gd name="T25" fmla="*/ 18 h 65"/>
              <a:gd name="T26" fmla="*/ 39 w 41"/>
              <a:gd name="T27" fmla="*/ 24 h 65"/>
              <a:gd name="T28" fmla="*/ 41 w 41"/>
              <a:gd name="T29" fmla="*/ 33 h 65"/>
              <a:gd name="T30" fmla="*/ 39 w 41"/>
              <a:gd name="T31" fmla="*/ 43 h 65"/>
              <a:gd name="T32" fmla="*/ 39 w 41"/>
              <a:gd name="T33" fmla="*/ 51 h 65"/>
              <a:gd name="T34" fmla="*/ 35 w 41"/>
              <a:gd name="T35" fmla="*/ 57 h 65"/>
              <a:gd name="T36" fmla="*/ 31 w 41"/>
              <a:gd name="T37" fmla="*/ 61 h 65"/>
              <a:gd name="T38" fmla="*/ 27 w 41"/>
              <a:gd name="T39" fmla="*/ 63 h 65"/>
              <a:gd name="T40" fmla="*/ 21 w 41"/>
              <a:gd name="T41" fmla="*/ 65 h 65"/>
              <a:gd name="T42" fmla="*/ 15 w 41"/>
              <a:gd name="T43" fmla="*/ 63 h 65"/>
              <a:gd name="T44" fmla="*/ 10 w 41"/>
              <a:gd name="T45" fmla="*/ 61 h 65"/>
              <a:gd name="T46" fmla="*/ 6 w 41"/>
              <a:gd name="T47" fmla="*/ 59 h 65"/>
              <a:gd name="T48" fmla="*/ 4 w 41"/>
              <a:gd name="T49" fmla="*/ 53 h 65"/>
              <a:gd name="T50" fmla="*/ 2 w 41"/>
              <a:gd name="T51" fmla="*/ 43 h 65"/>
              <a:gd name="T52" fmla="*/ 0 w 41"/>
              <a:gd name="T53" fmla="*/ 33 h 65"/>
              <a:gd name="T54" fmla="*/ 8 w 41"/>
              <a:gd name="T55" fmla="*/ 33 h 65"/>
              <a:gd name="T56" fmla="*/ 10 w 41"/>
              <a:gd name="T57" fmla="*/ 41 h 65"/>
              <a:gd name="T58" fmla="*/ 10 w 41"/>
              <a:gd name="T59" fmla="*/ 49 h 65"/>
              <a:gd name="T60" fmla="*/ 12 w 41"/>
              <a:gd name="T61" fmla="*/ 53 h 65"/>
              <a:gd name="T62" fmla="*/ 15 w 41"/>
              <a:gd name="T63" fmla="*/ 57 h 65"/>
              <a:gd name="T64" fmla="*/ 21 w 41"/>
              <a:gd name="T65" fmla="*/ 57 h 65"/>
              <a:gd name="T66" fmla="*/ 25 w 41"/>
              <a:gd name="T67" fmla="*/ 57 h 65"/>
              <a:gd name="T68" fmla="*/ 29 w 41"/>
              <a:gd name="T69" fmla="*/ 53 h 65"/>
              <a:gd name="T70" fmla="*/ 31 w 41"/>
              <a:gd name="T71" fmla="*/ 49 h 65"/>
              <a:gd name="T72" fmla="*/ 31 w 41"/>
              <a:gd name="T73" fmla="*/ 41 h 65"/>
              <a:gd name="T74" fmla="*/ 33 w 41"/>
              <a:gd name="T75" fmla="*/ 33 h 65"/>
              <a:gd name="T76" fmla="*/ 31 w 41"/>
              <a:gd name="T77" fmla="*/ 24 h 65"/>
              <a:gd name="T78" fmla="*/ 31 w 41"/>
              <a:gd name="T79" fmla="*/ 16 h 65"/>
              <a:gd name="T80" fmla="*/ 29 w 41"/>
              <a:gd name="T81" fmla="*/ 12 h 65"/>
              <a:gd name="T82" fmla="*/ 25 w 41"/>
              <a:gd name="T83" fmla="*/ 8 h 65"/>
              <a:gd name="T84" fmla="*/ 19 w 41"/>
              <a:gd name="T85" fmla="*/ 8 h 65"/>
              <a:gd name="T86" fmla="*/ 15 w 41"/>
              <a:gd name="T87" fmla="*/ 8 h 65"/>
              <a:gd name="T88" fmla="*/ 12 w 41"/>
              <a:gd name="T89" fmla="*/ 12 h 65"/>
              <a:gd name="T90" fmla="*/ 10 w 41"/>
              <a:gd name="T91" fmla="*/ 16 h 65"/>
              <a:gd name="T92" fmla="*/ 10 w 41"/>
              <a:gd name="T93" fmla="*/ 24 h 65"/>
              <a:gd name="T94" fmla="*/ 8 w 41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1" h="65">
                <a:moveTo>
                  <a:pt x="0" y="33"/>
                </a:moveTo>
                <a:lnTo>
                  <a:pt x="2" y="22"/>
                </a:lnTo>
                <a:lnTo>
                  <a:pt x="4" y="14"/>
                </a:lnTo>
                <a:lnTo>
                  <a:pt x="6" y="8"/>
                </a:lnTo>
                <a:lnTo>
                  <a:pt x="10" y="4"/>
                </a:lnTo>
                <a:lnTo>
                  <a:pt x="13" y="2"/>
                </a:lnTo>
                <a:lnTo>
                  <a:pt x="21" y="0"/>
                </a:lnTo>
                <a:lnTo>
                  <a:pt x="25" y="0"/>
                </a:lnTo>
                <a:lnTo>
                  <a:pt x="29" y="2"/>
                </a:lnTo>
                <a:lnTo>
                  <a:pt x="33" y="4"/>
                </a:lnTo>
                <a:lnTo>
                  <a:pt x="35" y="8"/>
                </a:lnTo>
                <a:lnTo>
                  <a:pt x="37" y="12"/>
                </a:lnTo>
                <a:lnTo>
                  <a:pt x="39" y="18"/>
                </a:lnTo>
                <a:lnTo>
                  <a:pt x="39" y="24"/>
                </a:lnTo>
                <a:lnTo>
                  <a:pt x="41" y="33"/>
                </a:lnTo>
                <a:lnTo>
                  <a:pt x="39" y="43"/>
                </a:lnTo>
                <a:lnTo>
                  <a:pt x="39" y="51"/>
                </a:lnTo>
                <a:lnTo>
                  <a:pt x="35" y="57"/>
                </a:lnTo>
                <a:lnTo>
                  <a:pt x="31" y="61"/>
                </a:lnTo>
                <a:lnTo>
                  <a:pt x="27" y="63"/>
                </a:lnTo>
                <a:lnTo>
                  <a:pt x="21" y="65"/>
                </a:lnTo>
                <a:lnTo>
                  <a:pt x="15" y="63"/>
                </a:lnTo>
                <a:lnTo>
                  <a:pt x="10" y="61"/>
                </a:lnTo>
                <a:lnTo>
                  <a:pt x="6" y="59"/>
                </a:lnTo>
                <a:lnTo>
                  <a:pt x="4" y="53"/>
                </a:lnTo>
                <a:lnTo>
                  <a:pt x="2" y="43"/>
                </a:lnTo>
                <a:lnTo>
                  <a:pt x="0" y="33"/>
                </a:lnTo>
                <a:close/>
                <a:moveTo>
                  <a:pt x="8" y="33"/>
                </a:moveTo>
                <a:lnTo>
                  <a:pt x="10" y="41"/>
                </a:lnTo>
                <a:lnTo>
                  <a:pt x="10" y="49"/>
                </a:lnTo>
                <a:lnTo>
                  <a:pt x="12" y="53"/>
                </a:lnTo>
                <a:lnTo>
                  <a:pt x="15" y="57"/>
                </a:lnTo>
                <a:lnTo>
                  <a:pt x="21" y="57"/>
                </a:lnTo>
                <a:lnTo>
                  <a:pt x="25" y="57"/>
                </a:lnTo>
                <a:lnTo>
                  <a:pt x="29" y="53"/>
                </a:lnTo>
                <a:lnTo>
                  <a:pt x="31" y="49"/>
                </a:lnTo>
                <a:lnTo>
                  <a:pt x="31" y="41"/>
                </a:lnTo>
                <a:lnTo>
                  <a:pt x="33" y="33"/>
                </a:lnTo>
                <a:lnTo>
                  <a:pt x="31" y="24"/>
                </a:lnTo>
                <a:lnTo>
                  <a:pt x="31" y="16"/>
                </a:lnTo>
                <a:lnTo>
                  <a:pt x="29" y="12"/>
                </a:lnTo>
                <a:lnTo>
                  <a:pt x="25" y="8"/>
                </a:lnTo>
                <a:lnTo>
                  <a:pt x="19" y="8"/>
                </a:lnTo>
                <a:lnTo>
                  <a:pt x="15" y="8"/>
                </a:lnTo>
                <a:lnTo>
                  <a:pt x="12" y="12"/>
                </a:lnTo>
                <a:lnTo>
                  <a:pt x="10" y="16"/>
                </a:lnTo>
                <a:lnTo>
                  <a:pt x="10" y="24"/>
                </a:lnTo>
                <a:lnTo>
                  <a:pt x="8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43" name="Freeform 59"/>
          <p:cNvSpPr>
            <a:spLocks noEditPoints="1"/>
          </p:cNvSpPr>
          <p:nvPr/>
        </p:nvSpPr>
        <p:spPr bwMode="auto">
          <a:xfrm>
            <a:off x="4718050" y="6032500"/>
            <a:ext cx="65088" cy="103188"/>
          </a:xfrm>
          <a:custGeom>
            <a:avLst/>
            <a:gdLst>
              <a:gd name="T0" fmla="*/ 0 w 41"/>
              <a:gd name="T1" fmla="*/ 33 h 65"/>
              <a:gd name="T2" fmla="*/ 1 w 41"/>
              <a:gd name="T3" fmla="*/ 22 h 65"/>
              <a:gd name="T4" fmla="*/ 1 w 41"/>
              <a:gd name="T5" fmla="*/ 14 h 65"/>
              <a:gd name="T6" fmla="*/ 5 w 41"/>
              <a:gd name="T7" fmla="*/ 8 h 65"/>
              <a:gd name="T8" fmla="*/ 9 w 41"/>
              <a:gd name="T9" fmla="*/ 4 h 65"/>
              <a:gd name="T10" fmla="*/ 13 w 41"/>
              <a:gd name="T11" fmla="*/ 2 h 65"/>
              <a:gd name="T12" fmla="*/ 19 w 41"/>
              <a:gd name="T13" fmla="*/ 0 h 65"/>
              <a:gd name="T14" fmla="*/ 25 w 41"/>
              <a:gd name="T15" fmla="*/ 0 h 65"/>
              <a:gd name="T16" fmla="*/ 29 w 41"/>
              <a:gd name="T17" fmla="*/ 2 h 65"/>
              <a:gd name="T18" fmla="*/ 33 w 41"/>
              <a:gd name="T19" fmla="*/ 4 h 65"/>
              <a:gd name="T20" fmla="*/ 35 w 41"/>
              <a:gd name="T21" fmla="*/ 8 h 65"/>
              <a:gd name="T22" fmla="*/ 37 w 41"/>
              <a:gd name="T23" fmla="*/ 12 h 65"/>
              <a:gd name="T24" fmla="*/ 39 w 41"/>
              <a:gd name="T25" fmla="*/ 18 h 65"/>
              <a:gd name="T26" fmla="*/ 39 w 41"/>
              <a:gd name="T27" fmla="*/ 24 h 65"/>
              <a:gd name="T28" fmla="*/ 41 w 41"/>
              <a:gd name="T29" fmla="*/ 33 h 65"/>
              <a:gd name="T30" fmla="*/ 39 w 41"/>
              <a:gd name="T31" fmla="*/ 43 h 65"/>
              <a:gd name="T32" fmla="*/ 37 w 41"/>
              <a:gd name="T33" fmla="*/ 51 h 65"/>
              <a:gd name="T34" fmla="*/ 35 w 41"/>
              <a:gd name="T35" fmla="*/ 57 h 65"/>
              <a:gd name="T36" fmla="*/ 31 w 41"/>
              <a:gd name="T37" fmla="*/ 61 h 65"/>
              <a:gd name="T38" fmla="*/ 27 w 41"/>
              <a:gd name="T39" fmla="*/ 63 h 65"/>
              <a:gd name="T40" fmla="*/ 19 w 41"/>
              <a:gd name="T41" fmla="*/ 65 h 65"/>
              <a:gd name="T42" fmla="*/ 15 w 41"/>
              <a:gd name="T43" fmla="*/ 63 h 65"/>
              <a:gd name="T44" fmla="*/ 9 w 41"/>
              <a:gd name="T45" fmla="*/ 61 h 65"/>
              <a:gd name="T46" fmla="*/ 5 w 41"/>
              <a:gd name="T47" fmla="*/ 59 h 65"/>
              <a:gd name="T48" fmla="*/ 3 w 41"/>
              <a:gd name="T49" fmla="*/ 53 h 65"/>
              <a:gd name="T50" fmla="*/ 1 w 41"/>
              <a:gd name="T51" fmla="*/ 43 h 65"/>
              <a:gd name="T52" fmla="*/ 0 w 41"/>
              <a:gd name="T53" fmla="*/ 33 h 65"/>
              <a:gd name="T54" fmla="*/ 7 w 41"/>
              <a:gd name="T55" fmla="*/ 33 h 65"/>
              <a:gd name="T56" fmla="*/ 9 w 41"/>
              <a:gd name="T57" fmla="*/ 41 h 65"/>
              <a:gd name="T58" fmla="*/ 9 w 41"/>
              <a:gd name="T59" fmla="*/ 49 h 65"/>
              <a:gd name="T60" fmla="*/ 11 w 41"/>
              <a:gd name="T61" fmla="*/ 53 h 65"/>
              <a:gd name="T62" fmla="*/ 15 w 41"/>
              <a:gd name="T63" fmla="*/ 57 h 65"/>
              <a:gd name="T64" fmla="*/ 19 w 41"/>
              <a:gd name="T65" fmla="*/ 57 h 65"/>
              <a:gd name="T66" fmla="*/ 25 w 41"/>
              <a:gd name="T67" fmla="*/ 57 h 65"/>
              <a:gd name="T68" fmla="*/ 29 w 41"/>
              <a:gd name="T69" fmla="*/ 53 h 65"/>
              <a:gd name="T70" fmla="*/ 31 w 41"/>
              <a:gd name="T71" fmla="*/ 49 h 65"/>
              <a:gd name="T72" fmla="*/ 31 w 41"/>
              <a:gd name="T73" fmla="*/ 41 h 65"/>
              <a:gd name="T74" fmla="*/ 33 w 41"/>
              <a:gd name="T75" fmla="*/ 33 h 65"/>
              <a:gd name="T76" fmla="*/ 31 w 41"/>
              <a:gd name="T77" fmla="*/ 24 h 65"/>
              <a:gd name="T78" fmla="*/ 31 w 41"/>
              <a:gd name="T79" fmla="*/ 16 h 65"/>
              <a:gd name="T80" fmla="*/ 29 w 41"/>
              <a:gd name="T81" fmla="*/ 12 h 65"/>
              <a:gd name="T82" fmla="*/ 25 w 41"/>
              <a:gd name="T83" fmla="*/ 8 h 65"/>
              <a:gd name="T84" fmla="*/ 19 w 41"/>
              <a:gd name="T85" fmla="*/ 8 h 65"/>
              <a:gd name="T86" fmla="*/ 15 w 41"/>
              <a:gd name="T87" fmla="*/ 8 h 65"/>
              <a:gd name="T88" fmla="*/ 11 w 41"/>
              <a:gd name="T89" fmla="*/ 12 h 65"/>
              <a:gd name="T90" fmla="*/ 9 w 41"/>
              <a:gd name="T91" fmla="*/ 16 h 65"/>
              <a:gd name="T92" fmla="*/ 9 w 41"/>
              <a:gd name="T93" fmla="*/ 24 h 65"/>
              <a:gd name="T94" fmla="*/ 7 w 41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1" h="65">
                <a:moveTo>
                  <a:pt x="0" y="33"/>
                </a:moveTo>
                <a:lnTo>
                  <a:pt x="1" y="22"/>
                </a:lnTo>
                <a:lnTo>
                  <a:pt x="1" y="14"/>
                </a:lnTo>
                <a:lnTo>
                  <a:pt x="5" y="8"/>
                </a:lnTo>
                <a:lnTo>
                  <a:pt x="9" y="4"/>
                </a:lnTo>
                <a:lnTo>
                  <a:pt x="13" y="2"/>
                </a:lnTo>
                <a:lnTo>
                  <a:pt x="19" y="0"/>
                </a:lnTo>
                <a:lnTo>
                  <a:pt x="25" y="0"/>
                </a:lnTo>
                <a:lnTo>
                  <a:pt x="29" y="2"/>
                </a:lnTo>
                <a:lnTo>
                  <a:pt x="33" y="4"/>
                </a:lnTo>
                <a:lnTo>
                  <a:pt x="35" y="8"/>
                </a:lnTo>
                <a:lnTo>
                  <a:pt x="37" y="12"/>
                </a:lnTo>
                <a:lnTo>
                  <a:pt x="39" y="18"/>
                </a:lnTo>
                <a:lnTo>
                  <a:pt x="39" y="24"/>
                </a:lnTo>
                <a:lnTo>
                  <a:pt x="41" y="33"/>
                </a:lnTo>
                <a:lnTo>
                  <a:pt x="39" y="43"/>
                </a:lnTo>
                <a:lnTo>
                  <a:pt x="37" y="51"/>
                </a:lnTo>
                <a:lnTo>
                  <a:pt x="35" y="57"/>
                </a:lnTo>
                <a:lnTo>
                  <a:pt x="31" y="61"/>
                </a:lnTo>
                <a:lnTo>
                  <a:pt x="27" y="63"/>
                </a:lnTo>
                <a:lnTo>
                  <a:pt x="19" y="65"/>
                </a:lnTo>
                <a:lnTo>
                  <a:pt x="15" y="63"/>
                </a:lnTo>
                <a:lnTo>
                  <a:pt x="9" y="61"/>
                </a:lnTo>
                <a:lnTo>
                  <a:pt x="5" y="59"/>
                </a:lnTo>
                <a:lnTo>
                  <a:pt x="3" y="53"/>
                </a:lnTo>
                <a:lnTo>
                  <a:pt x="1" y="43"/>
                </a:lnTo>
                <a:lnTo>
                  <a:pt x="0" y="33"/>
                </a:lnTo>
                <a:close/>
                <a:moveTo>
                  <a:pt x="7" y="33"/>
                </a:moveTo>
                <a:lnTo>
                  <a:pt x="9" y="41"/>
                </a:lnTo>
                <a:lnTo>
                  <a:pt x="9" y="49"/>
                </a:lnTo>
                <a:lnTo>
                  <a:pt x="11" y="53"/>
                </a:lnTo>
                <a:lnTo>
                  <a:pt x="15" y="57"/>
                </a:lnTo>
                <a:lnTo>
                  <a:pt x="19" y="57"/>
                </a:lnTo>
                <a:lnTo>
                  <a:pt x="25" y="57"/>
                </a:lnTo>
                <a:lnTo>
                  <a:pt x="29" y="53"/>
                </a:lnTo>
                <a:lnTo>
                  <a:pt x="31" y="49"/>
                </a:lnTo>
                <a:lnTo>
                  <a:pt x="31" y="41"/>
                </a:lnTo>
                <a:lnTo>
                  <a:pt x="33" y="33"/>
                </a:lnTo>
                <a:lnTo>
                  <a:pt x="31" y="24"/>
                </a:lnTo>
                <a:lnTo>
                  <a:pt x="31" y="16"/>
                </a:lnTo>
                <a:lnTo>
                  <a:pt x="29" y="12"/>
                </a:lnTo>
                <a:lnTo>
                  <a:pt x="25" y="8"/>
                </a:lnTo>
                <a:lnTo>
                  <a:pt x="19" y="8"/>
                </a:lnTo>
                <a:lnTo>
                  <a:pt x="15" y="8"/>
                </a:lnTo>
                <a:lnTo>
                  <a:pt x="11" y="12"/>
                </a:lnTo>
                <a:lnTo>
                  <a:pt x="9" y="16"/>
                </a:lnTo>
                <a:lnTo>
                  <a:pt x="9" y="24"/>
                </a:lnTo>
                <a:lnTo>
                  <a:pt x="7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44" name="Rectangle 60"/>
          <p:cNvSpPr>
            <a:spLocks noChangeArrowheads="1"/>
          </p:cNvSpPr>
          <p:nvPr/>
        </p:nvSpPr>
        <p:spPr bwMode="auto">
          <a:xfrm>
            <a:off x="4799013" y="6119813"/>
            <a:ext cx="12700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45" name="Freeform 61"/>
          <p:cNvSpPr>
            <a:spLocks noEditPoints="1"/>
          </p:cNvSpPr>
          <p:nvPr/>
        </p:nvSpPr>
        <p:spPr bwMode="auto">
          <a:xfrm>
            <a:off x="4827588" y="6035675"/>
            <a:ext cx="68262" cy="96838"/>
          </a:xfrm>
          <a:custGeom>
            <a:avLst/>
            <a:gdLst>
              <a:gd name="T0" fmla="*/ 28 w 43"/>
              <a:gd name="T1" fmla="*/ 61 h 61"/>
              <a:gd name="T2" fmla="*/ 28 w 43"/>
              <a:gd name="T3" fmla="*/ 47 h 61"/>
              <a:gd name="T4" fmla="*/ 0 w 43"/>
              <a:gd name="T5" fmla="*/ 47 h 61"/>
              <a:gd name="T6" fmla="*/ 0 w 43"/>
              <a:gd name="T7" fmla="*/ 39 h 61"/>
              <a:gd name="T8" fmla="*/ 30 w 43"/>
              <a:gd name="T9" fmla="*/ 0 h 61"/>
              <a:gd name="T10" fmla="*/ 35 w 43"/>
              <a:gd name="T11" fmla="*/ 0 h 61"/>
              <a:gd name="T12" fmla="*/ 35 w 43"/>
              <a:gd name="T13" fmla="*/ 39 h 61"/>
              <a:gd name="T14" fmla="*/ 43 w 43"/>
              <a:gd name="T15" fmla="*/ 39 h 61"/>
              <a:gd name="T16" fmla="*/ 43 w 43"/>
              <a:gd name="T17" fmla="*/ 47 h 61"/>
              <a:gd name="T18" fmla="*/ 35 w 43"/>
              <a:gd name="T19" fmla="*/ 47 h 61"/>
              <a:gd name="T20" fmla="*/ 35 w 43"/>
              <a:gd name="T21" fmla="*/ 61 h 61"/>
              <a:gd name="T22" fmla="*/ 28 w 43"/>
              <a:gd name="T23" fmla="*/ 61 h 61"/>
              <a:gd name="T24" fmla="*/ 28 w 43"/>
              <a:gd name="T25" fmla="*/ 39 h 61"/>
              <a:gd name="T26" fmla="*/ 28 w 43"/>
              <a:gd name="T27" fmla="*/ 14 h 61"/>
              <a:gd name="T28" fmla="*/ 10 w 43"/>
              <a:gd name="T29" fmla="*/ 39 h 61"/>
              <a:gd name="T30" fmla="*/ 28 w 43"/>
              <a:gd name="T31" fmla="*/ 39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3" h="61">
                <a:moveTo>
                  <a:pt x="28" y="61"/>
                </a:moveTo>
                <a:lnTo>
                  <a:pt x="28" y="47"/>
                </a:lnTo>
                <a:lnTo>
                  <a:pt x="0" y="47"/>
                </a:lnTo>
                <a:lnTo>
                  <a:pt x="0" y="39"/>
                </a:lnTo>
                <a:lnTo>
                  <a:pt x="30" y="0"/>
                </a:lnTo>
                <a:lnTo>
                  <a:pt x="35" y="0"/>
                </a:lnTo>
                <a:lnTo>
                  <a:pt x="35" y="39"/>
                </a:lnTo>
                <a:lnTo>
                  <a:pt x="43" y="39"/>
                </a:lnTo>
                <a:lnTo>
                  <a:pt x="43" y="47"/>
                </a:lnTo>
                <a:lnTo>
                  <a:pt x="35" y="47"/>
                </a:lnTo>
                <a:lnTo>
                  <a:pt x="35" y="61"/>
                </a:lnTo>
                <a:lnTo>
                  <a:pt x="28" y="61"/>
                </a:lnTo>
                <a:close/>
                <a:moveTo>
                  <a:pt x="28" y="39"/>
                </a:moveTo>
                <a:lnTo>
                  <a:pt x="28" y="14"/>
                </a:lnTo>
                <a:lnTo>
                  <a:pt x="10" y="39"/>
                </a:lnTo>
                <a:lnTo>
                  <a:pt x="28" y="3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46" name="Freeform 62"/>
          <p:cNvSpPr>
            <a:spLocks noEditPoints="1"/>
          </p:cNvSpPr>
          <p:nvPr/>
        </p:nvSpPr>
        <p:spPr bwMode="auto">
          <a:xfrm>
            <a:off x="5568950" y="6032500"/>
            <a:ext cx="63500" cy="103188"/>
          </a:xfrm>
          <a:custGeom>
            <a:avLst/>
            <a:gdLst>
              <a:gd name="T0" fmla="*/ 0 w 40"/>
              <a:gd name="T1" fmla="*/ 33 h 65"/>
              <a:gd name="T2" fmla="*/ 0 w 40"/>
              <a:gd name="T3" fmla="*/ 22 h 65"/>
              <a:gd name="T4" fmla="*/ 2 w 40"/>
              <a:gd name="T5" fmla="*/ 14 h 65"/>
              <a:gd name="T6" fmla="*/ 6 w 40"/>
              <a:gd name="T7" fmla="*/ 8 h 65"/>
              <a:gd name="T8" fmla="*/ 10 w 40"/>
              <a:gd name="T9" fmla="*/ 4 h 65"/>
              <a:gd name="T10" fmla="*/ 14 w 40"/>
              <a:gd name="T11" fmla="*/ 2 h 65"/>
              <a:gd name="T12" fmla="*/ 20 w 40"/>
              <a:gd name="T13" fmla="*/ 0 h 65"/>
              <a:gd name="T14" fmla="*/ 26 w 40"/>
              <a:gd name="T15" fmla="*/ 0 h 65"/>
              <a:gd name="T16" fmla="*/ 30 w 40"/>
              <a:gd name="T17" fmla="*/ 2 h 65"/>
              <a:gd name="T18" fmla="*/ 32 w 40"/>
              <a:gd name="T19" fmla="*/ 4 h 65"/>
              <a:gd name="T20" fmla="*/ 36 w 40"/>
              <a:gd name="T21" fmla="*/ 8 h 65"/>
              <a:gd name="T22" fmla="*/ 38 w 40"/>
              <a:gd name="T23" fmla="*/ 12 h 65"/>
              <a:gd name="T24" fmla="*/ 40 w 40"/>
              <a:gd name="T25" fmla="*/ 18 h 65"/>
              <a:gd name="T26" fmla="*/ 40 w 40"/>
              <a:gd name="T27" fmla="*/ 24 h 65"/>
              <a:gd name="T28" fmla="*/ 40 w 40"/>
              <a:gd name="T29" fmla="*/ 33 h 65"/>
              <a:gd name="T30" fmla="*/ 40 w 40"/>
              <a:gd name="T31" fmla="*/ 43 h 65"/>
              <a:gd name="T32" fmla="*/ 38 w 40"/>
              <a:gd name="T33" fmla="*/ 51 h 65"/>
              <a:gd name="T34" fmla="*/ 36 w 40"/>
              <a:gd name="T35" fmla="*/ 57 h 65"/>
              <a:gd name="T36" fmla="*/ 32 w 40"/>
              <a:gd name="T37" fmla="*/ 61 h 65"/>
              <a:gd name="T38" fmla="*/ 26 w 40"/>
              <a:gd name="T39" fmla="*/ 63 h 65"/>
              <a:gd name="T40" fmla="*/ 20 w 40"/>
              <a:gd name="T41" fmla="*/ 65 h 65"/>
              <a:gd name="T42" fmla="*/ 14 w 40"/>
              <a:gd name="T43" fmla="*/ 63 h 65"/>
              <a:gd name="T44" fmla="*/ 10 w 40"/>
              <a:gd name="T45" fmla="*/ 61 h 65"/>
              <a:gd name="T46" fmla="*/ 6 w 40"/>
              <a:gd name="T47" fmla="*/ 59 h 65"/>
              <a:gd name="T48" fmla="*/ 2 w 40"/>
              <a:gd name="T49" fmla="*/ 53 h 65"/>
              <a:gd name="T50" fmla="*/ 0 w 40"/>
              <a:gd name="T51" fmla="*/ 43 h 65"/>
              <a:gd name="T52" fmla="*/ 0 w 40"/>
              <a:gd name="T53" fmla="*/ 33 h 65"/>
              <a:gd name="T54" fmla="*/ 8 w 40"/>
              <a:gd name="T55" fmla="*/ 33 h 65"/>
              <a:gd name="T56" fmla="*/ 8 w 40"/>
              <a:gd name="T57" fmla="*/ 41 h 65"/>
              <a:gd name="T58" fmla="*/ 10 w 40"/>
              <a:gd name="T59" fmla="*/ 49 h 65"/>
              <a:gd name="T60" fmla="*/ 12 w 40"/>
              <a:gd name="T61" fmla="*/ 53 h 65"/>
              <a:gd name="T62" fmla="*/ 16 w 40"/>
              <a:gd name="T63" fmla="*/ 57 h 65"/>
              <a:gd name="T64" fmla="*/ 20 w 40"/>
              <a:gd name="T65" fmla="*/ 57 h 65"/>
              <a:gd name="T66" fmla="*/ 26 w 40"/>
              <a:gd name="T67" fmla="*/ 57 h 65"/>
              <a:gd name="T68" fmla="*/ 28 w 40"/>
              <a:gd name="T69" fmla="*/ 53 h 65"/>
              <a:gd name="T70" fmla="*/ 30 w 40"/>
              <a:gd name="T71" fmla="*/ 49 h 65"/>
              <a:gd name="T72" fmla="*/ 32 w 40"/>
              <a:gd name="T73" fmla="*/ 41 h 65"/>
              <a:gd name="T74" fmla="*/ 32 w 40"/>
              <a:gd name="T75" fmla="*/ 33 h 65"/>
              <a:gd name="T76" fmla="*/ 32 w 40"/>
              <a:gd name="T77" fmla="*/ 24 h 65"/>
              <a:gd name="T78" fmla="*/ 30 w 40"/>
              <a:gd name="T79" fmla="*/ 16 h 65"/>
              <a:gd name="T80" fmla="*/ 30 w 40"/>
              <a:gd name="T81" fmla="*/ 12 h 65"/>
              <a:gd name="T82" fmla="*/ 26 w 40"/>
              <a:gd name="T83" fmla="*/ 8 h 65"/>
              <a:gd name="T84" fmla="*/ 20 w 40"/>
              <a:gd name="T85" fmla="*/ 8 h 65"/>
              <a:gd name="T86" fmla="*/ 16 w 40"/>
              <a:gd name="T87" fmla="*/ 8 h 65"/>
              <a:gd name="T88" fmla="*/ 12 w 40"/>
              <a:gd name="T89" fmla="*/ 12 h 65"/>
              <a:gd name="T90" fmla="*/ 10 w 40"/>
              <a:gd name="T91" fmla="*/ 16 h 65"/>
              <a:gd name="T92" fmla="*/ 8 w 40"/>
              <a:gd name="T93" fmla="*/ 24 h 65"/>
              <a:gd name="T94" fmla="*/ 8 w 40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0" h="65">
                <a:moveTo>
                  <a:pt x="0" y="33"/>
                </a:moveTo>
                <a:lnTo>
                  <a:pt x="0" y="22"/>
                </a:lnTo>
                <a:lnTo>
                  <a:pt x="2" y="14"/>
                </a:lnTo>
                <a:lnTo>
                  <a:pt x="6" y="8"/>
                </a:lnTo>
                <a:lnTo>
                  <a:pt x="10" y="4"/>
                </a:lnTo>
                <a:lnTo>
                  <a:pt x="14" y="2"/>
                </a:lnTo>
                <a:lnTo>
                  <a:pt x="20" y="0"/>
                </a:lnTo>
                <a:lnTo>
                  <a:pt x="26" y="0"/>
                </a:lnTo>
                <a:lnTo>
                  <a:pt x="30" y="2"/>
                </a:lnTo>
                <a:lnTo>
                  <a:pt x="32" y="4"/>
                </a:lnTo>
                <a:lnTo>
                  <a:pt x="36" y="8"/>
                </a:lnTo>
                <a:lnTo>
                  <a:pt x="38" y="12"/>
                </a:lnTo>
                <a:lnTo>
                  <a:pt x="40" y="18"/>
                </a:lnTo>
                <a:lnTo>
                  <a:pt x="40" y="24"/>
                </a:lnTo>
                <a:lnTo>
                  <a:pt x="40" y="33"/>
                </a:lnTo>
                <a:lnTo>
                  <a:pt x="40" y="43"/>
                </a:lnTo>
                <a:lnTo>
                  <a:pt x="38" y="51"/>
                </a:lnTo>
                <a:lnTo>
                  <a:pt x="36" y="57"/>
                </a:lnTo>
                <a:lnTo>
                  <a:pt x="32" y="61"/>
                </a:lnTo>
                <a:lnTo>
                  <a:pt x="26" y="63"/>
                </a:lnTo>
                <a:lnTo>
                  <a:pt x="20" y="65"/>
                </a:lnTo>
                <a:lnTo>
                  <a:pt x="14" y="63"/>
                </a:lnTo>
                <a:lnTo>
                  <a:pt x="10" y="61"/>
                </a:lnTo>
                <a:lnTo>
                  <a:pt x="6" y="59"/>
                </a:lnTo>
                <a:lnTo>
                  <a:pt x="2" y="53"/>
                </a:lnTo>
                <a:lnTo>
                  <a:pt x="0" y="43"/>
                </a:lnTo>
                <a:lnTo>
                  <a:pt x="0" y="33"/>
                </a:lnTo>
                <a:close/>
                <a:moveTo>
                  <a:pt x="8" y="33"/>
                </a:moveTo>
                <a:lnTo>
                  <a:pt x="8" y="41"/>
                </a:lnTo>
                <a:lnTo>
                  <a:pt x="10" y="49"/>
                </a:lnTo>
                <a:lnTo>
                  <a:pt x="12" y="53"/>
                </a:lnTo>
                <a:lnTo>
                  <a:pt x="16" y="57"/>
                </a:lnTo>
                <a:lnTo>
                  <a:pt x="20" y="57"/>
                </a:lnTo>
                <a:lnTo>
                  <a:pt x="26" y="57"/>
                </a:lnTo>
                <a:lnTo>
                  <a:pt x="28" y="53"/>
                </a:lnTo>
                <a:lnTo>
                  <a:pt x="30" y="49"/>
                </a:lnTo>
                <a:lnTo>
                  <a:pt x="32" y="41"/>
                </a:lnTo>
                <a:lnTo>
                  <a:pt x="32" y="33"/>
                </a:lnTo>
                <a:lnTo>
                  <a:pt x="32" y="24"/>
                </a:lnTo>
                <a:lnTo>
                  <a:pt x="30" y="16"/>
                </a:lnTo>
                <a:lnTo>
                  <a:pt x="30" y="12"/>
                </a:lnTo>
                <a:lnTo>
                  <a:pt x="26" y="8"/>
                </a:lnTo>
                <a:lnTo>
                  <a:pt x="20" y="8"/>
                </a:lnTo>
                <a:lnTo>
                  <a:pt x="16" y="8"/>
                </a:lnTo>
                <a:lnTo>
                  <a:pt x="12" y="12"/>
                </a:lnTo>
                <a:lnTo>
                  <a:pt x="10" y="16"/>
                </a:lnTo>
                <a:lnTo>
                  <a:pt x="8" y="24"/>
                </a:lnTo>
                <a:lnTo>
                  <a:pt x="8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47" name="Rectangle 63"/>
          <p:cNvSpPr>
            <a:spLocks noChangeArrowheads="1"/>
          </p:cNvSpPr>
          <p:nvPr/>
        </p:nvSpPr>
        <p:spPr bwMode="auto">
          <a:xfrm>
            <a:off x="5651500" y="6119813"/>
            <a:ext cx="11113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48" name="Freeform 64"/>
          <p:cNvSpPr>
            <a:spLocks noEditPoints="1"/>
          </p:cNvSpPr>
          <p:nvPr/>
        </p:nvSpPr>
        <p:spPr bwMode="auto">
          <a:xfrm>
            <a:off x="5681663" y="6032500"/>
            <a:ext cx="63500" cy="103188"/>
          </a:xfrm>
          <a:custGeom>
            <a:avLst/>
            <a:gdLst>
              <a:gd name="T0" fmla="*/ 40 w 40"/>
              <a:gd name="T1" fmla="*/ 16 h 65"/>
              <a:gd name="T2" fmla="*/ 32 w 40"/>
              <a:gd name="T3" fmla="*/ 18 h 65"/>
              <a:gd name="T4" fmla="*/ 30 w 40"/>
              <a:gd name="T5" fmla="*/ 14 h 65"/>
              <a:gd name="T6" fmla="*/ 28 w 40"/>
              <a:gd name="T7" fmla="*/ 10 h 65"/>
              <a:gd name="T8" fmla="*/ 26 w 40"/>
              <a:gd name="T9" fmla="*/ 8 h 65"/>
              <a:gd name="T10" fmla="*/ 22 w 40"/>
              <a:gd name="T11" fmla="*/ 8 h 65"/>
              <a:gd name="T12" fmla="*/ 18 w 40"/>
              <a:gd name="T13" fmla="*/ 8 h 65"/>
              <a:gd name="T14" fmla="*/ 14 w 40"/>
              <a:gd name="T15" fmla="*/ 10 h 65"/>
              <a:gd name="T16" fmla="*/ 12 w 40"/>
              <a:gd name="T17" fmla="*/ 12 h 65"/>
              <a:gd name="T18" fmla="*/ 10 w 40"/>
              <a:gd name="T19" fmla="*/ 16 h 65"/>
              <a:gd name="T20" fmla="*/ 8 w 40"/>
              <a:gd name="T21" fmla="*/ 22 h 65"/>
              <a:gd name="T22" fmla="*/ 8 w 40"/>
              <a:gd name="T23" fmla="*/ 30 h 65"/>
              <a:gd name="T24" fmla="*/ 10 w 40"/>
              <a:gd name="T25" fmla="*/ 26 h 65"/>
              <a:gd name="T26" fmla="*/ 14 w 40"/>
              <a:gd name="T27" fmla="*/ 24 h 65"/>
              <a:gd name="T28" fmla="*/ 18 w 40"/>
              <a:gd name="T29" fmla="*/ 22 h 65"/>
              <a:gd name="T30" fmla="*/ 22 w 40"/>
              <a:gd name="T31" fmla="*/ 22 h 65"/>
              <a:gd name="T32" fmla="*/ 30 w 40"/>
              <a:gd name="T33" fmla="*/ 24 h 65"/>
              <a:gd name="T34" fmla="*/ 36 w 40"/>
              <a:gd name="T35" fmla="*/ 28 h 65"/>
              <a:gd name="T36" fmla="*/ 38 w 40"/>
              <a:gd name="T37" fmla="*/ 33 h 65"/>
              <a:gd name="T38" fmla="*/ 40 w 40"/>
              <a:gd name="T39" fmla="*/ 37 h 65"/>
              <a:gd name="T40" fmla="*/ 40 w 40"/>
              <a:gd name="T41" fmla="*/ 43 h 65"/>
              <a:gd name="T42" fmla="*/ 40 w 40"/>
              <a:gd name="T43" fmla="*/ 49 h 65"/>
              <a:gd name="T44" fmla="*/ 38 w 40"/>
              <a:gd name="T45" fmla="*/ 55 h 65"/>
              <a:gd name="T46" fmla="*/ 36 w 40"/>
              <a:gd name="T47" fmla="*/ 59 h 65"/>
              <a:gd name="T48" fmla="*/ 32 w 40"/>
              <a:gd name="T49" fmla="*/ 61 h 65"/>
              <a:gd name="T50" fmla="*/ 26 w 40"/>
              <a:gd name="T51" fmla="*/ 63 h 65"/>
              <a:gd name="T52" fmla="*/ 20 w 40"/>
              <a:gd name="T53" fmla="*/ 65 h 65"/>
              <a:gd name="T54" fmla="*/ 14 w 40"/>
              <a:gd name="T55" fmla="*/ 63 h 65"/>
              <a:gd name="T56" fmla="*/ 10 w 40"/>
              <a:gd name="T57" fmla="*/ 61 h 65"/>
              <a:gd name="T58" fmla="*/ 6 w 40"/>
              <a:gd name="T59" fmla="*/ 57 h 65"/>
              <a:gd name="T60" fmla="*/ 2 w 40"/>
              <a:gd name="T61" fmla="*/ 51 h 65"/>
              <a:gd name="T62" fmla="*/ 0 w 40"/>
              <a:gd name="T63" fmla="*/ 45 h 65"/>
              <a:gd name="T64" fmla="*/ 0 w 40"/>
              <a:gd name="T65" fmla="*/ 35 h 65"/>
              <a:gd name="T66" fmla="*/ 0 w 40"/>
              <a:gd name="T67" fmla="*/ 22 h 65"/>
              <a:gd name="T68" fmla="*/ 2 w 40"/>
              <a:gd name="T69" fmla="*/ 14 h 65"/>
              <a:gd name="T70" fmla="*/ 6 w 40"/>
              <a:gd name="T71" fmla="*/ 8 h 65"/>
              <a:gd name="T72" fmla="*/ 10 w 40"/>
              <a:gd name="T73" fmla="*/ 4 h 65"/>
              <a:gd name="T74" fmla="*/ 16 w 40"/>
              <a:gd name="T75" fmla="*/ 2 h 65"/>
              <a:gd name="T76" fmla="*/ 22 w 40"/>
              <a:gd name="T77" fmla="*/ 0 h 65"/>
              <a:gd name="T78" fmla="*/ 28 w 40"/>
              <a:gd name="T79" fmla="*/ 2 h 65"/>
              <a:gd name="T80" fmla="*/ 34 w 40"/>
              <a:gd name="T81" fmla="*/ 4 h 65"/>
              <a:gd name="T82" fmla="*/ 38 w 40"/>
              <a:gd name="T83" fmla="*/ 10 h 65"/>
              <a:gd name="T84" fmla="*/ 40 w 40"/>
              <a:gd name="T85" fmla="*/ 16 h 65"/>
              <a:gd name="T86" fmla="*/ 8 w 40"/>
              <a:gd name="T87" fmla="*/ 43 h 65"/>
              <a:gd name="T88" fmla="*/ 8 w 40"/>
              <a:gd name="T89" fmla="*/ 47 h 65"/>
              <a:gd name="T90" fmla="*/ 8 w 40"/>
              <a:gd name="T91" fmla="*/ 51 h 65"/>
              <a:gd name="T92" fmla="*/ 12 w 40"/>
              <a:gd name="T93" fmla="*/ 53 h 65"/>
              <a:gd name="T94" fmla="*/ 14 w 40"/>
              <a:gd name="T95" fmla="*/ 55 h 65"/>
              <a:gd name="T96" fmla="*/ 16 w 40"/>
              <a:gd name="T97" fmla="*/ 57 h 65"/>
              <a:gd name="T98" fmla="*/ 20 w 40"/>
              <a:gd name="T99" fmla="*/ 57 h 65"/>
              <a:gd name="T100" fmla="*/ 26 w 40"/>
              <a:gd name="T101" fmla="*/ 57 h 65"/>
              <a:gd name="T102" fmla="*/ 30 w 40"/>
              <a:gd name="T103" fmla="*/ 53 h 65"/>
              <a:gd name="T104" fmla="*/ 32 w 40"/>
              <a:gd name="T105" fmla="*/ 49 h 65"/>
              <a:gd name="T106" fmla="*/ 32 w 40"/>
              <a:gd name="T107" fmla="*/ 43 h 65"/>
              <a:gd name="T108" fmla="*/ 32 w 40"/>
              <a:gd name="T109" fmla="*/ 37 h 65"/>
              <a:gd name="T110" fmla="*/ 30 w 40"/>
              <a:gd name="T111" fmla="*/ 33 h 65"/>
              <a:gd name="T112" fmla="*/ 26 w 40"/>
              <a:gd name="T113" fmla="*/ 30 h 65"/>
              <a:gd name="T114" fmla="*/ 20 w 40"/>
              <a:gd name="T115" fmla="*/ 30 h 65"/>
              <a:gd name="T116" fmla="*/ 16 w 40"/>
              <a:gd name="T117" fmla="*/ 30 h 65"/>
              <a:gd name="T118" fmla="*/ 10 w 40"/>
              <a:gd name="T119" fmla="*/ 33 h 65"/>
              <a:gd name="T120" fmla="*/ 8 w 40"/>
              <a:gd name="T121" fmla="*/ 37 h 65"/>
              <a:gd name="T122" fmla="*/ 8 w 40"/>
              <a:gd name="T123" fmla="*/ 4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" h="65">
                <a:moveTo>
                  <a:pt x="40" y="16"/>
                </a:moveTo>
                <a:lnTo>
                  <a:pt x="32" y="18"/>
                </a:lnTo>
                <a:lnTo>
                  <a:pt x="30" y="14"/>
                </a:lnTo>
                <a:lnTo>
                  <a:pt x="28" y="10"/>
                </a:lnTo>
                <a:lnTo>
                  <a:pt x="26" y="8"/>
                </a:lnTo>
                <a:lnTo>
                  <a:pt x="22" y="8"/>
                </a:lnTo>
                <a:lnTo>
                  <a:pt x="18" y="8"/>
                </a:lnTo>
                <a:lnTo>
                  <a:pt x="14" y="10"/>
                </a:lnTo>
                <a:lnTo>
                  <a:pt x="12" y="12"/>
                </a:lnTo>
                <a:lnTo>
                  <a:pt x="10" y="16"/>
                </a:lnTo>
                <a:lnTo>
                  <a:pt x="8" y="22"/>
                </a:lnTo>
                <a:lnTo>
                  <a:pt x="8" y="30"/>
                </a:lnTo>
                <a:lnTo>
                  <a:pt x="10" y="26"/>
                </a:lnTo>
                <a:lnTo>
                  <a:pt x="14" y="24"/>
                </a:lnTo>
                <a:lnTo>
                  <a:pt x="18" y="22"/>
                </a:lnTo>
                <a:lnTo>
                  <a:pt x="22" y="22"/>
                </a:lnTo>
                <a:lnTo>
                  <a:pt x="30" y="24"/>
                </a:lnTo>
                <a:lnTo>
                  <a:pt x="36" y="28"/>
                </a:lnTo>
                <a:lnTo>
                  <a:pt x="38" y="33"/>
                </a:lnTo>
                <a:lnTo>
                  <a:pt x="40" y="37"/>
                </a:lnTo>
                <a:lnTo>
                  <a:pt x="40" y="43"/>
                </a:lnTo>
                <a:lnTo>
                  <a:pt x="40" y="49"/>
                </a:lnTo>
                <a:lnTo>
                  <a:pt x="38" y="55"/>
                </a:lnTo>
                <a:lnTo>
                  <a:pt x="36" y="59"/>
                </a:lnTo>
                <a:lnTo>
                  <a:pt x="32" y="61"/>
                </a:lnTo>
                <a:lnTo>
                  <a:pt x="26" y="63"/>
                </a:lnTo>
                <a:lnTo>
                  <a:pt x="20" y="65"/>
                </a:lnTo>
                <a:lnTo>
                  <a:pt x="14" y="63"/>
                </a:lnTo>
                <a:lnTo>
                  <a:pt x="10" y="61"/>
                </a:lnTo>
                <a:lnTo>
                  <a:pt x="6" y="57"/>
                </a:lnTo>
                <a:lnTo>
                  <a:pt x="2" y="51"/>
                </a:lnTo>
                <a:lnTo>
                  <a:pt x="0" y="45"/>
                </a:lnTo>
                <a:lnTo>
                  <a:pt x="0" y="35"/>
                </a:lnTo>
                <a:lnTo>
                  <a:pt x="0" y="22"/>
                </a:lnTo>
                <a:lnTo>
                  <a:pt x="2" y="14"/>
                </a:lnTo>
                <a:lnTo>
                  <a:pt x="6" y="8"/>
                </a:lnTo>
                <a:lnTo>
                  <a:pt x="10" y="4"/>
                </a:lnTo>
                <a:lnTo>
                  <a:pt x="16" y="2"/>
                </a:lnTo>
                <a:lnTo>
                  <a:pt x="22" y="0"/>
                </a:lnTo>
                <a:lnTo>
                  <a:pt x="28" y="2"/>
                </a:lnTo>
                <a:lnTo>
                  <a:pt x="34" y="4"/>
                </a:lnTo>
                <a:lnTo>
                  <a:pt x="38" y="10"/>
                </a:lnTo>
                <a:lnTo>
                  <a:pt x="40" y="16"/>
                </a:lnTo>
                <a:close/>
                <a:moveTo>
                  <a:pt x="8" y="43"/>
                </a:moveTo>
                <a:lnTo>
                  <a:pt x="8" y="47"/>
                </a:lnTo>
                <a:lnTo>
                  <a:pt x="8" y="51"/>
                </a:lnTo>
                <a:lnTo>
                  <a:pt x="12" y="53"/>
                </a:lnTo>
                <a:lnTo>
                  <a:pt x="14" y="55"/>
                </a:lnTo>
                <a:lnTo>
                  <a:pt x="16" y="57"/>
                </a:lnTo>
                <a:lnTo>
                  <a:pt x="20" y="57"/>
                </a:lnTo>
                <a:lnTo>
                  <a:pt x="26" y="57"/>
                </a:lnTo>
                <a:lnTo>
                  <a:pt x="30" y="53"/>
                </a:lnTo>
                <a:lnTo>
                  <a:pt x="32" y="49"/>
                </a:lnTo>
                <a:lnTo>
                  <a:pt x="32" y="43"/>
                </a:lnTo>
                <a:lnTo>
                  <a:pt x="32" y="37"/>
                </a:lnTo>
                <a:lnTo>
                  <a:pt x="30" y="33"/>
                </a:lnTo>
                <a:lnTo>
                  <a:pt x="26" y="30"/>
                </a:lnTo>
                <a:lnTo>
                  <a:pt x="20" y="30"/>
                </a:lnTo>
                <a:lnTo>
                  <a:pt x="16" y="30"/>
                </a:lnTo>
                <a:lnTo>
                  <a:pt x="10" y="33"/>
                </a:lnTo>
                <a:lnTo>
                  <a:pt x="8" y="37"/>
                </a:lnTo>
                <a:lnTo>
                  <a:pt x="8" y="4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49" name="Freeform 65"/>
          <p:cNvSpPr>
            <a:spLocks noEditPoints="1"/>
          </p:cNvSpPr>
          <p:nvPr/>
        </p:nvSpPr>
        <p:spPr bwMode="auto">
          <a:xfrm>
            <a:off x="6421438" y="6032500"/>
            <a:ext cx="61912" cy="103188"/>
          </a:xfrm>
          <a:custGeom>
            <a:avLst/>
            <a:gdLst>
              <a:gd name="T0" fmla="*/ 0 w 39"/>
              <a:gd name="T1" fmla="*/ 33 h 65"/>
              <a:gd name="T2" fmla="*/ 0 w 39"/>
              <a:gd name="T3" fmla="*/ 22 h 65"/>
              <a:gd name="T4" fmla="*/ 2 w 39"/>
              <a:gd name="T5" fmla="*/ 14 h 65"/>
              <a:gd name="T6" fmla="*/ 6 w 39"/>
              <a:gd name="T7" fmla="*/ 8 h 65"/>
              <a:gd name="T8" fmla="*/ 8 w 39"/>
              <a:gd name="T9" fmla="*/ 4 h 65"/>
              <a:gd name="T10" fmla="*/ 14 w 39"/>
              <a:gd name="T11" fmla="*/ 2 h 65"/>
              <a:gd name="T12" fmla="*/ 19 w 39"/>
              <a:gd name="T13" fmla="*/ 0 h 65"/>
              <a:gd name="T14" fmla="*/ 23 w 39"/>
              <a:gd name="T15" fmla="*/ 0 h 65"/>
              <a:gd name="T16" fmla="*/ 29 w 39"/>
              <a:gd name="T17" fmla="*/ 2 h 65"/>
              <a:gd name="T18" fmla="*/ 31 w 39"/>
              <a:gd name="T19" fmla="*/ 4 h 65"/>
              <a:gd name="T20" fmla="*/ 35 w 39"/>
              <a:gd name="T21" fmla="*/ 8 h 65"/>
              <a:gd name="T22" fmla="*/ 37 w 39"/>
              <a:gd name="T23" fmla="*/ 12 h 65"/>
              <a:gd name="T24" fmla="*/ 39 w 39"/>
              <a:gd name="T25" fmla="*/ 18 h 65"/>
              <a:gd name="T26" fmla="*/ 39 w 39"/>
              <a:gd name="T27" fmla="*/ 24 h 65"/>
              <a:gd name="T28" fmla="*/ 39 w 39"/>
              <a:gd name="T29" fmla="*/ 33 h 65"/>
              <a:gd name="T30" fmla="*/ 39 w 39"/>
              <a:gd name="T31" fmla="*/ 43 h 65"/>
              <a:gd name="T32" fmla="*/ 37 w 39"/>
              <a:gd name="T33" fmla="*/ 51 h 65"/>
              <a:gd name="T34" fmla="*/ 35 w 39"/>
              <a:gd name="T35" fmla="*/ 57 h 65"/>
              <a:gd name="T36" fmla="*/ 31 w 39"/>
              <a:gd name="T37" fmla="*/ 61 h 65"/>
              <a:gd name="T38" fmla="*/ 25 w 39"/>
              <a:gd name="T39" fmla="*/ 63 h 65"/>
              <a:gd name="T40" fmla="*/ 19 w 39"/>
              <a:gd name="T41" fmla="*/ 65 h 65"/>
              <a:gd name="T42" fmla="*/ 14 w 39"/>
              <a:gd name="T43" fmla="*/ 63 h 65"/>
              <a:gd name="T44" fmla="*/ 10 w 39"/>
              <a:gd name="T45" fmla="*/ 61 h 65"/>
              <a:gd name="T46" fmla="*/ 6 w 39"/>
              <a:gd name="T47" fmla="*/ 59 h 65"/>
              <a:gd name="T48" fmla="*/ 2 w 39"/>
              <a:gd name="T49" fmla="*/ 53 h 65"/>
              <a:gd name="T50" fmla="*/ 0 w 39"/>
              <a:gd name="T51" fmla="*/ 43 h 65"/>
              <a:gd name="T52" fmla="*/ 0 w 39"/>
              <a:gd name="T53" fmla="*/ 33 h 65"/>
              <a:gd name="T54" fmla="*/ 8 w 39"/>
              <a:gd name="T55" fmla="*/ 33 h 65"/>
              <a:gd name="T56" fmla="*/ 8 w 39"/>
              <a:gd name="T57" fmla="*/ 41 h 65"/>
              <a:gd name="T58" fmla="*/ 10 w 39"/>
              <a:gd name="T59" fmla="*/ 49 h 65"/>
              <a:gd name="T60" fmla="*/ 12 w 39"/>
              <a:gd name="T61" fmla="*/ 53 h 65"/>
              <a:gd name="T62" fmla="*/ 16 w 39"/>
              <a:gd name="T63" fmla="*/ 57 h 65"/>
              <a:gd name="T64" fmla="*/ 19 w 39"/>
              <a:gd name="T65" fmla="*/ 57 h 65"/>
              <a:gd name="T66" fmla="*/ 23 w 39"/>
              <a:gd name="T67" fmla="*/ 57 h 65"/>
              <a:gd name="T68" fmla="*/ 27 w 39"/>
              <a:gd name="T69" fmla="*/ 53 h 65"/>
              <a:gd name="T70" fmla="*/ 29 w 39"/>
              <a:gd name="T71" fmla="*/ 49 h 65"/>
              <a:gd name="T72" fmla="*/ 31 w 39"/>
              <a:gd name="T73" fmla="*/ 41 h 65"/>
              <a:gd name="T74" fmla="*/ 31 w 39"/>
              <a:gd name="T75" fmla="*/ 33 h 65"/>
              <a:gd name="T76" fmla="*/ 31 w 39"/>
              <a:gd name="T77" fmla="*/ 24 h 65"/>
              <a:gd name="T78" fmla="*/ 29 w 39"/>
              <a:gd name="T79" fmla="*/ 16 h 65"/>
              <a:gd name="T80" fmla="*/ 29 w 39"/>
              <a:gd name="T81" fmla="*/ 12 h 65"/>
              <a:gd name="T82" fmla="*/ 25 w 39"/>
              <a:gd name="T83" fmla="*/ 8 h 65"/>
              <a:gd name="T84" fmla="*/ 19 w 39"/>
              <a:gd name="T85" fmla="*/ 8 h 65"/>
              <a:gd name="T86" fmla="*/ 16 w 39"/>
              <a:gd name="T87" fmla="*/ 8 h 65"/>
              <a:gd name="T88" fmla="*/ 12 w 39"/>
              <a:gd name="T89" fmla="*/ 12 h 65"/>
              <a:gd name="T90" fmla="*/ 10 w 39"/>
              <a:gd name="T91" fmla="*/ 16 h 65"/>
              <a:gd name="T92" fmla="*/ 8 w 39"/>
              <a:gd name="T93" fmla="*/ 24 h 65"/>
              <a:gd name="T94" fmla="*/ 8 w 39"/>
              <a:gd name="T95" fmla="*/ 3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9" h="65">
                <a:moveTo>
                  <a:pt x="0" y="33"/>
                </a:moveTo>
                <a:lnTo>
                  <a:pt x="0" y="22"/>
                </a:lnTo>
                <a:lnTo>
                  <a:pt x="2" y="14"/>
                </a:lnTo>
                <a:lnTo>
                  <a:pt x="6" y="8"/>
                </a:lnTo>
                <a:lnTo>
                  <a:pt x="8" y="4"/>
                </a:lnTo>
                <a:lnTo>
                  <a:pt x="14" y="2"/>
                </a:lnTo>
                <a:lnTo>
                  <a:pt x="19" y="0"/>
                </a:lnTo>
                <a:lnTo>
                  <a:pt x="23" y="0"/>
                </a:lnTo>
                <a:lnTo>
                  <a:pt x="29" y="2"/>
                </a:lnTo>
                <a:lnTo>
                  <a:pt x="31" y="4"/>
                </a:lnTo>
                <a:lnTo>
                  <a:pt x="35" y="8"/>
                </a:lnTo>
                <a:lnTo>
                  <a:pt x="37" y="12"/>
                </a:lnTo>
                <a:lnTo>
                  <a:pt x="39" y="18"/>
                </a:lnTo>
                <a:lnTo>
                  <a:pt x="39" y="24"/>
                </a:lnTo>
                <a:lnTo>
                  <a:pt x="39" y="33"/>
                </a:lnTo>
                <a:lnTo>
                  <a:pt x="39" y="43"/>
                </a:lnTo>
                <a:lnTo>
                  <a:pt x="37" y="51"/>
                </a:lnTo>
                <a:lnTo>
                  <a:pt x="35" y="57"/>
                </a:lnTo>
                <a:lnTo>
                  <a:pt x="31" y="61"/>
                </a:lnTo>
                <a:lnTo>
                  <a:pt x="25" y="63"/>
                </a:lnTo>
                <a:lnTo>
                  <a:pt x="19" y="65"/>
                </a:lnTo>
                <a:lnTo>
                  <a:pt x="14" y="63"/>
                </a:lnTo>
                <a:lnTo>
                  <a:pt x="10" y="61"/>
                </a:lnTo>
                <a:lnTo>
                  <a:pt x="6" y="59"/>
                </a:lnTo>
                <a:lnTo>
                  <a:pt x="2" y="53"/>
                </a:lnTo>
                <a:lnTo>
                  <a:pt x="0" y="43"/>
                </a:lnTo>
                <a:lnTo>
                  <a:pt x="0" y="33"/>
                </a:lnTo>
                <a:close/>
                <a:moveTo>
                  <a:pt x="8" y="33"/>
                </a:moveTo>
                <a:lnTo>
                  <a:pt x="8" y="41"/>
                </a:lnTo>
                <a:lnTo>
                  <a:pt x="10" y="49"/>
                </a:lnTo>
                <a:lnTo>
                  <a:pt x="12" y="53"/>
                </a:lnTo>
                <a:lnTo>
                  <a:pt x="16" y="57"/>
                </a:lnTo>
                <a:lnTo>
                  <a:pt x="19" y="57"/>
                </a:lnTo>
                <a:lnTo>
                  <a:pt x="23" y="57"/>
                </a:lnTo>
                <a:lnTo>
                  <a:pt x="27" y="53"/>
                </a:lnTo>
                <a:lnTo>
                  <a:pt x="29" y="49"/>
                </a:lnTo>
                <a:lnTo>
                  <a:pt x="31" y="41"/>
                </a:lnTo>
                <a:lnTo>
                  <a:pt x="31" y="33"/>
                </a:lnTo>
                <a:lnTo>
                  <a:pt x="31" y="24"/>
                </a:lnTo>
                <a:lnTo>
                  <a:pt x="29" y="16"/>
                </a:lnTo>
                <a:lnTo>
                  <a:pt x="29" y="12"/>
                </a:lnTo>
                <a:lnTo>
                  <a:pt x="25" y="8"/>
                </a:lnTo>
                <a:lnTo>
                  <a:pt x="19" y="8"/>
                </a:lnTo>
                <a:lnTo>
                  <a:pt x="16" y="8"/>
                </a:lnTo>
                <a:lnTo>
                  <a:pt x="12" y="12"/>
                </a:lnTo>
                <a:lnTo>
                  <a:pt x="10" y="16"/>
                </a:lnTo>
                <a:lnTo>
                  <a:pt x="8" y="24"/>
                </a:lnTo>
                <a:lnTo>
                  <a:pt x="8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50" name="Rectangle 66"/>
          <p:cNvSpPr>
            <a:spLocks noChangeArrowheads="1"/>
          </p:cNvSpPr>
          <p:nvPr/>
        </p:nvSpPr>
        <p:spPr bwMode="auto">
          <a:xfrm>
            <a:off x="6502400" y="6119813"/>
            <a:ext cx="12700" cy="127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51" name="Freeform 67"/>
          <p:cNvSpPr>
            <a:spLocks noEditPoints="1"/>
          </p:cNvSpPr>
          <p:nvPr/>
        </p:nvSpPr>
        <p:spPr bwMode="auto">
          <a:xfrm>
            <a:off x="6534150" y="6032500"/>
            <a:ext cx="63500" cy="103188"/>
          </a:xfrm>
          <a:custGeom>
            <a:avLst/>
            <a:gdLst>
              <a:gd name="T0" fmla="*/ 8 w 40"/>
              <a:gd name="T1" fmla="*/ 26 h 65"/>
              <a:gd name="T2" fmla="*/ 2 w 40"/>
              <a:gd name="T3" fmla="*/ 20 h 65"/>
              <a:gd name="T4" fmla="*/ 4 w 40"/>
              <a:gd name="T5" fmla="*/ 10 h 65"/>
              <a:gd name="T6" fmla="*/ 12 w 40"/>
              <a:gd name="T7" fmla="*/ 2 h 65"/>
              <a:gd name="T8" fmla="*/ 28 w 40"/>
              <a:gd name="T9" fmla="*/ 2 h 65"/>
              <a:gd name="T10" fmla="*/ 36 w 40"/>
              <a:gd name="T11" fmla="*/ 10 h 65"/>
              <a:gd name="T12" fmla="*/ 38 w 40"/>
              <a:gd name="T13" fmla="*/ 20 h 65"/>
              <a:gd name="T14" fmla="*/ 32 w 40"/>
              <a:gd name="T15" fmla="*/ 26 h 65"/>
              <a:gd name="T16" fmla="*/ 34 w 40"/>
              <a:gd name="T17" fmla="*/ 30 h 65"/>
              <a:gd name="T18" fmla="*/ 38 w 40"/>
              <a:gd name="T19" fmla="*/ 39 h 65"/>
              <a:gd name="T20" fmla="*/ 38 w 40"/>
              <a:gd name="T21" fmla="*/ 51 h 65"/>
              <a:gd name="T22" fmla="*/ 34 w 40"/>
              <a:gd name="T23" fmla="*/ 59 h 65"/>
              <a:gd name="T24" fmla="*/ 26 w 40"/>
              <a:gd name="T25" fmla="*/ 63 h 65"/>
              <a:gd name="T26" fmla="*/ 14 w 40"/>
              <a:gd name="T27" fmla="*/ 63 h 65"/>
              <a:gd name="T28" fmla="*/ 6 w 40"/>
              <a:gd name="T29" fmla="*/ 59 h 65"/>
              <a:gd name="T30" fmla="*/ 0 w 40"/>
              <a:gd name="T31" fmla="*/ 51 h 65"/>
              <a:gd name="T32" fmla="*/ 0 w 40"/>
              <a:gd name="T33" fmla="*/ 39 h 65"/>
              <a:gd name="T34" fmla="*/ 6 w 40"/>
              <a:gd name="T35" fmla="*/ 30 h 65"/>
              <a:gd name="T36" fmla="*/ 10 w 40"/>
              <a:gd name="T37" fmla="*/ 16 h 65"/>
              <a:gd name="T38" fmla="*/ 12 w 40"/>
              <a:gd name="T39" fmla="*/ 22 h 65"/>
              <a:gd name="T40" fmla="*/ 20 w 40"/>
              <a:gd name="T41" fmla="*/ 24 h 65"/>
              <a:gd name="T42" fmla="*/ 28 w 40"/>
              <a:gd name="T43" fmla="*/ 22 h 65"/>
              <a:gd name="T44" fmla="*/ 30 w 40"/>
              <a:gd name="T45" fmla="*/ 16 h 65"/>
              <a:gd name="T46" fmla="*/ 28 w 40"/>
              <a:gd name="T47" fmla="*/ 10 h 65"/>
              <a:gd name="T48" fmla="*/ 20 w 40"/>
              <a:gd name="T49" fmla="*/ 8 h 65"/>
              <a:gd name="T50" fmla="*/ 12 w 40"/>
              <a:gd name="T51" fmla="*/ 10 h 65"/>
              <a:gd name="T52" fmla="*/ 10 w 40"/>
              <a:gd name="T53" fmla="*/ 16 h 65"/>
              <a:gd name="T54" fmla="*/ 8 w 40"/>
              <a:gd name="T55" fmla="*/ 49 h 65"/>
              <a:gd name="T56" fmla="*/ 10 w 40"/>
              <a:gd name="T57" fmla="*/ 53 h 65"/>
              <a:gd name="T58" fmla="*/ 16 w 40"/>
              <a:gd name="T59" fmla="*/ 57 h 65"/>
              <a:gd name="T60" fmla="*/ 24 w 40"/>
              <a:gd name="T61" fmla="*/ 57 h 65"/>
              <a:gd name="T62" fmla="*/ 30 w 40"/>
              <a:gd name="T63" fmla="*/ 51 h 65"/>
              <a:gd name="T64" fmla="*/ 30 w 40"/>
              <a:gd name="T65" fmla="*/ 41 h 65"/>
              <a:gd name="T66" fmla="*/ 24 w 40"/>
              <a:gd name="T67" fmla="*/ 33 h 65"/>
              <a:gd name="T68" fmla="*/ 14 w 40"/>
              <a:gd name="T69" fmla="*/ 33 h 65"/>
              <a:gd name="T70" fmla="*/ 8 w 40"/>
              <a:gd name="T71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0" h="65">
                <a:moveTo>
                  <a:pt x="12" y="28"/>
                </a:moveTo>
                <a:lnTo>
                  <a:pt x="8" y="26"/>
                </a:lnTo>
                <a:lnTo>
                  <a:pt x="4" y="24"/>
                </a:lnTo>
                <a:lnTo>
                  <a:pt x="2" y="20"/>
                </a:lnTo>
                <a:lnTo>
                  <a:pt x="2" y="16"/>
                </a:lnTo>
                <a:lnTo>
                  <a:pt x="4" y="10"/>
                </a:lnTo>
                <a:lnTo>
                  <a:pt x="6" y="4"/>
                </a:lnTo>
                <a:lnTo>
                  <a:pt x="12" y="2"/>
                </a:lnTo>
                <a:lnTo>
                  <a:pt x="20" y="0"/>
                </a:lnTo>
                <a:lnTo>
                  <a:pt x="28" y="2"/>
                </a:lnTo>
                <a:lnTo>
                  <a:pt x="32" y="6"/>
                </a:lnTo>
                <a:lnTo>
                  <a:pt x="36" y="10"/>
                </a:lnTo>
                <a:lnTo>
                  <a:pt x="38" y="16"/>
                </a:lnTo>
                <a:lnTo>
                  <a:pt x="38" y="20"/>
                </a:lnTo>
                <a:lnTo>
                  <a:pt x="36" y="24"/>
                </a:lnTo>
                <a:lnTo>
                  <a:pt x="32" y="26"/>
                </a:lnTo>
                <a:lnTo>
                  <a:pt x="28" y="28"/>
                </a:lnTo>
                <a:lnTo>
                  <a:pt x="34" y="30"/>
                </a:lnTo>
                <a:lnTo>
                  <a:pt x="36" y="35"/>
                </a:lnTo>
                <a:lnTo>
                  <a:pt x="38" y="39"/>
                </a:lnTo>
                <a:lnTo>
                  <a:pt x="40" y="45"/>
                </a:lnTo>
                <a:lnTo>
                  <a:pt x="38" y="51"/>
                </a:lnTo>
                <a:lnTo>
                  <a:pt x="38" y="55"/>
                </a:lnTo>
                <a:lnTo>
                  <a:pt x="34" y="59"/>
                </a:lnTo>
                <a:lnTo>
                  <a:pt x="30" y="63"/>
                </a:lnTo>
                <a:lnTo>
                  <a:pt x="26" y="63"/>
                </a:lnTo>
                <a:lnTo>
                  <a:pt x="20" y="65"/>
                </a:lnTo>
                <a:lnTo>
                  <a:pt x="14" y="63"/>
                </a:lnTo>
                <a:lnTo>
                  <a:pt x="10" y="63"/>
                </a:lnTo>
                <a:lnTo>
                  <a:pt x="6" y="59"/>
                </a:lnTo>
                <a:lnTo>
                  <a:pt x="2" y="55"/>
                </a:lnTo>
                <a:lnTo>
                  <a:pt x="0" y="51"/>
                </a:lnTo>
                <a:lnTo>
                  <a:pt x="0" y="45"/>
                </a:lnTo>
                <a:lnTo>
                  <a:pt x="0" y="39"/>
                </a:lnTo>
                <a:lnTo>
                  <a:pt x="2" y="35"/>
                </a:lnTo>
                <a:lnTo>
                  <a:pt x="6" y="30"/>
                </a:lnTo>
                <a:lnTo>
                  <a:pt x="12" y="28"/>
                </a:lnTo>
                <a:close/>
                <a:moveTo>
                  <a:pt x="10" y="16"/>
                </a:moveTo>
                <a:lnTo>
                  <a:pt x="10" y="20"/>
                </a:lnTo>
                <a:lnTo>
                  <a:pt x="12" y="22"/>
                </a:lnTo>
                <a:lnTo>
                  <a:pt x="16" y="24"/>
                </a:lnTo>
                <a:lnTo>
                  <a:pt x="20" y="24"/>
                </a:lnTo>
                <a:lnTo>
                  <a:pt x="24" y="24"/>
                </a:lnTo>
                <a:lnTo>
                  <a:pt x="28" y="22"/>
                </a:lnTo>
                <a:lnTo>
                  <a:pt x="30" y="20"/>
                </a:lnTo>
                <a:lnTo>
                  <a:pt x="30" y="16"/>
                </a:lnTo>
                <a:lnTo>
                  <a:pt x="30" y="12"/>
                </a:lnTo>
                <a:lnTo>
                  <a:pt x="28" y="10"/>
                </a:lnTo>
                <a:lnTo>
                  <a:pt x="24" y="8"/>
                </a:lnTo>
                <a:lnTo>
                  <a:pt x="20" y="8"/>
                </a:lnTo>
                <a:lnTo>
                  <a:pt x="16" y="8"/>
                </a:lnTo>
                <a:lnTo>
                  <a:pt x="12" y="10"/>
                </a:lnTo>
                <a:lnTo>
                  <a:pt x="10" y="12"/>
                </a:lnTo>
                <a:lnTo>
                  <a:pt x="10" y="16"/>
                </a:lnTo>
                <a:close/>
                <a:moveTo>
                  <a:pt x="8" y="45"/>
                </a:moveTo>
                <a:lnTo>
                  <a:pt x="8" y="49"/>
                </a:lnTo>
                <a:lnTo>
                  <a:pt x="10" y="51"/>
                </a:lnTo>
                <a:lnTo>
                  <a:pt x="10" y="53"/>
                </a:lnTo>
                <a:lnTo>
                  <a:pt x="14" y="55"/>
                </a:lnTo>
                <a:lnTo>
                  <a:pt x="16" y="57"/>
                </a:lnTo>
                <a:lnTo>
                  <a:pt x="20" y="57"/>
                </a:lnTo>
                <a:lnTo>
                  <a:pt x="24" y="57"/>
                </a:lnTo>
                <a:lnTo>
                  <a:pt x="28" y="53"/>
                </a:lnTo>
                <a:lnTo>
                  <a:pt x="30" y="51"/>
                </a:lnTo>
                <a:lnTo>
                  <a:pt x="32" y="45"/>
                </a:lnTo>
                <a:lnTo>
                  <a:pt x="30" y="41"/>
                </a:lnTo>
                <a:lnTo>
                  <a:pt x="28" y="37"/>
                </a:lnTo>
                <a:lnTo>
                  <a:pt x="24" y="33"/>
                </a:lnTo>
                <a:lnTo>
                  <a:pt x="20" y="33"/>
                </a:lnTo>
                <a:lnTo>
                  <a:pt x="14" y="33"/>
                </a:lnTo>
                <a:lnTo>
                  <a:pt x="12" y="37"/>
                </a:lnTo>
                <a:lnTo>
                  <a:pt x="8" y="41"/>
                </a:lnTo>
                <a:lnTo>
                  <a:pt x="8" y="45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52" name="Freeform 68"/>
          <p:cNvSpPr>
            <a:spLocks/>
          </p:cNvSpPr>
          <p:nvPr/>
        </p:nvSpPr>
        <p:spPr bwMode="auto">
          <a:xfrm>
            <a:off x="2451100" y="4464050"/>
            <a:ext cx="179388" cy="157163"/>
          </a:xfrm>
          <a:custGeom>
            <a:avLst/>
            <a:gdLst>
              <a:gd name="T0" fmla="*/ 0 w 113"/>
              <a:gd name="T1" fmla="*/ 2 h 99"/>
              <a:gd name="T2" fmla="*/ 24 w 113"/>
              <a:gd name="T3" fmla="*/ 0 h 99"/>
              <a:gd name="T4" fmla="*/ 24 w 113"/>
              <a:gd name="T5" fmla="*/ 4 h 99"/>
              <a:gd name="T6" fmla="*/ 18 w 113"/>
              <a:gd name="T7" fmla="*/ 4 h 99"/>
              <a:gd name="T8" fmla="*/ 14 w 113"/>
              <a:gd name="T9" fmla="*/ 6 h 99"/>
              <a:gd name="T10" fmla="*/ 10 w 113"/>
              <a:gd name="T11" fmla="*/ 10 h 99"/>
              <a:gd name="T12" fmla="*/ 8 w 113"/>
              <a:gd name="T13" fmla="*/ 14 h 99"/>
              <a:gd name="T14" fmla="*/ 6 w 113"/>
              <a:gd name="T15" fmla="*/ 18 h 99"/>
              <a:gd name="T16" fmla="*/ 4 w 113"/>
              <a:gd name="T17" fmla="*/ 24 h 99"/>
              <a:gd name="T18" fmla="*/ 4 w 113"/>
              <a:gd name="T19" fmla="*/ 43 h 99"/>
              <a:gd name="T20" fmla="*/ 93 w 113"/>
              <a:gd name="T21" fmla="*/ 43 h 99"/>
              <a:gd name="T22" fmla="*/ 101 w 113"/>
              <a:gd name="T23" fmla="*/ 43 h 99"/>
              <a:gd name="T24" fmla="*/ 105 w 113"/>
              <a:gd name="T25" fmla="*/ 41 h 99"/>
              <a:gd name="T26" fmla="*/ 107 w 113"/>
              <a:gd name="T27" fmla="*/ 41 h 99"/>
              <a:gd name="T28" fmla="*/ 111 w 113"/>
              <a:gd name="T29" fmla="*/ 37 h 99"/>
              <a:gd name="T30" fmla="*/ 111 w 113"/>
              <a:gd name="T31" fmla="*/ 31 h 99"/>
              <a:gd name="T32" fmla="*/ 111 w 113"/>
              <a:gd name="T33" fmla="*/ 26 h 99"/>
              <a:gd name="T34" fmla="*/ 113 w 113"/>
              <a:gd name="T35" fmla="*/ 26 h 99"/>
              <a:gd name="T36" fmla="*/ 113 w 113"/>
              <a:gd name="T37" fmla="*/ 75 h 99"/>
              <a:gd name="T38" fmla="*/ 111 w 113"/>
              <a:gd name="T39" fmla="*/ 75 h 99"/>
              <a:gd name="T40" fmla="*/ 111 w 113"/>
              <a:gd name="T41" fmla="*/ 71 h 99"/>
              <a:gd name="T42" fmla="*/ 111 w 113"/>
              <a:gd name="T43" fmla="*/ 67 h 99"/>
              <a:gd name="T44" fmla="*/ 109 w 113"/>
              <a:gd name="T45" fmla="*/ 63 h 99"/>
              <a:gd name="T46" fmla="*/ 107 w 113"/>
              <a:gd name="T47" fmla="*/ 61 h 99"/>
              <a:gd name="T48" fmla="*/ 105 w 113"/>
              <a:gd name="T49" fmla="*/ 59 h 99"/>
              <a:gd name="T50" fmla="*/ 99 w 113"/>
              <a:gd name="T51" fmla="*/ 59 h 99"/>
              <a:gd name="T52" fmla="*/ 93 w 113"/>
              <a:gd name="T53" fmla="*/ 59 h 99"/>
              <a:gd name="T54" fmla="*/ 4 w 113"/>
              <a:gd name="T55" fmla="*/ 59 h 99"/>
              <a:gd name="T56" fmla="*/ 4 w 113"/>
              <a:gd name="T57" fmla="*/ 73 h 99"/>
              <a:gd name="T58" fmla="*/ 6 w 113"/>
              <a:gd name="T59" fmla="*/ 79 h 99"/>
              <a:gd name="T60" fmla="*/ 6 w 113"/>
              <a:gd name="T61" fmla="*/ 83 h 99"/>
              <a:gd name="T62" fmla="*/ 8 w 113"/>
              <a:gd name="T63" fmla="*/ 87 h 99"/>
              <a:gd name="T64" fmla="*/ 12 w 113"/>
              <a:gd name="T65" fmla="*/ 91 h 99"/>
              <a:gd name="T66" fmla="*/ 18 w 113"/>
              <a:gd name="T67" fmla="*/ 93 h 99"/>
              <a:gd name="T68" fmla="*/ 24 w 113"/>
              <a:gd name="T69" fmla="*/ 95 h 99"/>
              <a:gd name="T70" fmla="*/ 24 w 113"/>
              <a:gd name="T71" fmla="*/ 99 h 99"/>
              <a:gd name="T72" fmla="*/ 0 w 113"/>
              <a:gd name="T73" fmla="*/ 97 h 99"/>
              <a:gd name="T74" fmla="*/ 0 w 113"/>
              <a:gd name="T75" fmla="*/ 2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3" h="99">
                <a:moveTo>
                  <a:pt x="0" y="2"/>
                </a:moveTo>
                <a:lnTo>
                  <a:pt x="24" y="0"/>
                </a:lnTo>
                <a:lnTo>
                  <a:pt x="24" y="4"/>
                </a:lnTo>
                <a:lnTo>
                  <a:pt x="18" y="4"/>
                </a:lnTo>
                <a:lnTo>
                  <a:pt x="14" y="6"/>
                </a:lnTo>
                <a:lnTo>
                  <a:pt x="10" y="10"/>
                </a:lnTo>
                <a:lnTo>
                  <a:pt x="8" y="14"/>
                </a:lnTo>
                <a:lnTo>
                  <a:pt x="6" y="18"/>
                </a:lnTo>
                <a:lnTo>
                  <a:pt x="4" y="24"/>
                </a:lnTo>
                <a:lnTo>
                  <a:pt x="4" y="43"/>
                </a:lnTo>
                <a:lnTo>
                  <a:pt x="93" y="43"/>
                </a:lnTo>
                <a:lnTo>
                  <a:pt x="101" y="43"/>
                </a:lnTo>
                <a:lnTo>
                  <a:pt x="105" y="41"/>
                </a:lnTo>
                <a:lnTo>
                  <a:pt x="107" y="41"/>
                </a:lnTo>
                <a:lnTo>
                  <a:pt x="111" y="37"/>
                </a:lnTo>
                <a:lnTo>
                  <a:pt x="111" y="31"/>
                </a:lnTo>
                <a:lnTo>
                  <a:pt x="111" y="26"/>
                </a:lnTo>
                <a:lnTo>
                  <a:pt x="113" y="26"/>
                </a:lnTo>
                <a:lnTo>
                  <a:pt x="113" y="75"/>
                </a:lnTo>
                <a:lnTo>
                  <a:pt x="111" y="75"/>
                </a:lnTo>
                <a:lnTo>
                  <a:pt x="111" y="71"/>
                </a:lnTo>
                <a:lnTo>
                  <a:pt x="111" y="67"/>
                </a:lnTo>
                <a:lnTo>
                  <a:pt x="109" y="63"/>
                </a:lnTo>
                <a:lnTo>
                  <a:pt x="107" y="61"/>
                </a:lnTo>
                <a:lnTo>
                  <a:pt x="105" y="59"/>
                </a:lnTo>
                <a:lnTo>
                  <a:pt x="99" y="59"/>
                </a:lnTo>
                <a:lnTo>
                  <a:pt x="93" y="59"/>
                </a:lnTo>
                <a:lnTo>
                  <a:pt x="4" y="59"/>
                </a:lnTo>
                <a:lnTo>
                  <a:pt x="4" y="73"/>
                </a:lnTo>
                <a:lnTo>
                  <a:pt x="6" y="79"/>
                </a:lnTo>
                <a:lnTo>
                  <a:pt x="6" y="83"/>
                </a:lnTo>
                <a:lnTo>
                  <a:pt x="8" y="87"/>
                </a:lnTo>
                <a:lnTo>
                  <a:pt x="12" y="91"/>
                </a:lnTo>
                <a:lnTo>
                  <a:pt x="18" y="93"/>
                </a:lnTo>
                <a:lnTo>
                  <a:pt x="24" y="95"/>
                </a:lnTo>
                <a:lnTo>
                  <a:pt x="24" y="99"/>
                </a:lnTo>
                <a:lnTo>
                  <a:pt x="0" y="97"/>
                </a:lnTo>
                <a:lnTo>
                  <a:pt x="0" y="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53" name="Freeform 69"/>
          <p:cNvSpPr>
            <a:spLocks/>
          </p:cNvSpPr>
          <p:nvPr/>
        </p:nvSpPr>
        <p:spPr bwMode="auto">
          <a:xfrm>
            <a:off x="2508250" y="4364038"/>
            <a:ext cx="122238" cy="90487"/>
          </a:xfrm>
          <a:custGeom>
            <a:avLst/>
            <a:gdLst>
              <a:gd name="T0" fmla="*/ 0 w 77"/>
              <a:gd name="T1" fmla="*/ 33 h 57"/>
              <a:gd name="T2" fmla="*/ 19 w 77"/>
              <a:gd name="T3" fmla="*/ 33 h 57"/>
              <a:gd name="T4" fmla="*/ 9 w 77"/>
              <a:gd name="T5" fmla="*/ 27 h 57"/>
              <a:gd name="T6" fmla="*/ 4 w 77"/>
              <a:gd name="T7" fmla="*/ 23 h 57"/>
              <a:gd name="T8" fmla="*/ 0 w 77"/>
              <a:gd name="T9" fmla="*/ 16 h 57"/>
              <a:gd name="T10" fmla="*/ 0 w 77"/>
              <a:gd name="T11" fmla="*/ 12 h 57"/>
              <a:gd name="T12" fmla="*/ 0 w 77"/>
              <a:gd name="T13" fmla="*/ 8 h 57"/>
              <a:gd name="T14" fmla="*/ 2 w 77"/>
              <a:gd name="T15" fmla="*/ 4 h 57"/>
              <a:gd name="T16" fmla="*/ 6 w 77"/>
              <a:gd name="T17" fmla="*/ 2 h 57"/>
              <a:gd name="T18" fmla="*/ 9 w 77"/>
              <a:gd name="T19" fmla="*/ 0 h 57"/>
              <a:gd name="T20" fmla="*/ 13 w 77"/>
              <a:gd name="T21" fmla="*/ 2 h 57"/>
              <a:gd name="T22" fmla="*/ 15 w 77"/>
              <a:gd name="T23" fmla="*/ 2 h 57"/>
              <a:gd name="T24" fmla="*/ 17 w 77"/>
              <a:gd name="T25" fmla="*/ 6 h 57"/>
              <a:gd name="T26" fmla="*/ 19 w 77"/>
              <a:gd name="T27" fmla="*/ 8 h 57"/>
              <a:gd name="T28" fmla="*/ 17 w 77"/>
              <a:gd name="T29" fmla="*/ 10 h 57"/>
              <a:gd name="T30" fmla="*/ 15 w 77"/>
              <a:gd name="T31" fmla="*/ 14 h 57"/>
              <a:gd name="T32" fmla="*/ 11 w 77"/>
              <a:gd name="T33" fmla="*/ 18 h 57"/>
              <a:gd name="T34" fmla="*/ 11 w 77"/>
              <a:gd name="T35" fmla="*/ 20 h 57"/>
              <a:gd name="T36" fmla="*/ 11 w 77"/>
              <a:gd name="T37" fmla="*/ 23 h 57"/>
              <a:gd name="T38" fmla="*/ 13 w 77"/>
              <a:gd name="T39" fmla="*/ 25 h 57"/>
              <a:gd name="T40" fmla="*/ 17 w 77"/>
              <a:gd name="T41" fmla="*/ 29 h 57"/>
              <a:gd name="T42" fmla="*/ 25 w 77"/>
              <a:gd name="T43" fmla="*/ 33 h 57"/>
              <a:gd name="T44" fmla="*/ 59 w 77"/>
              <a:gd name="T45" fmla="*/ 33 h 57"/>
              <a:gd name="T46" fmla="*/ 65 w 77"/>
              <a:gd name="T47" fmla="*/ 33 h 57"/>
              <a:gd name="T48" fmla="*/ 69 w 77"/>
              <a:gd name="T49" fmla="*/ 31 h 57"/>
              <a:gd name="T50" fmla="*/ 71 w 77"/>
              <a:gd name="T51" fmla="*/ 29 h 57"/>
              <a:gd name="T52" fmla="*/ 73 w 77"/>
              <a:gd name="T53" fmla="*/ 27 h 57"/>
              <a:gd name="T54" fmla="*/ 75 w 77"/>
              <a:gd name="T55" fmla="*/ 23 h 57"/>
              <a:gd name="T56" fmla="*/ 75 w 77"/>
              <a:gd name="T57" fmla="*/ 18 h 57"/>
              <a:gd name="T58" fmla="*/ 77 w 77"/>
              <a:gd name="T59" fmla="*/ 18 h 57"/>
              <a:gd name="T60" fmla="*/ 77 w 77"/>
              <a:gd name="T61" fmla="*/ 57 h 57"/>
              <a:gd name="T62" fmla="*/ 75 w 77"/>
              <a:gd name="T63" fmla="*/ 57 h 57"/>
              <a:gd name="T64" fmla="*/ 75 w 77"/>
              <a:gd name="T65" fmla="*/ 53 h 57"/>
              <a:gd name="T66" fmla="*/ 73 w 77"/>
              <a:gd name="T67" fmla="*/ 49 h 57"/>
              <a:gd name="T68" fmla="*/ 71 w 77"/>
              <a:gd name="T69" fmla="*/ 49 h 57"/>
              <a:gd name="T70" fmla="*/ 69 w 77"/>
              <a:gd name="T71" fmla="*/ 47 h 57"/>
              <a:gd name="T72" fmla="*/ 65 w 77"/>
              <a:gd name="T73" fmla="*/ 47 h 57"/>
              <a:gd name="T74" fmla="*/ 59 w 77"/>
              <a:gd name="T75" fmla="*/ 47 h 57"/>
              <a:gd name="T76" fmla="*/ 31 w 77"/>
              <a:gd name="T77" fmla="*/ 47 h 57"/>
              <a:gd name="T78" fmla="*/ 23 w 77"/>
              <a:gd name="T79" fmla="*/ 47 h 57"/>
              <a:gd name="T80" fmla="*/ 17 w 77"/>
              <a:gd name="T81" fmla="*/ 47 h 57"/>
              <a:gd name="T82" fmla="*/ 13 w 77"/>
              <a:gd name="T83" fmla="*/ 47 h 57"/>
              <a:gd name="T84" fmla="*/ 11 w 77"/>
              <a:gd name="T85" fmla="*/ 49 h 57"/>
              <a:gd name="T86" fmla="*/ 9 w 77"/>
              <a:gd name="T87" fmla="*/ 49 h 57"/>
              <a:gd name="T88" fmla="*/ 9 w 77"/>
              <a:gd name="T89" fmla="*/ 51 h 57"/>
              <a:gd name="T90" fmla="*/ 7 w 77"/>
              <a:gd name="T91" fmla="*/ 53 h 57"/>
              <a:gd name="T92" fmla="*/ 9 w 77"/>
              <a:gd name="T93" fmla="*/ 55 h 57"/>
              <a:gd name="T94" fmla="*/ 9 w 77"/>
              <a:gd name="T95" fmla="*/ 57 h 57"/>
              <a:gd name="T96" fmla="*/ 7 w 77"/>
              <a:gd name="T97" fmla="*/ 57 h 57"/>
              <a:gd name="T98" fmla="*/ 0 w 77"/>
              <a:gd name="T99" fmla="*/ 35 h 57"/>
              <a:gd name="T100" fmla="*/ 0 w 77"/>
              <a:gd name="T101" fmla="*/ 33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7" h="57">
                <a:moveTo>
                  <a:pt x="0" y="33"/>
                </a:moveTo>
                <a:lnTo>
                  <a:pt x="19" y="33"/>
                </a:lnTo>
                <a:lnTo>
                  <a:pt x="9" y="27"/>
                </a:lnTo>
                <a:lnTo>
                  <a:pt x="4" y="23"/>
                </a:lnTo>
                <a:lnTo>
                  <a:pt x="0" y="16"/>
                </a:lnTo>
                <a:lnTo>
                  <a:pt x="0" y="12"/>
                </a:lnTo>
                <a:lnTo>
                  <a:pt x="0" y="8"/>
                </a:lnTo>
                <a:lnTo>
                  <a:pt x="2" y="4"/>
                </a:lnTo>
                <a:lnTo>
                  <a:pt x="6" y="2"/>
                </a:lnTo>
                <a:lnTo>
                  <a:pt x="9" y="0"/>
                </a:lnTo>
                <a:lnTo>
                  <a:pt x="13" y="2"/>
                </a:lnTo>
                <a:lnTo>
                  <a:pt x="15" y="2"/>
                </a:lnTo>
                <a:lnTo>
                  <a:pt x="17" y="6"/>
                </a:lnTo>
                <a:lnTo>
                  <a:pt x="19" y="8"/>
                </a:lnTo>
                <a:lnTo>
                  <a:pt x="17" y="10"/>
                </a:lnTo>
                <a:lnTo>
                  <a:pt x="15" y="14"/>
                </a:lnTo>
                <a:lnTo>
                  <a:pt x="11" y="18"/>
                </a:lnTo>
                <a:lnTo>
                  <a:pt x="11" y="20"/>
                </a:lnTo>
                <a:lnTo>
                  <a:pt x="11" y="23"/>
                </a:lnTo>
                <a:lnTo>
                  <a:pt x="13" y="25"/>
                </a:lnTo>
                <a:lnTo>
                  <a:pt x="17" y="29"/>
                </a:lnTo>
                <a:lnTo>
                  <a:pt x="25" y="33"/>
                </a:lnTo>
                <a:lnTo>
                  <a:pt x="59" y="33"/>
                </a:lnTo>
                <a:lnTo>
                  <a:pt x="65" y="33"/>
                </a:lnTo>
                <a:lnTo>
                  <a:pt x="69" y="31"/>
                </a:lnTo>
                <a:lnTo>
                  <a:pt x="71" y="29"/>
                </a:lnTo>
                <a:lnTo>
                  <a:pt x="73" y="27"/>
                </a:lnTo>
                <a:lnTo>
                  <a:pt x="75" y="23"/>
                </a:lnTo>
                <a:lnTo>
                  <a:pt x="75" y="18"/>
                </a:lnTo>
                <a:lnTo>
                  <a:pt x="77" y="18"/>
                </a:lnTo>
                <a:lnTo>
                  <a:pt x="77" y="57"/>
                </a:lnTo>
                <a:lnTo>
                  <a:pt x="75" y="57"/>
                </a:lnTo>
                <a:lnTo>
                  <a:pt x="75" y="53"/>
                </a:lnTo>
                <a:lnTo>
                  <a:pt x="73" y="49"/>
                </a:lnTo>
                <a:lnTo>
                  <a:pt x="71" y="49"/>
                </a:lnTo>
                <a:lnTo>
                  <a:pt x="69" y="47"/>
                </a:lnTo>
                <a:lnTo>
                  <a:pt x="65" y="47"/>
                </a:lnTo>
                <a:lnTo>
                  <a:pt x="59" y="47"/>
                </a:lnTo>
                <a:lnTo>
                  <a:pt x="31" y="47"/>
                </a:lnTo>
                <a:lnTo>
                  <a:pt x="23" y="47"/>
                </a:lnTo>
                <a:lnTo>
                  <a:pt x="17" y="47"/>
                </a:lnTo>
                <a:lnTo>
                  <a:pt x="13" y="47"/>
                </a:lnTo>
                <a:lnTo>
                  <a:pt x="11" y="49"/>
                </a:lnTo>
                <a:lnTo>
                  <a:pt x="9" y="49"/>
                </a:lnTo>
                <a:lnTo>
                  <a:pt x="9" y="51"/>
                </a:lnTo>
                <a:lnTo>
                  <a:pt x="7" y="53"/>
                </a:lnTo>
                <a:lnTo>
                  <a:pt x="9" y="55"/>
                </a:lnTo>
                <a:lnTo>
                  <a:pt x="9" y="57"/>
                </a:lnTo>
                <a:lnTo>
                  <a:pt x="7" y="57"/>
                </a:lnTo>
                <a:lnTo>
                  <a:pt x="0" y="35"/>
                </a:lnTo>
                <a:lnTo>
                  <a:pt x="0" y="3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54" name="Freeform 70"/>
          <p:cNvSpPr>
            <a:spLocks/>
          </p:cNvSpPr>
          <p:nvPr/>
        </p:nvSpPr>
        <p:spPr bwMode="auto">
          <a:xfrm>
            <a:off x="2511425" y="4229100"/>
            <a:ext cx="122238" cy="134938"/>
          </a:xfrm>
          <a:custGeom>
            <a:avLst/>
            <a:gdLst>
              <a:gd name="T0" fmla="*/ 0 w 77"/>
              <a:gd name="T1" fmla="*/ 12 h 85"/>
              <a:gd name="T2" fmla="*/ 45 w 77"/>
              <a:gd name="T3" fmla="*/ 12 h 85"/>
              <a:gd name="T4" fmla="*/ 53 w 77"/>
              <a:gd name="T5" fmla="*/ 12 h 85"/>
              <a:gd name="T6" fmla="*/ 59 w 77"/>
              <a:gd name="T7" fmla="*/ 10 h 85"/>
              <a:gd name="T8" fmla="*/ 63 w 77"/>
              <a:gd name="T9" fmla="*/ 10 h 85"/>
              <a:gd name="T10" fmla="*/ 65 w 77"/>
              <a:gd name="T11" fmla="*/ 10 h 85"/>
              <a:gd name="T12" fmla="*/ 67 w 77"/>
              <a:gd name="T13" fmla="*/ 8 h 85"/>
              <a:gd name="T14" fmla="*/ 67 w 77"/>
              <a:gd name="T15" fmla="*/ 8 h 85"/>
              <a:gd name="T16" fmla="*/ 67 w 77"/>
              <a:gd name="T17" fmla="*/ 6 h 85"/>
              <a:gd name="T18" fmla="*/ 67 w 77"/>
              <a:gd name="T19" fmla="*/ 4 h 85"/>
              <a:gd name="T20" fmla="*/ 67 w 77"/>
              <a:gd name="T21" fmla="*/ 2 h 85"/>
              <a:gd name="T22" fmla="*/ 69 w 77"/>
              <a:gd name="T23" fmla="*/ 0 h 85"/>
              <a:gd name="T24" fmla="*/ 77 w 77"/>
              <a:gd name="T25" fmla="*/ 22 h 85"/>
              <a:gd name="T26" fmla="*/ 77 w 77"/>
              <a:gd name="T27" fmla="*/ 26 h 85"/>
              <a:gd name="T28" fmla="*/ 61 w 77"/>
              <a:gd name="T29" fmla="*/ 26 h 85"/>
              <a:gd name="T30" fmla="*/ 67 w 77"/>
              <a:gd name="T31" fmla="*/ 32 h 85"/>
              <a:gd name="T32" fmla="*/ 71 w 77"/>
              <a:gd name="T33" fmla="*/ 37 h 85"/>
              <a:gd name="T34" fmla="*/ 75 w 77"/>
              <a:gd name="T35" fmla="*/ 41 h 85"/>
              <a:gd name="T36" fmla="*/ 77 w 77"/>
              <a:gd name="T37" fmla="*/ 47 h 85"/>
              <a:gd name="T38" fmla="*/ 77 w 77"/>
              <a:gd name="T39" fmla="*/ 53 h 85"/>
              <a:gd name="T40" fmla="*/ 77 w 77"/>
              <a:gd name="T41" fmla="*/ 59 h 85"/>
              <a:gd name="T42" fmla="*/ 73 w 77"/>
              <a:gd name="T43" fmla="*/ 65 h 85"/>
              <a:gd name="T44" fmla="*/ 69 w 77"/>
              <a:gd name="T45" fmla="*/ 69 h 85"/>
              <a:gd name="T46" fmla="*/ 63 w 77"/>
              <a:gd name="T47" fmla="*/ 71 h 85"/>
              <a:gd name="T48" fmla="*/ 57 w 77"/>
              <a:gd name="T49" fmla="*/ 73 h 85"/>
              <a:gd name="T50" fmla="*/ 47 w 77"/>
              <a:gd name="T51" fmla="*/ 73 h 85"/>
              <a:gd name="T52" fmla="*/ 13 w 77"/>
              <a:gd name="T53" fmla="*/ 73 h 85"/>
              <a:gd name="T54" fmla="*/ 7 w 77"/>
              <a:gd name="T55" fmla="*/ 73 h 85"/>
              <a:gd name="T56" fmla="*/ 5 w 77"/>
              <a:gd name="T57" fmla="*/ 75 h 85"/>
              <a:gd name="T58" fmla="*/ 4 w 77"/>
              <a:gd name="T59" fmla="*/ 75 h 85"/>
              <a:gd name="T60" fmla="*/ 2 w 77"/>
              <a:gd name="T61" fmla="*/ 77 h 85"/>
              <a:gd name="T62" fmla="*/ 2 w 77"/>
              <a:gd name="T63" fmla="*/ 79 h 85"/>
              <a:gd name="T64" fmla="*/ 0 w 77"/>
              <a:gd name="T65" fmla="*/ 85 h 85"/>
              <a:gd name="T66" fmla="*/ 0 w 77"/>
              <a:gd name="T67" fmla="*/ 85 h 85"/>
              <a:gd name="T68" fmla="*/ 0 w 77"/>
              <a:gd name="T69" fmla="*/ 59 h 85"/>
              <a:gd name="T70" fmla="*/ 49 w 77"/>
              <a:gd name="T71" fmla="*/ 59 h 85"/>
              <a:gd name="T72" fmla="*/ 55 w 77"/>
              <a:gd name="T73" fmla="*/ 59 h 85"/>
              <a:gd name="T74" fmla="*/ 61 w 77"/>
              <a:gd name="T75" fmla="*/ 57 h 85"/>
              <a:gd name="T76" fmla="*/ 63 w 77"/>
              <a:gd name="T77" fmla="*/ 55 h 85"/>
              <a:gd name="T78" fmla="*/ 65 w 77"/>
              <a:gd name="T79" fmla="*/ 51 h 85"/>
              <a:gd name="T80" fmla="*/ 67 w 77"/>
              <a:gd name="T81" fmla="*/ 45 h 85"/>
              <a:gd name="T82" fmla="*/ 65 w 77"/>
              <a:gd name="T83" fmla="*/ 41 h 85"/>
              <a:gd name="T84" fmla="*/ 65 w 77"/>
              <a:gd name="T85" fmla="*/ 37 h 85"/>
              <a:gd name="T86" fmla="*/ 61 w 77"/>
              <a:gd name="T87" fmla="*/ 32 h 85"/>
              <a:gd name="T88" fmla="*/ 55 w 77"/>
              <a:gd name="T89" fmla="*/ 26 h 85"/>
              <a:gd name="T90" fmla="*/ 13 w 77"/>
              <a:gd name="T91" fmla="*/ 26 h 85"/>
              <a:gd name="T92" fmla="*/ 7 w 77"/>
              <a:gd name="T93" fmla="*/ 26 h 85"/>
              <a:gd name="T94" fmla="*/ 4 w 77"/>
              <a:gd name="T95" fmla="*/ 28 h 85"/>
              <a:gd name="T96" fmla="*/ 2 w 77"/>
              <a:gd name="T97" fmla="*/ 30 h 85"/>
              <a:gd name="T98" fmla="*/ 0 w 77"/>
              <a:gd name="T99" fmla="*/ 37 h 85"/>
              <a:gd name="T100" fmla="*/ 0 w 77"/>
              <a:gd name="T101" fmla="*/ 37 h 85"/>
              <a:gd name="T102" fmla="*/ 0 w 77"/>
              <a:gd name="T103" fmla="*/ 12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7" h="85">
                <a:moveTo>
                  <a:pt x="0" y="12"/>
                </a:moveTo>
                <a:lnTo>
                  <a:pt x="45" y="12"/>
                </a:lnTo>
                <a:lnTo>
                  <a:pt x="53" y="12"/>
                </a:lnTo>
                <a:lnTo>
                  <a:pt x="59" y="10"/>
                </a:lnTo>
                <a:lnTo>
                  <a:pt x="63" y="10"/>
                </a:lnTo>
                <a:lnTo>
                  <a:pt x="65" y="10"/>
                </a:lnTo>
                <a:lnTo>
                  <a:pt x="67" y="8"/>
                </a:lnTo>
                <a:lnTo>
                  <a:pt x="67" y="8"/>
                </a:lnTo>
                <a:lnTo>
                  <a:pt x="67" y="6"/>
                </a:lnTo>
                <a:lnTo>
                  <a:pt x="67" y="4"/>
                </a:lnTo>
                <a:lnTo>
                  <a:pt x="67" y="2"/>
                </a:lnTo>
                <a:lnTo>
                  <a:pt x="69" y="0"/>
                </a:lnTo>
                <a:lnTo>
                  <a:pt x="77" y="22"/>
                </a:lnTo>
                <a:lnTo>
                  <a:pt x="77" y="26"/>
                </a:lnTo>
                <a:lnTo>
                  <a:pt x="61" y="26"/>
                </a:lnTo>
                <a:lnTo>
                  <a:pt x="67" y="32"/>
                </a:lnTo>
                <a:lnTo>
                  <a:pt x="71" y="37"/>
                </a:lnTo>
                <a:lnTo>
                  <a:pt x="75" y="41"/>
                </a:lnTo>
                <a:lnTo>
                  <a:pt x="77" y="47"/>
                </a:lnTo>
                <a:lnTo>
                  <a:pt x="77" y="53"/>
                </a:lnTo>
                <a:lnTo>
                  <a:pt x="77" y="59"/>
                </a:lnTo>
                <a:lnTo>
                  <a:pt x="73" y="65"/>
                </a:lnTo>
                <a:lnTo>
                  <a:pt x="69" y="69"/>
                </a:lnTo>
                <a:lnTo>
                  <a:pt x="63" y="71"/>
                </a:lnTo>
                <a:lnTo>
                  <a:pt x="57" y="73"/>
                </a:lnTo>
                <a:lnTo>
                  <a:pt x="47" y="73"/>
                </a:lnTo>
                <a:lnTo>
                  <a:pt x="13" y="73"/>
                </a:lnTo>
                <a:lnTo>
                  <a:pt x="7" y="73"/>
                </a:lnTo>
                <a:lnTo>
                  <a:pt x="5" y="75"/>
                </a:lnTo>
                <a:lnTo>
                  <a:pt x="4" y="75"/>
                </a:lnTo>
                <a:lnTo>
                  <a:pt x="2" y="77"/>
                </a:lnTo>
                <a:lnTo>
                  <a:pt x="2" y="79"/>
                </a:lnTo>
                <a:lnTo>
                  <a:pt x="0" y="85"/>
                </a:lnTo>
                <a:lnTo>
                  <a:pt x="0" y="85"/>
                </a:lnTo>
                <a:lnTo>
                  <a:pt x="0" y="59"/>
                </a:lnTo>
                <a:lnTo>
                  <a:pt x="49" y="59"/>
                </a:lnTo>
                <a:lnTo>
                  <a:pt x="55" y="59"/>
                </a:lnTo>
                <a:lnTo>
                  <a:pt x="61" y="57"/>
                </a:lnTo>
                <a:lnTo>
                  <a:pt x="63" y="55"/>
                </a:lnTo>
                <a:lnTo>
                  <a:pt x="65" y="51"/>
                </a:lnTo>
                <a:lnTo>
                  <a:pt x="67" y="45"/>
                </a:lnTo>
                <a:lnTo>
                  <a:pt x="65" y="41"/>
                </a:lnTo>
                <a:lnTo>
                  <a:pt x="65" y="37"/>
                </a:lnTo>
                <a:lnTo>
                  <a:pt x="61" y="32"/>
                </a:lnTo>
                <a:lnTo>
                  <a:pt x="55" y="26"/>
                </a:lnTo>
                <a:lnTo>
                  <a:pt x="13" y="26"/>
                </a:lnTo>
                <a:lnTo>
                  <a:pt x="7" y="26"/>
                </a:lnTo>
                <a:lnTo>
                  <a:pt x="4" y="28"/>
                </a:lnTo>
                <a:lnTo>
                  <a:pt x="2" y="30"/>
                </a:lnTo>
                <a:lnTo>
                  <a:pt x="0" y="37"/>
                </a:lnTo>
                <a:lnTo>
                  <a:pt x="0" y="37"/>
                </a:lnTo>
                <a:lnTo>
                  <a:pt x="0" y="1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55" name="Freeform 71"/>
          <p:cNvSpPr>
            <a:spLocks noEditPoints="1"/>
          </p:cNvSpPr>
          <p:nvPr/>
        </p:nvSpPr>
        <p:spPr bwMode="auto">
          <a:xfrm>
            <a:off x="2508250" y="4113213"/>
            <a:ext cx="125413" cy="106362"/>
          </a:xfrm>
          <a:custGeom>
            <a:avLst/>
            <a:gdLst>
              <a:gd name="T0" fmla="*/ 29 w 79"/>
              <a:gd name="T1" fmla="*/ 53 h 67"/>
              <a:gd name="T2" fmla="*/ 39 w 79"/>
              <a:gd name="T3" fmla="*/ 53 h 67"/>
              <a:gd name="T4" fmla="*/ 49 w 79"/>
              <a:gd name="T5" fmla="*/ 49 h 67"/>
              <a:gd name="T6" fmla="*/ 55 w 79"/>
              <a:gd name="T7" fmla="*/ 45 h 67"/>
              <a:gd name="T8" fmla="*/ 61 w 79"/>
              <a:gd name="T9" fmla="*/ 39 h 67"/>
              <a:gd name="T10" fmla="*/ 63 w 79"/>
              <a:gd name="T11" fmla="*/ 32 h 67"/>
              <a:gd name="T12" fmla="*/ 65 w 79"/>
              <a:gd name="T13" fmla="*/ 24 h 67"/>
              <a:gd name="T14" fmla="*/ 65 w 79"/>
              <a:gd name="T15" fmla="*/ 18 h 67"/>
              <a:gd name="T16" fmla="*/ 61 w 79"/>
              <a:gd name="T17" fmla="*/ 12 h 67"/>
              <a:gd name="T18" fmla="*/ 59 w 79"/>
              <a:gd name="T19" fmla="*/ 8 h 67"/>
              <a:gd name="T20" fmla="*/ 53 w 79"/>
              <a:gd name="T21" fmla="*/ 4 h 67"/>
              <a:gd name="T22" fmla="*/ 47 w 79"/>
              <a:gd name="T23" fmla="*/ 2 h 67"/>
              <a:gd name="T24" fmla="*/ 49 w 79"/>
              <a:gd name="T25" fmla="*/ 0 h 67"/>
              <a:gd name="T26" fmla="*/ 57 w 79"/>
              <a:gd name="T27" fmla="*/ 2 h 67"/>
              <a:gd name="T28" fmla="*/ 63 w 79"/>
              <a:gd name="T29" fmla="*/ 6 h 67"/>
              <a:gd name="T30" fmla="*/ 71 w 79"/>
              <a:gd name="T31" fmla="*/ 10 h 67"/>
              <a:gd name="T32" fmla="*/ 75 w 79"/>
              <a:gd name="T33" fmla="*/ 16 h 67"/>
              <a:gd name="T34" fmla="*/ 79 w 79"/>
              <a:gd name="T35" fmla="*/ 24 h 67"/>
              <a:gd name="T36" fmla="*/ 79 w 79"/>
              <a:gd name="T37" fmla="*/ 32 h 67"/>
              <a:gd name="T38" fmla="*/ 79 w 79"/>
              <a:gd name="T39" fmla="*/ 41 h 67"/>
              <a:gd name="T40" fmla="*/ 75 w 79"/>
              <a:gd name="T41" fmla="*/ 49 h 67"/>
              <a:gd name="T42" fmla="*/ 69 w 79"/>
              <a:gd name="T43" fmla="*/ 57 h 67"/>
              <a:gd name="T44" fmla="*/ 61 w 79"/>
              <a:gd name="T45" fmla="*/ 61 h 67"/>
              <a:gd name="T46" fmla="*/ 51 w 79"/>
              <a:gd name="T47" fmla="*/ 65 h 67"/>
              <a:gd name="T48" fmla="*/ 39 w 79"/>
              <a:gd name="T49" fmla="*/ 67 h 67"/>
              <a:gd name="T50" fmla="*/ 31 w 79"/>
              <a:gd name="T51" fmla="*/ 65 h 67"/>
              <a:gd name="T52" fmla="*/ 23 w 79"/>
              <a:gd name="T53" fmla="*/ 63 h 67"/>
              <a:gd name="T54" fmla="*/ 15 w 79"/>
              <a:gd name="T55" fmla="*/ 61 h 67"/>
              <a:gd name="T56" fmla="*/ 9 w 79"/>
              <a:gd name="T57" fmla="*/ 57 h 67"/>
              <a:gd name="T58" fmla="*/ 4 w 79"/>
              <a:gd name="T59" fmla="*/ 49 h 67"/>
              <a:gd name="T60" fmla="*/ 0 w 79"/>
              <a:gd name="T61" fmla="*/ 41 h 67"/>
              <a:gd name="T62" fmla="*/ 0 w 79"/>
              <a:gd name="T63" fmla="*/ 30 h 67"/>
              <a:gd name="T64" fmla="*/ 0 w 79"/>
              <a:gd name="T65" fmla="*/ 22 h 67"/>
              <a:gd name="T66" fmla="*/ 4 w 79"/>
              <a:gd name="T67" fmla="*/ 14 h 67"/>
              <a:gd name="T68" fmla="*/ 7 w 79"/>
              <a:gd name="T69" fmla="*/ 8 h 67"/>
              <a:gd name="T70" fmla="*/ 13 w 79"/>
              <a:gd name="T71" fmla="*/ 4 h 67"/>
              <a:gd name="T72" fmla="*/ 21 w 79"/>
              <a:gd name="T73" fmla="*/ 2 h 67"/>
              <a:gd name="T74" fmla="*/ 29 w 79"/>
              <a:gd name="T75" fmla="*/ 0 h 67"/>
              <a:gd name="T76" fmla="*/ 29 w 79"/>
              <a:gd name="T77" fmla="*/ 53 h 67"/>
              <a:gd name="T78" fmla="*/ 23 w 79"/>
              <a:gd name="T79" fmla="*/ 53 h 67"/>
              <a:gd name="T80" fmla="*/ 23 w 79"/>
              <a:gd name="T81" fmla="*/ 18 h 67"/>
              <a:gd name="T82" fmla="*/ 17 w 79"/>
              <a:gd name="T83" fmla="*/ 18 h 67"/>
              <a:gd name="T84" fmla="*/ 13 w 79"/>
              <a:gd name="T85" fmla="*/ 20 h 67"/>
              <a:gd name="T86" fmla="*/ 9 w 79"/>
              <a:gd name="T87" fmla="*/ 22 h 67"/>
              <a:gd name="T88" fmla="*/ 7 w 79"/>
              <a:gd name="T89" fmla="*/ 26 h 67"/>
              <a:gd name="T90" fmla="*/ 6 w 79"/>
              <a:gd name="T91" fmla="*/ 30 h 67"/>
              <a:gd name="T92" fmla="*/ 4 w 79"/>
              <a:gd name="T93" fmla="*/ 34 h 67"/>
              <a:gd name="T94" fmla="*/ 6 w 79"/>
              <a:gd name="T95" fmla="*/ 41 h 67"/>
              <a:gd name="T96" fmla="*/ 9 w 79"/>
              <a:gd name="T97" fmla="*/ 47 h 67"/>
              <a:gd name="T98" fmla="*/ 13 w 79"/>
              <a:gd name="T99" fmla="*/ 51 h 67"/>
              <a:gd name="T100" fmla="*/ 17 w 79"/>
              <a:gd name="T101" fmla="*/ 53 h 67"/>
              <a:gd name="T102" fmla="*/ 23 w 79"/>
              <a:gd name="T103" fmla="*/ 53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9" h="67">
                <a:moveTo>
                  <a:pt x="29" y="53"/>
                </a:moveTo>
                <a:lnTo>
                  <a:pt x="39" y="53"/>
                </a:lnTo>
                <a:lnTo>
                  <a:pt x="49" y="49"/>
                </a:lnTo>
                <a:lnTo>
                  <a:pt x="55" y="45"/>
                </a:lnTo>
                <a:lnTo>
                  <a:pt x="61" y="39"/>
                </a:lnTo>
                <a:lnTo>
                  <a:pt x="63" y="32"/>
                </a:lnTo>
                <a:lnTo>
                  <a:pt x="65" y="24"/>
                </a:lnTo>
                <a:lnTo>
                  <a:pt x="65" y="18"/>
                </a:lnTo>
                <a:lnTo>
                  <a:pt x="61" y="12"/>
                </a:lnTo>
                <a:lnTo>
                  <a:pt x="59" y="8"/>
                </a:lnTo>
                <a:lnTo>
                  <a:pt x="53" y="4"/>
                </a:lnTo>
                <a:lnTo>
                  <a:pt x="47" y="2"/>
                </a:lnTo>
                <a:lnTo>
                  <a:pt x="49" y="0"/>
                </a:lnTo>
                <a:lnTo>
                  <a:pt x="57" y="2"/>
                </a:lnTo>
                <a:lnTo>
                  <a:pt x="63" y="6"/>
                </a:lnTo>
                <a:lnTo>
                  <a:pt x="71" y="10"/>
                </a:lnTo>
                <a:lnTo>
                  <a:pt x="75" y="16"/>
                </a:lnTo>
                <a:lnTo>
                  <a:pt x="79" y="24"/>
                </a:lnTo>
                <a:lnTo>
                  <a:pt x="79" y="32"/>
                </a:lnTo>
                <a:lnTo>
                  <a:pt x="79" y="41"/>
                </a:lnTo>
                <a:lnTo>
                  <a:pt x="75" y="49"/>
                </a:lnTo>
                <a:lnTo>
                  <a:pt x="69" y="57"/>
                </a:lnTo>
                <a:lnTo>
                  <a:pt x="61" y="61"/>
                </a:lnTo>
                <a:lnTo>
                  <a:pt x="51" y="65"/>
                </a:lnTo>
                <a:lnTo>
                  <a:pt x="39" y="67"/>
                </a:lnTo>
                <a:lnTo>
                  <a:pt x="31" y="65"/>
                </a:lnTo>
                <a:lnTo>
                  <a:pt x="23" y="63"/>
                </a:lnTo>
                <a:lnTo>
                  <a:pt x="15" y="61"/>
                </a:lnTo>
                <a:lnTo>
                  <a:pt x="9" y="57"/>
                </a:lnTo>
                <a:lnTo>
                  <a:pt x="4" y="49"/>
                </a:lnTo>
                <a:lnTo>
                  <a:pt x="0" y="41"/>
                </a:lnTo>
                <a:lnTo>
                  <a:pt x="0" y="30"/>
                </a:lnTo>
                <a:lnTo>
                  <a:pt x="0" y="22"/>
                </a:lnTo>
                <a:lnTo>
                  <a:pt x="4" y="14"/>
                </a:lnTo>
                <a:lnTo>
                  <a:pt x="7" y="8"/>
                </a:lnTo>
                <a:lnTo>
                  <a:pt x="13" y="4"/>
                </a:lnTo>
                <a:lnTo>
                  <a:pt x="21" y="2"/>
                </a:lnTo>
                <a:lnTo>
                  <a:pt x="29" y="0"/>
                </a:lnTo>
                <a:lnTo>
                  <a:pt x="29" y="53"/>
                </a:lnTo>
                <a:close/>
                <a:moveTo>
                  <a:pt x="23" y="53"/>
                </a:moveTo>
                <a:lnTo>
                  <a:pt x="23" y="18"/>
                </a:lnTo>
                <a:lnTo>
                  <a:pt x="17" y="18"/>
                </a:lnTo>
                <a:lnTo>
                  <a:pt x="13" y="20"/>
                </a:lnTo>
                <a:lnTo>
                  <a:pt x="9" y="22"/>
                </a:lnTo>
                <a:lnTo>
                  <a:pt x="7" y="26"/>
                </a:lnTo>
                <a:lnTo>
                  <a:pt x="6" y="30"/>
                </a:lnTo>
                <a:lnTo>
                  <a:pt x="4" y="34"/>
                </a:lnTo>
                <a:lnTo>
                  <a:pt x="6" y="41"/>
                </a:lnTo>
                <a:lnTo>
                  <a:pt x="9" y="47"/>
                </a:lnTo>
                <a:lnTo>
                  <a:pt x="13" y="51"/>
                </a:lnTo>
                <a:lnTo>
                  <a:pt x="17" y="53"/>
                </a:lnTo>
                <a:lnTo>
                  <a:pt x="23" y="5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56" name="Freeform 72"/>
          <p:cNvSpPr>
            <a:spLocks noEditPoints="1"/>
          </p:cNvSpPr>
          <p:nvPr/>
        </p:nvSpPr>
        <p:spPr bwMode="auto">
          <a:xfrm>
            <a:off x="2451100" y="3887788"/>
            <a:ext cx="179388" cy="141287"/>
          </a:xfrm>
          <a:custGeom>
            <a:avLst/>
            <a:gdLst>
              <a:gd name="T0" fmla="*/ 93 w 113"/>
              <a:gd name="T1" fmla="*/ 57 h 89"/>
              <a:gd name="T2" fmla="*/ 105 w 113"/>
              <a:gd name="T3" fmla="*/ 55 h 89"/>
              <a:gd name="T4" fmla="*/ 111 w 113"/>
              <a:gd name="T5" fmla="*/ 51 h 89"/>
              <a:gd name="T6" fmla="*/ 111 w 113"/>
              <a:gd name="T7" fmla="*/ 41 h 89"/>
              <a:gd name="T8" fmla="*/ 113 w 113"/>
              <a:gd name="T9" fmla="*/ 89 h 89"/>
              <a:gd name="T10" fmla="*/ 111 w 113"/>
              <a:gd name="T11" fmla="*/ 85 h 89"/>
              <a:gd name="T12" fmla="*/ 109 w 113"/>
              <a:gd name="T13" fmla="*/ 77 h 89"/>
              <a:gd name="T14" fmla="*/ 105 w 113"/>
              <a:gd name="T15" fmla="*/ 73 h 89"/>
              <a:gd name="T16" fmla="*/ 93 w 113"/>
              <a:gd name="T17" fmla="*/ 73 h 89"/>
              <a:gd name="T18" fmla="*/ 12 w 113"/>
              <a:gd name="T19" fmla="*/ 73 h 89"/>
              <a:gd name="T20" fmla="*/ 6 w 113"/>
              <a:gd name="T21" fmla="*/ 75 h 89"/>
              <a:gd name="T22" fmla="*/ 2 w 113"/>
              <a:gd name="T23" fmla="*/ 85 h 89"/>
              <a:gd name="T24" fmla="*/ 0 w 113"/>
              <a:gd name="T25" fmla="*/ 89 h 89"/>
              <a:gd name="T26" fmla="*/ 0 w 113"/>
              <a:gd name="T27" fmla="*/ 36 h 89"/>
              <a:gd name="T28" fmla="*/ 2 w 113"/>
              <a:gd name="T29" fmla="*/ 22 h 89"/>
              <a:gd name="T30" fmla="*/ 14 w 113"/>
              <a:gd name="T31" fmla="*/ 6 h 89"/>
              <a:gd name="T32" fmla="*/ 24 w 113"/>
              <a:gd name="T33" fmla="*/ 0 h 89"/>
              <a:gd name="T34" fmla="*/ 40 w 113"/>
              <a:gd name="T35" fmla="*/ 0 h 89"/>
              <a:gd name="T36" fmla="*/ 53 w 113"/>
              <a:gd name="T37" fmla="*/ 10 h 89"/>
              <a:gd name="T38" fmla="*/ 61 w 113"/>
              <a:gd name="T39" fmla="*/ 26 h 89"/>
              <a:gd name="T40" fmla="*/ 61 w 113"/>
              <a:gd name="T41" fmla="*/ 41 h 89"/>
              <a:gd name="T42" fmla="*/ 61 w 113"/>
              <a:gd name="T43" fmla="*/ 51 h 89"/>
              <a:gd name="T44" fmla="*/ 55 w 113"/>
              <a:gd name="T45" fmla="*/ 57 h 89"/>
              <a:gd name="T46" fmla="*/ 55 w 113"/>
              <a:gd name="T47" fmla="*/ 49 h 89"/>
              <a:gd name="T48" fmla="*/ 55 w 113"/>
              <a:gd name="T49" fmla="*/ 43 h 89"/>
              <a:gd name="T50" fmla="*/ 53 w 113"/>
              <a:gd name="T51" fmla="*/ 30 h 89"/>
              <a:gd name="T52" fmla="*/ 43 w 113"/>
              <a:gd name="T53" fmla="*/ 22 h 89"/>
              <a:gd name="T54" fmla="*/ 32 w 113"/>
              <a:gd name="T55" fmla="*/ 20 h 89"/>
              <a:gd name="T56" fmla="*/ 18 w 113"/>
              <a:gd name="T57" fmla="*/ 22 h 89"/>
              <a:gd name="T58" fmla="*/ 8 w 113"/>
              <a:gd name="T59" fmla="*/ 32 h 89"/>
              <a:gd name="T60" fmla="*/ 4 w 113"/>
              <a:gd name="T61" fmla="*/ 45 h 89"/>
              <a:gd name="T62" fmla="*/ 6 w 113"/>
              <a:gd name="T63" fmla="*/ 5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3" h="89">
                <a:moveTo>
                  <a:pt x="59" y="57"/>
                </a:moveTo>
                <a:lnTo>
                  <a:pt x="93" y="57"/>
                </a:lnTo>
                <a:lnTo>
                  <a:pt x="101" y="57"/>
                </a:lnTo>
                <a:lnTo>
                  <a:pt x="105" y="55"/>
                </a:lnTo>
                <a:lnTo>
                  <a:pt x="107" y="55"/>
                </a:lnTo>
                <a:lnTo>
                  <a:pt x="111" y="51"/>
                </a:lnTo>
                <a:lnTo>
                  <a:pt x="111" y="45"/>
                </a:lnTo>
                <a:lnTo>
                  <a:pt x="111" y="41"/>
                </a:lnTo>
                <a:lnTo>
                  <a:pt x="113" y="41"/>
                </a:lnTo>
                <a:lnTo>
                  <a:pt x="113" y="89"/>
                </a:lnTo>
                <a:lnTo>
                  <a:pt x="111" y="89"/>
                </a:lnTo>
                <a:lnTo>
                  <a:pt x="111" y="85"/>
                </a:lnTo>
                <a:lnTo>
                  <a:pt x="111" y="81"/>
                </a:lnTo>
                <a:lnTo>
                  <a:pt x="109" y="77"/>
                </a:lnTo>
                <a:lnTo>
                  <a:pt x="107" y="75"/>
                </a:lnTo>
                <a:lnTo>
                  <a:pt x="105" y="73"/>
                </a:lnTo>
                <a:lnTo>
                  <a:pt x="99" y="73"/>
                </a:lnTo>
                <a:lnTo>
                  <a:pt x="93" y="73"/>
                </a:lnTo>
                <a:lnTo>
                  <a:pt x="20" y="73"/>
                </a:lnTo>
                <a:lnTo>
                  <a:pt x="12" y="73"/>
                </a:lnTo>
                <a:lnTo>
                  <a:pt x="8" y="73"/>
                </a:lnTo>
                <a:lnTo>
                  <a:pt x="6" y="75"/>
                </a:lnTo>
                <a:lnTo>
                  <a:pt x="2" y="79"/>
                </a:lnTo>
                <a:lnTo>
                  <a:pt x="2" y="85"/>
                </a:lnTo>
                <a:lnTo>
                  <a:pt x="2" y="89"/>
                </a:lnTo>
                <a:lnTo>
                  <a:pt x="0" y="89"/>
                </a:lnTo>
                <a:lnTo>
                  <a:pt x="0" y="47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2"/>
                </a:lnTo>
                <a:lnTo>
                  <a:pt x="14" y="6"/>
                </a:lnTo>
                <a:lnTo>
                  <a:pt x="18" y="2"/>
                </a:lnTo>
                <a:lnTo>
                  <a:pt x="24" y="0"/>
                </a:lnTo>
                <a:lnTo>
                  <a:pt x="30" y="0"/>
                </a:lnTo>
                <a:lnTo>
                  <a:pt x="40" y="0"/>
                </a:lnTo>
                <a:lnTo>
                  <a:pt x="47" y="4"/>
                </a:lnTo>
                <a:lnTo>
                  <a:pt x="53" y="10"/>
                </a:lnTo>
                <a:lnTo>
                  <a:pt x="57" y="16"/>
                </a:lnTo>
                <a:lnTo>
                  <a:pt x="61" y="26"/>
                </a:lnTo>
                <a:lnTo>
                  <a:pt x="61" y="36"/>
                </a:lnTo>
                <a:lnTo>
                  <a:pt x="61" y="41"/>
                </a:lnTo>
                <a:lnTo>
                  <a:pt x="61" y="47"/>
                </a:lnTo>
                <a:lnTo>
                  <a:pt x="61" y="51"/>
                </a:lnTo>
                <a:lnTo>
                  <a:pt x="59" y="57"/>
                </a:lnTo>
                <a:close/>
                <a:moveTo>
                  <a:pt x="55" y="57"/>
                </a:moveTo>
                <a:lnTo>
                  <a:pt x="55" y="53"/>
                </a:lnTo>
                <a:lnTo>
                  <a:pt x="55" y="49"/>
                </a:lnTo>
                <a:lnTo>
                  <a:pt x="55" y="45"/>
                </a:lnTo>
                <a:lnTo>
                  <a:pt x="55" y="43"/>
                </a:lnTo>
                <a:lnTo>
                  <a:pt x="55" y="36"/>
                </a:lnTo>
                <a:lnTo>
                  <a:pt x="53" y="30"/>
                </a:lnTo>
                <a:lnTo>
                  <a:pt x="49" y="26"/>
                </a:lnTo>
                <a:lnTo>
                  <a:pt x="43" y="22"/>
                </a:lnTo>
                <a:lnTo>
                  <a:pt x="38" y="20"/>
                </a:lnTo>
                <a:lnTo>
                  <a:pt x="32" y="20"/>
                </a:lnTo>
                <a:lnTo>
                  <a:pt x="24" y="20"/>
                </a:lnTo>
                <a:lnTo>
                  <a:pt x="18" y="22"/>
                </a:lnTo>
                <a:lnTo>
                  <a:pt x="12" y="26"/>
                </a:lnTo>
                <a:lnTo>
                  <a:pt x="8" y="32"/>
                </a:lnTo>
                <a:lnTo>
                  <a:pt x="6" y="39"/>
                </a:lnTo>
                <a:lnTo>
                  <a:pt x="4" y="45"/>
                </a:lnTo>
                <a:lnTo>
                  <a:pt x="6" y="51"/>
                </a:lnTo>
                <a:lnTo>
                  <a:pt x="6" y="57"/>
                </a:lnTo>
                <a:lnTo>
                  <a:pt x="55" y="5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57" name="Freeform 73"/>
          <p:cNvSpPr>
            <a:spLocks noEditPoints="1"/>
          </p:cNvSpPr>
          <p:nvPr/>
        </p:nvSpPr>
        <p:spPr bwMode="auto">
          <a:xfrm>
            <a:off x="2508250" y="3752850"/>
            <a:ext cx="125413" cy="119063"/>
          </a:xfrm>
          <a:custGeom>
            <a:avLst/>
            <a:gdLst>
              <a:gd name="T0" fmla="*/ 0 w 79"/>
              <a:gd name="T1" fmla="*/ 36 h 75"/>
              <a:gd name="T2" fmla="*/ 0 w 79"/>
              <a:gd name="T3" fmla="*/ 28 h 75"/>
              <a:gd name="T4" fmla="*/ 2 w 79"/>
              <a:gd name="T5" fmla="*/ 20 h 75"/>
              <a:gd name="T6" fmla="*/ 6 w 79"/>
              <a:gd name="T7" fmla="*/ 14 h 75"/>
              <a:gd name="T8" fmla="*/ 11 w 79"/>
              <a:gd name="T9" fmla="*/ 8 h 75"/>
              <a:gd name="T10" fmla="*/ 19 w 79"/>
              <a:gd name="T11" fmla="*/ 4 h 75"/>
              <a:gd name="T12" fmla="*/ 29 w 79"/>
              <a:gd name="T13" fmla="*/ 0 h 75"/>
              <a:gd name="T14" fmla="*/ 37 w 79"/>
              <a:gd name="T15" fmla="*/ 0 h 75"/>
              <a:gd name="T16" fmla="*/ 47 w 79"/>
              <a:gd name="T17" fmla="*/ 0 h 75"/>
              <a:gd name="T18" fmla="*/ 59 w 79"/>
              <a:gd name="T19" fmla="*/ 4 h 75"/>
              <a:gd name="T20" fmla="*/ 65 w 79"/>
              <a:gd name="T21" fmla="*/ 8 h 75"/>
              <a:gd name="T22" fmla="*/ 69 w 79"/>
              <a:gd name="T23" fmla="*/ 12 h 75"/>
              <a:gd name="T24" fmla="*/ 75 w 79"/>
              <a:gd name="T25" fmla="*/ 18 h 75"/>
              <a:gd name="T26" fmla="*/ 79 w 79"/>
              <a:gd name="T27" fmla="*/ 26 h 75"/>
              <a:gd name="T28" fmla="*/ 79 w 79"/>
              <a:gd name="T29" fmla="*/ 38 h 75"/>
              <a:gd name="T30" fmla="*/ 79 w 79"/>
              <a:gd name="T31" fmla="*/ 46 h 75"/>
              <a:gd name="T32" fmla="*/ 75 w 79"/>
              <a:gd name="T33" fmla="*/ 53 h 75"/>
              <a:gd name="T34" fmla="*/ 71 w 79"/>
              <a:gd name="T35" fmla="*/ 59 h 75"/>
              <a:gd name="T36" fmla="*/ 65 w 79"/>
              <a:gd name="T37" fmla="*/ 65 h 75"/>
              <a:gd name="T38" fmla="*/ 57 w 79"/>
              <a:gd name="T39" fmla="*/ 71 h 75"/>
              <a:gd name="T40" fmla="*/ 49 w 79"/>
              <a:gd name="T41" fmla="*/ 73 h 75"/>
              <a:gd name="T42" fmla="*/ 39 w 79"/>
              <a:gd name="T43" fmla="*/ 75 h 75"/>
              <a:gd name="T44" fmla="*/ 29 w 79"/>
              <a:gd name="T45" fmla="*/ 73 h 75"/>
              <a:gd name="T46" fmla="*/ 19 w 79"/>
              <a:gd name="T47" fmla="*/ 69 h 75"/>
              <a:gd name="T48" fmla="*/ 13 w 79"/>
              <a:gd name="T49" fmla="*/ 65 h 75"/>
              <a:gd name="T50" fmla="*/ 7 w 79"/>
              <a:gd name="T51" fmla="*/ 61 h 75"/>
              <a:gd name="T52" fmla="*/ 4 w 79"/>
              <a:gd name="T53" fmla="*/ 55 h 75"/>
              <a:gd name="T54" fmla="*/ 0 w 79"/>
              <a:gd name="T55" fmla="*/ 46 h 75"/>
              <a:gd name="T56" fmla="*/ 0 w 79"/>
              <a:gd name="T57" fmla="*/ 36 h 75"/>
              <a:gd name="T58" fmla="*/ 4 w 79"/>
              <a:gd name="T59" fmla="*/ 38 h 75"/>
              <a:gd name="T60" fmla="*/ 6 w 79"/>
              <a:gd name="T61" fmla="*/ 44 h 75"/>
              <a:gd name="T62" fmla="*/ 7 w 79"/>
              <a:gd name="T63" fmla="*/ 48 h 75"/>
              <a:gd name="T64" fmla="*/ 11 w 79"/>
              <a:gd name="T65" fmla="*/ 53 h 75"/>
              <a:gd name="T66" fmla="*/ 15 w 79"/>
              <a:gd name="T67" fmla="*/ 57 h 75"/>
              <a:gd name="T68" fmla="*/ 23 w 79"/>
              <a:gd name="T69" fmla="*/ 59 h 75"/>
              <a:gd name="T70" fmla="*/ 33 w 79"/>
              <a:gd name="T71" fmla="*/ 59 h 75"/>
              <a:gd name="T72" fmla="*/ 43 w 79"/>
              <a:gd name="T73" fmla="*/ 59 h 75"/>
              <a:gd name="T74" fmla="*/ 53 w 79"/>
              <a:gd name="T75" fmla="*/ 57 h 75"/>
              <a:gd name="T76" fmla="*/ 61 w 79"/>
              <a:gd name="T77" fmla="*/ 53 h 75"/>
              <a:gd name="T78" fmla="*/ 69 w 79"/>
              <a:gd name="T79" fmla="*/ 46 h 75"/>
              <a:gd name="T80" fmla="*/ 73 w 79"/>
              <a:gd name="T81" fmla="*/ 40 h 75"/>
              <a:gd name="T82" fmla="*/ 73 w 79"/>
              <a:gd name="T83" fmla="*/ 34 h 75"/>
              <a:gd name="T84" fmla="*/ 73 w 79"/>
              <a:gd name="T85" fmla="*/ 28 h 75"/>
              <a:gd name="T86" fmla="*/ 71 w 79"/>
              <a:gd name="T87" fmla="*/ 24 h 75"/>
              <a:gd name="T88" fmla="*/ 67 w 79"/>
              <a:gd name="T89" fmla="*/ 20 h 75"/>
              <a:gd name="T90" fmla="*/ 61 w 79"/>
              <a:gd name="T91" fmla="*/ 16 h 75"/>
              <a:gd name="T92" fmla="*/ 53 w 79"/>
              <a:gd name="T93" fmla="*/ 14 h 75"/>
              <a:gd name="T94" fmla="*/ 45 w 79"/>
              <a:gd name="T95" fmla="*/ 14 h 75"/>
              <a:gd name="T96" fmla="*/ 25 w 79"/>
              <a:gd name="T97" fmla="*/ 16 h 75"/>
              <a:gd name="T98" fmla="*/ 11 w 79"/>
              <a:gd name="T99" fmla="*/ 22 h 75"/>
              <a:gd name="T100" fmla="*/ 7 w 79"/>
              <a:gd name="T101" fmla="*/ 28 h 75"/>
              <a:gd name="T102" fmla="*/ 6 w 79"/>
              <a:gd name="T103" fmla="*/ 32 h 75"/>
              <a:gd name="T104" fmla="*/ 4 w 79"/>
              <a:gd name="T105" fmla="*/ 3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9" h="75">
                <a:moveTo>
                  <a:pt x="0" y="36"/>
                </a:moveTo>
                <a:lnTo>
                  <a:pt x="0" y="28"/>
                </a:lnTo>
                <a:lnTo>
                  <a:pt x="2" y="20"/>
                </a:lnTo>
                <a:lnTo>
                  <a:pt x="6" y="14"/>
                </a:lnTo>
                <a:lnTo>
                  <a:pt x="11" y="8"/>
                </a:lnTo>
                <a:lnTo>
                  <a:pt x="19" y="4"/>
                </a:lnTo>
                <a:lnTo>
                  <a:pt x="29" y="0"/>
                </a:lnTo>
                <a:lnTo>
                  <a:pt x="37" y="0"/>
                </a:lnTo>
                <a:lnTo>
                  <a:pt x="47" y="0"/>
                </a:lnTo>
                <a:lnTo>
                  <a:pt x="59" y="4"/>
                </a:lnTo>
                <a:lnTo>
                  <a:pt x="65" y="8"/>
                </a:lnTo>
                <a:lnTo>
                  <a:pt x="69" y="12"/>
                </a:lnTo>
                <a:lnTo>
                  <a:pt x="75" y="18"/>
                </a:lnTo>
                <a:lnTo>
                  <a:pt x="79" y="26"/>
                </a:lnTo>
                <a:lnTo>
                  <a:pt x="79" y="38"/>
                </a:lnTo>
                <a:lnTo>
                  <a:pt x="79" y="46"/>
                </a:lnTo>
                <a:lnTo>
                  <a:pt x="75" y="53"/>
                </a:lnTo>
                <a:lnTo>
                  <a:pt x="71" y="59"/>
                </a:lnTo>
                <a:lnTo>
                  <a:pt x="65" y="65"/>
                </a:lnTo>
                <a:lnTo>
                  <a:pt x="57" y="71"/>
                </a:lnTo>
                <a:lnTo>
                  <a:pt x="49" y="73"/>
                </a:lnTo>
                <a:lnTo>
                  <a:pt x="39" y="75"/>
                </a:lnTo>
                <a:lnTo>
                  <a:pt x="29" y="73"/>
                </a:lnTo>
                <a:lnTo>
                  <a:pt x="19" y="69"/>
                </a:lnTo>
                <a:lnTo>
                  <a:pt x="13" y="65"/>
                </a:lnTo>
                <a:lnTo>
                  <a:pt x="7" y="61"/>
                </a:lnTo>
                <a:lnTo>
                  <a:pt x="4" y="55"/>
                </a:lnTo>
                <a:lnTo>
                  <a:pt x="0" y="46"/>
                </a:lnTo>
                <a:lnTo>
                  <a:pt x="0" y="36"/>
                </a:lnTo>
                <a:close/>
                <a:moveTo>
                  <a:pt x="4" y="38"/>
                </a:moveTo>
                <a:lnTo>
                  <a:pt x="6" y="44"/>
                </a:lnTo>
                <a:lnTo>
                  <a:pt x="7" y="48"/>
                </a:lnTo>
                <a:lnTo>
                  <a:pt x="11" y="53"/>
                </a:lnTo>
                <a:lnTo>
                  <a:pt x="15" y="57"/>
                </a:lnTo>
                <a:lnTo>
                  <a:pt x="23" y="59"/>
                </a:lnTo>
                <a:lnTo>
                  <a:pt x="33" y="59"/>
                </a:lnTo>
                <a:lnTo>
                  <a:pt x="43" y="59"/>
                </a:lnTo>
                <a:lnTo>
                  <a:pt x="53" y="57"/>
                </a:lnTo>
                <a:lnTo>
                  <a:pt x="61" y="53"/>
                </a:lnTo>
                <a:lnTo>
                  <a:pt x="69" y="46"/>
                </a:lnTo>
                <a:lnTo>
                  <a:pt x="73" y="40"/>
                </a:lnTo>
                <a:lnTo>
                  <a:pt x="73" y="34"/>
                </a:lnTo>
                <a:lnTo>
                  <a:pt x="73" y="28"/>
                </a:lnTo>
                <a:lnTo>
                  <a:pt x="71" y="24"/>
                </a:lnTo>
                <a:lnTo>
                  <a:pt x="67" y="20"/>
                </a:lnTo>
                <a:lnTo>
                  <a:pt x="61" y="16"/>
                </a:lnTo>
                <a:lnTo>
                  <a:pt x="53" y="14"/>
                </a:lnTo>
                <a:lnTo>
                  <a:pt x="45" y="14"/>
                </a:lnTo>
                <a:lnTo>
                  <a:pt x="25" y="16"/>
                </a:lnTo>
                <a:lnTo>
                  <a:pt x="11" y="22"/>
                </a:lnTo>
                <a:lnTo>
                  <a:pt x="7" y="28"/>
                </a:lnTo>
                <a:lnTo>
                  <a:pt x="6" y="32"/>
                </a:lnTo>
                <a:lnTo>
                  <a:pt x="4" y="3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58" name="Freeform 74"/>
          <p:cNvSpPr>
            <a:spLocks/>
          </p:cNvSpPr>
          <p:nvPr/>
        </p:nvSpPr>
        <p:spPr bwMode="auto">
          <a:xfrm>
            <a:off x="2508250" y="3640138"/>
            <a:ext cx="125413" cy="87312"/>
          </a:xfrm>
          <a:custGeom>
            <a:avLst/>
            <a:gdLst>
              <a:gd name="T0" fmla="*/ 25 w 79"/>
              <a:gd name="T1" fmla="*/ 6 h 55"/>
              <a:gd name="T2" fmla="*/ 17 w 79"/>
              <a:gd name="T3" fmla="*/ 10 h 55"/>
              <a:gd name="T4" fmla="*/ 9 w 79"/>
              <a:gd name="T5" fmla="*/ 16 h 55"/>
              <a:gd name="T6" fmla="*/ 4 w 79"/>
              <a:gd name="T7" fmla="*/ 30 h 55"/>
              <a:gd name="T8" fmla="*/ 7 w 79"/>
              <a:gd name="T9" fmla="*/ 38 h 55"/>
              <a:gd name="T10" fmla="*/ 13 w 79"/>
              <a:gd name="T11" fmla="*/ 42 h 55"/>
              <a:gd name="T12" fmla="*/ 21 w 79"/>
              <a:gd name="T13" fmla="*/ 40 h 55"/>
              <a:gd name="T14" fmla="*/ 29 w 79"/>
              <a:gd name="T15" fmla="*/ 30 h 55"/>
              <a:gd name="T16" fmla="*/ 39 w 79"/>
              <a:gd name="T17" fmla="*/ 10 h 55"/>
              <a:gd name="T18" fmla="*/ 49 w 79"/>
              <a:gd name="T19" fmla="*/ 2 h 55"/>
              <a:gd name="T20" fmla="*/ 63 w 79"/>
              <a:gd name="T21" fmla="*/ 2 h 55"/>
              <a:gd name="T22" fmla="*/ 73 w 79"/>
              <a:gd name="T23" fmla="*/ 10 h 55"/>
              <a:gd name="T24" fmla="*/ 79 w 79"/>
              <a:gd name="T25" fmla="*/ 20 h 55"/>
              <a:gd name="T26" fmla="*/ 79 w 79"/>
              <a:gd name="T27" fmla="*/ 34 h 55"/>
              <a:gd name="T28" fmla="*/ 75 w 79"/>
              <a:gd name="T29" fmla="*/ 46 h 55"/>
              <a:gd name="T30" fmla="*/ 77 w 79"/>
              <a:gd name="T31" fmla="*/ 50 h 55"/>
              <a:gd name="T32" fmla="*/ 79 w 79"/>
              <a:gd name="T33" fmla="*/ 55 h 55"/>
              <a:gd name="T34" fmla="*/ 53 w 79"/>
              <a:gd name="T35" fmla="*/ 53 h 55"/>
              <a:gd name="T36" fmla="*/ 65 w 79"/>
              <a:gd name="T37" fmla="*/ 46 h 55"/>
              <a:gd name="T38" fmla="*/ 73 w 79"/>
              <a:gd name="T39" fmla="*/ 34 h 55"/>
              <a:gd name="T40" fmla="*/ 73 w 79"/>
              <a:gd name="T41" fmla="*/ 22 h 55"/>
              <a:gd name="T42" fmla="*/ 67 w 79"/>
              <a:gd name="T43" fmla="*/ 14 h 55"/>
              <a:gd name="T44" fmla="*/ 57 w 79"/>
              <a:gd name="T45" fmla="*/ 14 h 55"/>
              <a:gd name="T46" fmla="*/ 49 w 79"/>
              <a:gd name="T47" fmla="*/ 20 h 55"/>
              <a:gd name="T48" fmla="*/ 43 w 79"/>
              <a:gd name="T49" fmla="*/ 34 h 55"/>
              <a:gd name="T50" fmla="*/ 35 w 79"/>
              <a:gd name="T51" fmla="*/ 46 h 55"/>
              <a:gd name="T52" fmla="*/ 27 w 79"/>
              <a:gd name="T53" fmla="*/ 53 h 55"/>
              <a:gd name="T54" fmla="*/ 15 w 79"/>
              <a:gd name="T55" fmla="*/ 53 h 55"/>
              <a:gd name="T56" fmla="*/ 6 w 79"/>
              <a:gd name="T57" fmla="*/ 46 h 55"/>
              <a:gd name="T58" fmla="*/ 0 w 79"/>
              <a:gd name="T59" fmla="*/ 36 h 55"/>
              <a:gd name="T60" fmla="*/ 0 w 79"/>
              <a:gd name="T61" fmla="*/ 24 h 55"/>
              <a:gd name="T62" fmla="*/ 2 w 79"/>
              <a:gd name="T63" fmla="*/ 14 h 55"/>
              <a:gd name="T64" fmla="*/ 2 w 79"/>
              <a:gd name="T65" fmla="*/ 10 h 55"/>
              <a:gd name="T66" fmla="*/ 2 w 79"/>
              <a:gd name="T67" fmla="*/ 10 h 55"/>
              <a:gd name="T68" fmla="*/ 0 w 79"/>
              <a:gd name="T69" fmla="*/ 6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9" h="55">
                <a:moveTo>
                  <a:pt x="0" y="6"/>
                </a:moveTo>
                <a:lnTo>
                  <a:pt x="25" y="6"/>
                </a:lnTo>
                <a:lnTo>
                  <a:pt x="25" y="8"/>
                </a:lnTo>
                <a:lnTo>
                  <a:pt x="17" y="10"/>
                </a:lnTo>
                <a:lnTo>
                  <a:pt x="13" y="14"/>
                </a:lnTo>
                <a:lnTo>
                  <a:pt x="9" y="16"/>
                </a:lnTo>
                <a:lnTo>
                  <a:pt x="6" y="22"/>
                </a:lnTo>
                <a:lnTo>
                  <a:pt x="4" y="30"/>
                </a:lnTo>
                <a:lnTo>
                  <a:pt x="6" y="34"/>
                </a:lnTo>
                <a:lnTo>
                  <a:pt x="7" y="38"/>
                </a:lnTo>
                <a:lnTo>
                  <a:pt x="11" y="42"/>
                </a:lnTo>
                <a:lnTo>
                  <a:pt x="13" y="42"/>
                </a:lnTo>
                <a:lnTo>
                  <a:pt x="17" y="42"/>
                </a:lnTo>
                <a:lnTo>
                  <a:pt x="21" y="40"/>
                </a:lnTo>
                <a:lnTo>
                  <a:pt x="25" y="36"/>
                </a:lnTo>
                <a:lnTo>
                  <a:pt x="29" y="30"/>
                </a:lnTo>
                <a:lnTo>
                  <a:pt x="35" y="18"/>
                </a:lnTo>
                <a:lnTo>
                  <a:pt x="39" y="10"/>
                </a:lnTo>
                <a:lnTo>
                  <a:pt x="43" y="6"/>
                </a:lnTo>
                <a:lnTo>
                  <a:pt x="49" y="2"/>
                </a:lnTo>
                <a:lnTo>
                  <a:pt x="57" y="0"/>
                </a:lnTo>
                <a:lnTo>
                  <a:pt x="63" y="2"/>
                </a:lnTo>
                <a:lnTo>
                  <a:pt x="69" y="4"/>
                </a:lnTo>
                <a:lnTo>
                  <a:pt x="73" y="10"/>
                </a:lnTo>
                <a:lnTo>
                  <a:pt x="77" y="14"/>
                </a:lnTo>
                <a:lnTo>
                  <a:pt x="79" y="20"/>
                </a:lnTo>
                <a:lnTo>
                  <a:pt x="79" y="28"/>
                </a:lnTo>
                <a:lnTo>
                  <a:pt x="79" y="34"/>
                </a:lnTo>
                <a:lnTo>
                  <a:pt x="77" y="44"/>
                </a:lnTo>
                <a:lnTo>
                  <a:pt x="75" y="46"/>
                </a:lnTo>
                <a:lnTo>
                  <a:pt x="75" y="48"/>
                </a:lnTo>
                <a:lnTo>
                  <a:pt x="77" y="50"/>
                </a:lnTo>
                <a:lnTo>
                  <a:pt x="79" y="53"/>
                </a:lnTo>
                <a:lnTo>
                  <a:pt x="79" y="55"/>
                </a:lnTo>
                <a:lnTo>
                  <a:pt x="53" y="55"/>
                </a:lnTo>
                <a:lnTo>
                  <a:pt x="53" y="53"/>
                </a:lnTo>
                <a:lnTo>
                  <a:pt x="59" y="50"/>
                </a:lnTo>
                <a:lnTo>
                  <a:pt x="65" y="46"/>
                </a:lnTo>
                <a:lnTo>
                  <a:pt x="69" y="42"/>
                </a:lnTo>
                <a:lnTo>
                  <a:pt x="73" y="34"/>
                </a:lnTo>
                <a:lnTo>
                  <a:pt x="73" y="26"/>
                </a:lnTo>
                <a:lnTo>
                  <a:pt x="73" y="22"/>
                </a:lnTo>
                <a:lnTo>
                  <a:pt x="71" y="18"/>
                </a:lnTo>
                <a:lnTo>
                  <a:pt x="67" y="14"/>
                </a:lnTo>
                <a:lnTo>
                  <a:pt x="63" y="14"/>
                </a:lnTo>
                <a:lnTo>
                  <a:pt x="57" y="14"/>
                </a:lnTo>
                <a:lnTo>
                  <a:pt x="53" y="18"/>
                </a:lnTo>
                <a:lnTo>
                  <a:pt x="49" y="20"/>
                </a:lnTo>
                <a:lnTo>
                  <a:pt x="47" y="26"/>
                </a:lnTo>
                <a:lnTo>
                  <a:pt x="43" y="34"/>
                </a:lnTo>
                <a:lnTo>
                  <a:pt x="39" y="40"/>
                </a:lnTo>
                <a:lnTo>
                  <a:pt x="35" y="46"/>
                </a:lnTo>
                <a:lnTo>
                  <a:pt x="33" y="50"/>
                </a:lnTo>
                <a:lnTo>
                  <a:pt x="27" y="53"/>
                </a:lnTo>
                <a:lnTo>
                  <a:pt x="21" y="55"/>
                </a:lnTo>
                <a:lnTo>
                  <a:pt x="15" y="53"/>
                </a:lnTo>
                <a:lnTo>
                  <a:pt x="9" y="50"/>
                </a:lnTo>
                <a:lnTo>
                  <a:pt x="6" y="46"/>
                </a:lnTo>
                <a:lnTo>
                  <a:pt x="2" y="42"/>
                </a:lnTo>
                <a:lnTo>
                  <a:pt x="0" y="36"/>
                </a:lnTo>
                <a:lnTo>
                  <a:pt x="0" y="30"/>
                </a:lnTo>
                <a:lnTo>
                  <a:pt x="0" y="24"/>
                </a:lnTo>
                <a:lnTo>
                  <a:pt x="2" y="18"/>
                </a:lnTo>
                <a:lnTo>
                  <a:pt x="2" y="14"/>
                </a:lnTo>
                <a:lnTo>
                  <a:pt x="2" y="12"/>
                </a:lnTo>
                <a:lnTo>
                  <a:pt x="2" y="10"/>
                </a:lnTo>
                <a:lnTo>
                  <a:pt x="2" y="10"/>
                </a:lnTo>
                <a:lnTo>
                  <a:pt x="2" y="10"/>
                </a:lnTo>
                <a:lnTo>
                  <a:pt x="0" y="8"/>
                </a:lnTo>
                <a:lnTo>
                  <a:pt x="0" y="6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59" name="Freeform 75"/>
          <p:cNvSpPr>
            <a:spLocks noEditPoints="1"/>
          </p:cNvSpPr>
          <p:nvPr/>
        </p:nvSpPr>
        <p:spPr bwMode="auto">
          <a:xfrm>
            <a:off x="2441575" y="3562350"/>
            <a:ext cx="188913" cy="58738"/>
          </a:xfrm>
          <a:custGeom>
            <a:avLst/>
            <a:gdLst>
              <a:gd name="T0" fmla="*/ 0 w 119"/>
              <a:gd name="T1" fmla="*/ 20 h 37"/>
              <a:gd name="T2" fmla="*/ 0 w 119"/>
              <a:gd name="T3" fmla="*/ 16 h 37"/>
              <a:gd name="T4" fmla="*/ 2 w 119"/>
              <a:gd name="T5" fmla="*/ 12 h 37"/>
              <a:gd name="T6" fmla="*/ 6 w 119"/>
              <a:gd name="T7" fmla="*/ 10 h 37"/>
              <a:gd name="T8" fmla="*/ 10 w 119"/>
              <a:gd name="T9" fmla="*/ 10 h 37"/>
              <a:gd name="T10" fmla="*/ 14 w 119"/>
              <a:gd name="T11" fmla="*/ 10 h 37"/>
              <a:gd name="T12" fmla="*/ 16 w 119"/>
              <a:gd name="T13" fmla="*/ 12 h 37"/>
              <a:gd name="T14" fmla="*/ 20 w 119"/>
              <a:gd name="T15" fmla="*/ 16 h 37"/>
              <a:gd name="T16" fmla="*/ 20 w 119"/>
              <a:gd name="T17" fmla="*/ 20 h 37"/>
              <a:gd name="T18" fmla="*/ 20 w 119"/>
              <a:gd name="T19" fmla="*/ 22 h 37"/>
              <a:gd name="T20" fmla="*/ 16 w 119"/>
              <a:gd name="T21" fmla="*/ 26 h 37"/>
              <a:gd name="T22" fmla="*/ 14 w 119"/>
              <a:gd name="T23" fmla="*/ 28 h 37"/>
              <a:gd name="T24" fmla="*/ 10 w 119"/>
              <a:gd name="T25" fmla="*/ 30 h 37"/>
              <a:gd name="T26" fmla="*/ 6 w 119"/>
              <a:gd name="T27" fmla="*/ 28 h 37"/>
              <a:gd name="T28" fmla="*/ 2 w 119"/>
              <a:gd name="T29" fmla="*/ 26 h 37"/>
              <a:gd name="T30" fmla="*/ 0 w 119"/>
              <a:gd name="T31" fmla="*/ 24 h 37"/>
              <a:gd name="T32" fmla="*/ 0 w 119"/>
              <a:gd name="T33" fmla="*/ 20 h 37"/>
              <a:gd name="T34" fmla="*/ 42 w 119"/>
              <a:gd name="T35" fmla="*/ 12 h 37"/>
              <a:gd name="T36" fmla="*/ 101 w 119"/>
              <a:gd name="T37" fmla="*/ 12 h 37"/>
              <a:gd name="T38" fmla="*/ 109 w 119"/>
              <a:gd name="T39" fmla="*/ 10 h 37"/>
              <a:gd name="T40" fmla="*/ 113 w 119"/>
              <a:gd name="T41" fmla="*/ 10 h 37"/>
              <a:gd name="T42" fmla="*/ 115 w 119"/>
              <a:gd name="T43" fmla="*/ 8 h 37"/>
              <a:gd name="T44" fmla="*/ 117 w 119"/>
              <a:gd name="T45" fmla="*/ 8 h 37"/>
              <a:gd name="T46" fmla="*/ 117 w 119"/>
              <a:gd name="T47" fmla="*/ 4 h 37"/>
              <a:gd name="T48" fmla="*/ 117 w 119"/>
              <a:gd name="T49" fmla="*/ 0 h 37"/>
              <a:gd name="T50" fmla="*/ 119 w 119"/>
              <a:gd name="T51" fmla="*/ 0 h 37"/>
              <a:gd name="T52" fmla="*/ 119 w 119"/>
              <a:gd name="T53" fmla="*/ 37 h 37"/>
              <a:gd name="T54" fmla="*/ 117 w 119"/>
              <a:gd name="T55" fmla="*/ 37 h 37"/>
              <a:gd name="T56" fmla="*/ 117 w 119"/>
              <a:gd name="T57" fmla="*/ 33 h 37"/>
              <a:gd name="T58" fmla="*/ 117 w 119"/>
              <a:gd name="T59" fmla="*/ 30 h 37"/>
              <a:gd name="T60" fmla="*/ 115 w 119"/>
              <a:gd name="T61" fmla="*/ 28 h 37"/>
              <a:gd name="T62" fmla="*/ 113 w 119"/>
              <a:gd name="T63" fmla="*/ 26 h 37"/>
              <a:gd name="T64" fmla="*/ 109 w 119"/>
              <a:gd name="T65" fmla="*/ 26 h 37"/>
              <a:gd name="T66" fmla="*/ 101 w 119"/>
              <a:gd name="T67" fmla="*/ 26 h 37"/>
              <a:gd name="T68" fmla="*/ 73 w 119"/>
              <a:gd name="T69" fmla="*/ 26 h 37"/>
              <a:gd name="T70" fmla="*/ 65 w 119"/>
              <a:gd name="T71" fmla="*/ 26 h 37"/>
              <a:gd name="T72" fmla="*/ 59 w 119"/>
              <a:gd name="T73" fmla="*/ 26 h 37"/>
              <a:gd name="T74" fmla="*/ 55 w 119"/>
              <a:gd name="T75" fmla="*/ 26 h 37"/>
              <a:gd name="T76" fmla="*/ 53 w 119"/>
              <a:gd name="T77" fmla="*/ 26 h 37"/>
              <a:gd name="T78" fmla="*/ 51 w 119"/>
              <a:gd name="T79" fmla="*/ 28 h 37"/>
              <a:gd name="T80" fmla="*/ 51 w 119"/>
              <a:gd name="T81" fmla="*/ 28 h 37"/>
              <a:gd name="T82" fmla="*/ 49 w 119"/>
              <a:gd name="T83" fmla="*/ 30 h 37"/>
              <a:gd name="T84" fmla="*/ 51 w 119"/>
              <a:gd name="T85" fmla="*/ 33 h 37"/>
              <a:gd name="T86" fmla="*/ 51 w 119"/>
              <a:gd name="T87" fmla="*/ 37 h 37"/>
              <a:gd name="T88" fmla="*/ 49 w 119"/>
              <a:gd name="T89" fmla="*/ 37 h 37"/>
              <a:gd name="T90" fmla="*/ 42 w 119"/>
              <a:gd name="T91" fmla="*/ 14 h 37"/>
              <a:gd name="T92" fmla="*/ 42 w 119"/>
              <a:gd name="T93" fmla="*/ 12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9" h="37">
                <a:moveTo>
                  <a:pt x="0" y="20"/>
                </a:moveTo>
                <a:lnTo>
                  <a:pt x="0" y="16"/>
                </a:lnTo>
                <a:lnTo>
                  <a:pt x="2" y="12"/>
                </a:lnTo>
                <a:lnTo>
                  <a:pt x="6" y="10"/>
                </a:lnTo>
                <a:lnTo>
                  <a:pt x="10" y="10"/>
                </a:lnTo>
                <a:lnTo>
                  <a:pt x="14" y="10"/>
                </a:lnTo>
                <a:lnTo>
                  <a:pt x="16" y="12"/>
                </a:lnTo>
                <a:lnTo>
                  <a:pt x="20" y="16"/>
                </a:lnTo>
                <a:lnTo>
                  <a:pt x="20" y="20"/>
                </a:lnTo>
                <a:lnTo>
                  <a:pt x="20" y="22"/>
                </a:lnTo>
                <a:lnTo>
                  <a:pt x="16" y="26"/>
                </a:lnTo>
                <a:lnTo>
                  <a:pt x="14" y="28"/>
                </a:lnTo>
                <a:lnTo>
                  <a:pt x="10" y="30"/>
                </a:lnTo>
                <a:lnTo>
                  <a:pt x="6" y="28"/>
                </a:lnTo>
                <a:lnTo>
                  <a:pt x="2" y="26"/>
                </a:lnTo>
                <a:lnTo>
                  <a:pt x="0" y="24"/>
                </a:lnTo>
                <a:lnTo>
                  <a:pt x="0" y="20"/>
                </a:lnTo>
                <a:close/>
                <a:moveTo>
                  <a:pt x="42" y="12"/>
                </a:moveTo>
                <a:lnTo>
                  <a:pt x="101" y="12"/>
                </a:lnTo>
                <a:lnTo>
                  <a:pt x="109" y="10"/>
                </a:lnTo>
                <a:lnTo>
                  <a:pt x="113" y="10"/>
                </a:lnTo>
                <a:lnTo>
                  <a:pt x="115" y="8"/>
                </a:lnTo>
                <a:lnTo>
                  <a:pt x="117" y="8"/>
                </a:lnTo>
                <a:lnTo>
                  <a:pt x="117" y="4"/>
                </a:lnTo>
                <a:lnTo>
                  <a:pt x="117" y="0"/>
                </a:lnTo>
                <a:lnTo>
                  <a:pt x="119" y="0"/>
                </a:lnTo>
                <a:lnTo>
                  <a:pt x="119" y="37"/>
                </a:lnTo>
                <a:lnTo>
                  <a:pt x="117" y="37"/>
                </a:lnTo>
                <a:lnTo>
                  <a:pt x="117" y="33"/>
                </a:lnTo>
                <a:lnTo>
                  <a:pt x="117" y="30"/>
                </a:lnTo>
                <a:lnTo>
                  <a:pt x="115" y="28"/>
                </a:lnTo>
                <a:lnTo>
                  <a:pt x="113" y="26"/>
                </a:lnTo>
                <a:lnTo>
                  <a:pt x="109" y="26"/>
                </a:lnTo>
                <a:lnTo>
                  <a:pt x="101" y="26"/>
                </a:lnTo>
                <a:lnTo>
                  <a:pt x="73" y="26"/>
                </a:lnTo>
                <a:lnTo>
                  <a:pt x="65" y="26"/>
                </a:lnTo>
                <a:lnTo>
                  <a:pt x="59" y="26"/>
                </a:lnTo>
                <a:lnTo>
                  <a:pt x="55" y="26"/>
                </a:lnTo>
                <a:lnTo>
                  <a:pt x="53" y="26"/>
                </a:lnTo>
                <a:lnTo>
                  <a:pt x="51" y="28"/>
                </a:lnTo>
                <a:lnTo>
                  <a:pt x="51" y="28"/>
                </a:lnTo>
                <a:lnTo>
                  <a:pt x="49" y="30"/>
                </a:lnTo>
                <a:lnTo>
                  <a:pt x="51" y="33"/>
                </a:lnTo>
                <a:lnTo>
                  <a:pt x="51" y="37"/>
                </a:lnTo>
                <a:lnTo>
                  <a:pt x="49" y="37"/>
                </a:lnTo>
                <a:lnTo>
                  <a:pt x="42" y="14"/>
                </a:lnTo>
                <a:lnTo>
                  <a:pt x="42" y="1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60" name="Freeform 76"/>
          <p:cNvSpPr>
            <a:spLocks/>
          </p:cNvSpPr>
          <p:nvPr/>
        </p:nvSpPr>
        <p:spPr bwMode="auto">
          <a:xfrm>
            <a:off x="2470150" y="3475038"/>
            <a:ext cx="163513" cy="77787"/>
          </a:xfrm>
          <a:custGeom>
            <a:avLst/>
            <a:gdLst>
              <a:gd name="T0" fmla="*/ 0 w 103"/>
              <a:gd name="T1" fmla="*/ 23 h 49"/>
              <a:gd name="T2" fmla="*/ 26 w 103"/>
              <a:gd name="T3" fmla="*/ 23 h 49"/>
              <a:gd name="T4" fmla="*/ 26 w 103"/>
              <a:gd name="T5" fmla="*/ 4 h 49"/>
              <a:gd name="T6" fmla="*/ 30 w 103"/>
              <a:gd name="T7" fmla="*/ 4 h 49"/>
              <a:gd name="T8" fmla="*/ 30 w 103"/>
              <a:gd name="T9" fmla="*/ 23 h 49"/>
              <a:gd name="T10" fmla="*/ 79 w 103"/>
              <a:gd name="T11" fmla="*/ 23 h 49"/>
              <a:gd name="T12" fmla="*/ 87 w 103"/>
              <a:gd name="T13" fmla="*/ 23 h 49"/>
              <a:gd name="T14" fmla="*/ 89 w 103"/>
              <a:gd name="T15" fmla="*/ 21 h 49"/>
              <a:gd name="T16" fmla="*/ 91 w 103"/>
              <a:gd name="T17" fmla="*/ 19 h 49"/>
              <a:gd name="T18" fmla="*/ 93 w 103"/>
              <a:gd name="T19" fmla="*/ 14 h 49"/>
              <a:gd name="T20" fmla="*/ 93 w 103"/>
              <a:gd name="T21" fmla="*/ 10 h 49"/>
              <a:gd name="T22" fmla="*/ 91 w 103"/>
              <a:gd name="T23" fmla="*/ 8 h 49"/>
              <a:gd name="T24" fmla="*/ 89 w 103"/>
              <a:gd name="T25" fmla="*/ 6 h 49"/>
              <a:gd name="T26" fmla="*/ 87 w 103"/>
              <a:gd name="T27" fmla="*/ 4 h 49"/>
              <a:gd name="T28" fmla="*/ 87 w 103"/>
              <a:gd name="T29" fmla="*/ 0 h 49"/>
              <a:gd name="T30" fmla="*/ 95 w 103"/>
              <a:gd name="T31" fmla="*/ 4 h 49"/>
              <a:gd name="T32" fmla="*/ 99 w 103"/>
              <a:gd name="T33" fmla="*/ 10 h 49"/>
              <a:gd name="T34" fmla="*/ 103 w 103"/>
              <a:gd name="T35" fmla="*/ 14 h 49"/>
              <a:gd name="T36" fmla="*/ 103 w 103"/>
              <a:gd name="T37" fmla="*/ 21 h 49"/>
              <a:gd name="T38" fmla="*/ 103 w 103"/>
              <a:gd name="T39" fmla="*/ 25 h 49"/>
              <a:gd name="T40" fmla="*/ 101 w 103"/>
              <a:gd name="T41" fmla="*/ 29 h 49"/>
              <a:gd name="T42" fmla="*/ 99 w 103"/>
              <a:gd name="T43" fmla="*/ 33 h 49"/>
              <a:gd name="T44" fmla="*/ 95 w 103"/>
              <a:gd name="T45" fmla="*/ 35 h 49"/>
              <a:gd name="T46" fmla="*/ 89 w 103"/>
              <a:gd name="T47" fmla="*/ 37 h 49"/>
              <a:gd name="T48" fmla="*/ 83 w 103"/>
              <a:gd name="T49" fmla="*/ 37 h 49"/>
              <a:gd name="T50" fmla="*/ 30 w 103"/>
              <a:gd name="T51" fmla="*/ 37 h 49"/>
              <a:gd name="T52" fmla="*/ 30 w 103"/>
              <a:gd name="T53" fmla="*/ 49 h 49"/>
              <a:gd name="T54" fmla="*/ 28 w 103"/>
              <a:gd name="T55" fmla="*/ 49 h 49"/>
              <a:gd name="T56" fmla="*/ 26 w 103"/>
              <a:gd name="T57" fmla="*/ 45 h 49"/>
              <a:gd name="T58" fmla="*/ 22 w 103"/>
              <a:gd name="T59" fmla="*/ 41 h 49"/>
              <a:gd name="T60" fmla="*/ 18 w 103"/>
              <a:gd name="T61" fmla="*/ 35 h 49"/>
              <a:gd name="T62" fmla="*/ 12 w 103"/>
              <a:gd name="T63" fmla="*/ 31 h 49"/>
              <a:gd name="T64" fmla="*/ 8 w 103"/>
              <a:gd name="T65" fmla="*/ 29 h 49"/>
              <a:gd name="T66" fmla="*/ 0 w 103"/>
              <a:gd name="T67" fmla="*/ 25 h 49"/>
              <a:gd name="T68" fmla="*/ 0 w 103"/>
              <a:gd name="T69" fmla="*/ 23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3" h="49">
                <a:moveTo>
                  <a:pt x="0" y="23"/>
                </a:moveTo>
                <a:lnTo>
                  <a:pt x="26" y="23"/>
                </a:lnTo>
                <a:lnTo>
                  <a:pt x="26" y="4"/>
                </a:lnTo>
                <a:lnTo>
                  <a:pt x="30" y="4"/>
                </a:lnTo>
                <a:lnTo>
                  <a:pt x="30" y="23"/>
                </a:lnTo>
                <a:lnTo>
                  <a:pt x="79" y="23"/>
                </a:lnTo>
                <a:lnTo>
                  <a:pt x="87" y="23"/>
                </a:lnTo>
                <a:lnTo>
                  <a:pt x="89" y="21"/>
                </a:lnTo>
                <a:lnTo>
                  <a:pt x="91" y="19"/>
                </a:lnTo>
                <a:lnTo>
                  <a:pt x="93" y="14"/>
                </a:lnTo>
                <a:lnTo>
                  <a:pt x="93" y="10"/>
                </a:lnTo>
                <a:lnTo>
                  <a:pt x="91" y="8"/>
                </a:lnTo>
                <a:lnTo>
                  <a:pt x="89" y="6"/>
                </a:lnTo>
                <a:lnTo>
                  <a:pt x="87" y="4"/>
                </a:lnTo>
                <a:lnTo>
                  <a:pt x="87" y="0"/>
                </a:lnTo>
                <a:lnTo>
                  <a:pt x="95" y="4"/>
                </a:lnTo>
                <a:lnTo>
                  <a:pt x="99" y="10"/>
                </a:lnTo>
                <a:lnTo>
                  <a:pt x="103" y="14"/>
                </a:lnTo>
                <a:lnTo>
                  <a:pt x="103" y="21"/>
                </a:lnTo>
                <a:lnTo>
                  <a:pt x="103" y="25"/>
                </a:lnTo>
                <a:lnTo>
                  <a:pt x="101" y="29"/>
                </a:lnTo>
                <a:lnTo>
                  <a:pt x="99" y="33"/>
                </a:lnTo>
                <a:lnTo>
                  <a:pt x="95" y="35"/>
                </a:lnTo>
                <a:lnTo>
                  <a:pt x="89" y="37"/>
                </a:lnTo>
                <a:lnTo>
                  <a:pt x="83" y="37"/>
                </a:lnTo>
                <a:lnTo>
                  <a:pt x="30" y="37"/>
                </a:lnTo>
                <a:lnTo>
                  <a:pt x="30" y="49"/>
                </a:lnTo>
                <a:lnTo>
                  <a:pt x="28" y="49"/>
                </a:lnTo>
                <a:lnTo>
                  <a:pt x="26" y="45"/>
                </a:lnTo>
                <a:lnTo>
                  <a:pt x="22" y="41"/>
                </a:lnTo>
                <a:lnTo>
                  <a:pt x="18" y="35"/>
                </a:lnTo>
                <a:lnTo>
                  <a:pt x="12" y="31"/>
                </a:lnTo>
                <a:lnTo>
                  <a:pt x="8" y="29"/>
                </a:lnTo>
                <a:lnTo>
                  <a:pt x="0" y="25"/>
                </a:lnTo>
                <a:lnTo>
                  <a:pt x="0" y="2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61" name="Freeform 77"/>
          <p:cNvSpPr>
            <a:spLocks noEditPoints="1"/>
          </p:cNvSpPr>
          <p:nvPr/>
        </p:nvSpPr>
        <p:spPr bwMode="auto">
          <a:xfrm>
            <a:off x="2441575" y="3408363"/>
            <a:ext cx="188913" cy="57150"/>
          </a:xfrm>
          <a:custGeom>
            <a:avLst/>
            <a:gdLst>
              <a:gd name="T0" fmla="*/ 0 w 119"/>
              <a:gd name="T1" fmla="*/ 18 h 36"/>
              <a:gd name="T2" fmla="*/ 0 w 119"/>
              <a:gd name="T3" fmla="*/ 14 h 36"/>
              <a:gd name="T4" fmla="*/ 2 w 119"/>
              <a:gd name="T5" fmla="*/ 12 h 36"/>
              <a:gd name="T6" fmla="*/ 6 w 119"/>
              <a:gd name="T7" fmla="*/ 8 h 36"/>
              <a:gd name="T8" fmla="*/ 10 w 119"/>
              <a:gd name="T9" fmla="*/ 8 h 36"/>
              <a:gd name="T10" fmla="*/ 14 w 119"/>
              <a:gd name="T11" fmla="*/ 8 h 36"/>
              <a:gd name="T12" fmla="*/ 16 w 119"/>
              <a:gd name="T13" fmla="*/ 12 h 36"/>
              <a:gd name="T14" fmla="*/ 20 w 119"/>
              <a:gd name="T15" fmla="*/ 14 h 36"/>
              <a:gd name="T16" fmla="*/ 20 w 119"/>
              <a:gd name="T17" fmla="*/ 18 h 36"/>
              <a:gd name="T18" fmla="*/ 20 w 119"/>
              <a:gd name="T19" fmla="*/ 22 h 36"/>
              <a:gd name="T20" fmla="*/ 16 w 119"/>
              <a:gd name="T21" fmla="*/ 24 h 36"/>
              <a:gd name="T22" fmla="*/ 14 w 119"/>
              <a:gd name="T23" fmla="*/ 28 h 36"/>
              <a:gd name="T24" fmla="*/ 10 w 119"/>
              <a:gd name="T25" fmla="*/ 28 h 36"/>
              <a:gd name="T26" fmla="*/ 6 w 119"/>
              <a:gd name="T27" fmla="*/ 28 h 36"/>
              <a:gd name="T28" fmla="*/ 2 w 119"/>
              <a:gd name="T29" fmla="*/ 26 h 36"/>
              <a:gd name="T30" fmla="*/ 0 w 119"/>
              <a:gd name="T31" fmla="*/ 22 h 36"/>
              <a:gd name="T32" fmla="*/ 0 w 119"/>
              <a:gd name="T33" fmla="*/ 18 h 36"/>
              <a:gd name="T34" fmla="*/ 42 w 119"/>
              <a:gd name="T35" fmla="*/ 10 h 36"/>
              <a:gd name="T36" fmla="*/ 101 w 119"/>
              <a:gd name="T37" fmla="*/ 10 h 36"/>
              <a:gd name="T38" fmla="*/ 109 w 119"/>
              <a:gd name="T39" fmla="*/ 10 h 36"/>
              <a:gd name="T40" fmla="*/ 113 w 119"/>
              <a:gd name="T41" fmla="*/ 8 h 36"/>
              <a:gd name="T42" fmla="*/ 115 w 119"/>
              <a:gd name="T43" fmla="*/ 8 h 36"/>
              <a:gd name="T44" fmla="*/ 117 w 119"/>
              <a:gd name="T45" fmla="*/ 6 h 36"/>
              <a:gd name="T46" fmla="*/ 117 w 119"/>
              <a:gd name="T47" fmla="*/ 4 h 36"/>
              <a:gd name="T48" fmla="*/ 117 w 119"/>
              <a:gd name="T49" fmla="*/ 0 h 36"/>
              <a:gd name="T50" fmla="*/ 119 w 119"/>
              <a:gd name="T51" fmla="*/ 0 h 36"/>
              <a:gd name="T52" fmla="*/ 119 w 119"/>
              <a:gd name="T53" fmla="*/ 36 h 36"/>
              <a:gd name="T54" fmla="*/ 117 w 119"/>
              <a:gd name="T55" fmla="*/ 36 h 36"/>
              <a:gd name="T56" fmla="*/ 117 w 119"/>
              <a:gd name="T57" fmla="*/ 30 h 36"/>
              <a:gd name="T58" fmla="*/ 117 w 119"/>
              <a:gd name="T59" fmla="*/ 28 h 36"/>
              <a:gd name="T60" fmla="*/ 115 w 119"/>
              <a:gd name="T61" fmla="*/ 26 h 36"/>
              <a:gd name="T62" fmla="*/ 113 w 119"/>
              <a:gd name="T63" fmla="*/ 26 h 36"/>
              <a:gd name="T64" fmla="*/ 109 w 119"/>
              <a:gd name="T65" fmla="*/ 24 h 36"/>
              <a:gd name="T66" fmla="*/ 101 w 119"/>
              <a:gd name="T67" fmla="*/ 24 h 36"/>
              <a:gd name="T68" fmla="*/ 73 w 119"/>
              <a:gd name="T69" fmla="*/ 24 h 36"/>
              <a:gd name="T70" fmla="*/ 65 w 119"/>
              <a:gd name="T71" fmla="*/ 24 h 36"/>
              <a:gd name="T72" fmla="*/ 59 w 119"/>
              <a:gd name="T73" fmla="*/ 24 h 36"/>
              <a:gd name="T74" fmla="*/ 55 w 119"/>
              <a:gd name="T75" fmla="*/ 24 h 36"/>
              <a:gd name="T76" fmla="*/ 53 w 119"/>
              <a:gd name="T77" fmla="*/ 26 h 36"/>
              <a:gd name="T78" fmla="*/ 51 w 119"/>
              <a:gd name="T79" fmla="*/ 26 h 36"/>
              <a:gd name="T80" fmla="*/ 51 w 119"/>
              <a:gd name="T81" fmla="*/ 28 h 36"/>
              <a:gd name="T82" fmla="*/ 49 w 119"/>
              <a:gd name="T83" fmla="*/ 30 h 36"/>
              <a:gd name="T84" fmla="*/ 51 w 119"/>
              <a:gd name="T85" fmla="*/ 32 h 36"/>
              <a:gd name="T86" fmla="*/ 51 w 119"/>
              <a:gd name="T87" fmla="*/ 34 h 36"/>
              <a:gd name="T88" fmla="*/ 49 w 119"/>
              <a:gd name="T89" fmla="*/ 36 h 36"/>
              <a:gd name="T90" fmla="*/ 42 w 119"/>
              <a:gd name="T91" fmla="*/ 14 h 36"/>
              <a:gd name="T92" fmla="*/ 42 w 119"/>
              <a:gd name="T93" fmla="*/ 1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9" h="36">
                <a:moveTo>
                  <a:pt x="0" y="18"/>
                </a:moveTo>
                <a:lnTo>
                  <a:pt x="0" y="14"/>
                </a:lnTo>
                <a:lnTo>
                  <a:pt x="2" y="12"/>
                </a:lnTo>
                <a:lnTo>
                  <a:pt x="6" y="8"/>
                </a:lnTo>
                <a:lnTo>
                  <a:pt x="10" y="8"/>
                </a:lnTo>
                <a:lnTo>
                  <a:pt x="14" y="8"/>
                </a:lnTo>
                <a:lnTo>
                  <a:pt x="16" y="12"/>
                </a:lnTo>
                <a:lnTo>
                  <a:pt x="20" y="14"/>
                </a:lnTo>
                <a:lnTo>
                  <a:pt x="20" y="18"/>
                </a:lnTo>
                <a:lnTo>
                  <a:pt x="20" y="22"/>
                </a:lnTo>
                <a:lnTo>
                  <a:pt x="16" y="24"/>
                </a:lnTo>
                <a:lnTo>
                  <a:pt x="14" y="28"/>
                </a:lnTo>
                <a:lnTo>
                  <a:pt x="10" y="28"/>
                </a:lnTo>
                <a:lnTo>
                  <a:pt x="6" y="28"/>
                </a:lnTo>
                <a:lnTo>
                  <a:pt x="2" y="26"/>
                </a:lnTo>
                <a:lnTo>
                  <a:pt x="0" y="22"/>
                </a:lnTo>
                <a:lnTo>
                  <a:pt x="0" y="18"/>
                </a:lnTo>
                <a:close/>
                <a:moveTo>
                  <a:pt x="42" y="10"/>
                </a:moveTo>
                <a:lnTo>
                  <a:pt x="101" y="10"/>
                </a:lnTo>
                <a:lnTo>
                  <a:pt x="109" y="10"/>
                </a:lnTo>
                <a:lnTo>
                  <a:pt x="113" y="8"/>
                </a:lnTo>
                <a:lnTo>
                  <a:pt x="115" y="8"/>
                </a:lnTo>
                <a:lnTo>
                  <a:pt x="117" y="6"/>
                </a:lnTo>
                <a:lnTo>
                  <a:pt x="117" y="4"/>
                </a:lnTo>
                <a:lnTo>
                  <a:pt x="117" y="0"/>
                </a:lnTo>
                <a:lnTo>
                  <a:pt x="119" y="0"/>
                </a:lnTo>
                <a:lnTo>
                  <a:pt x="119" y="36"/>
                </a:lnTo>
                <a:lnTo>
                  <a:pt x="117" y="36"/>
                </a:lnTo>
                <a:lnTo>
                  <a:pt x="117" y="30"/>
                </a:lnTo>
                <a:lnTo>
                  <a:pt x="117" y="28"/>
                </a:lnTo>
                <a:lnTo>
                  <a:pt x="115" y="26"/>
                </a:lnTo>
                <a:lnTo>
                  <a:pt x="113" y="26"/>
                </a:lnTo>
                <a:lnTo>
                  <a:pt x="109" y="24"/>
                </a:lnTo>
                <a:lnTo>
                  <a:pt x="101" y="24"/>
                </a:lnTo>
                <a:lnTo>
                  <a:pt x="73" y="24"/>
                </a:lnTo>
                <a:lnTo>
                  <a:pt x="65" y="24"/>
                </a:lnTo>
                <a:lnTo>
                  <a:pt x="59" y="24"/>
                </a:lnTo>
                <a:lnTo>
                  <a:pt x="55" y="24"/>
                </a:lnTo>
                <a:lnTo>
                  <a:pt x="53" y="26"/>
                </a:lnTo>
                <a:lnTo>
                  <a:pt x="51" y="26"/>
                </a:lnTo>
                <a:lnTo>
                  <a:pt x="51" y="28"/>
                </a:lnTo>
                <a:lnTo>
                  <a:pt x="49" y="30"/>
                </a:lnTo>
                <a:lnTo>
                  <a:pt x="51" y="32"/>
                </a:lnTo>
                <a:lnTo>
                  <a:pt x="51" y="34"/>
                </a:lnTo>
                <a:lnTo>
                  <a:pt x="49" y="36"/>
                </a:lnTo>
                <a:lnTo>
                  <a:pt x="42" y="14"/>
                </a:lnTo>
                <a:lnTo>
                  <a:pt x="42" y="1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62" name="Freeform 78"/>
          <p:cNvSpPr>
            <a:spLocks/>
          </p:cNvSpPr>
          <p:nvPr/>
        </p:nvSpPr>
        <p:spPr bwMode="auto">
          <a:xfrm>
            <a:off x="2511425" y="3265488"/>
            <a:ext cx="122238" cy="130175"/>
          </a:xfrm>
          <a:custGeom>
            <a:avLst/>
            <a:gdLst>
              <a:gd name="T0" fmla="*/ 0 w 77"/>
              <a:gd name="T1" fmla="*/ 82 h 82"/>
              <a:gd name="T2" fmla="*/ 0 w 77"/>
              <a:gd name="T3" fmla="*/ 45 h 82"/>
              <a:gd name="T4" fmla="*/ 0 w 77"/>
              <a:gd name="T5" fmla="*/ 45 h 82"/>
              <a:gd name="T6" fmla="*/ 0 w 77"/>
              <a:gd name="T7" fmla="*/ 47 h 82"/>
              <a:gd name="T8" fmla="*/ 2 w 77"/>
              <a:gd name="T9" fmla="*/ 51 h 82"/>
              <a:gd name="T10" fmla="*/ 2 w 77"/>
              <a:gd name="T11" fmla="*/ 53 h 82"/>
              <a:gd name="T12" fmla="*/ 4 w 77"/>
              <a:gd name="T13" fmla="*/ 53 h 82"/>
              <a:gd name="T14" fmla="*/ 5 w 77"/>
              <a:gd name="T15" fmla="*/ 53 h 82"/>
              <a:gd name="T16" fmla="*/ 9 w 77"/>
              <a:gd name="T17" fmla="*/ 53 h 82"/>
              <a:gd name="T18" fmla="*/ 13 w 77"/>
              <a:gd name="T19" fmla="*/ 53 h 82"/>
              <a:gd name="T20" fmla="*/ 55 w 77"/>
              <a:gd name="T21" fmla="*/ 35 h 82"/>
              <a:gd name="T22" fmla="*/ 11 w 77"/>
              <a:gd name="T23" fmla="*/ 17 h 82"/>
              <a:gd name="T24" fmla="*/ 7 w 77"/>
              <a:gd name="T25" fmla="*/ 17 h 82"/>
              <a:gd name="T26" fmla="*/ 5 w 77"/>
              <a:gd name="T27" fmla="*/ 15 h 82"/>
              <a:gd name="T28" fmla="*/ 4 w 77"/>
              <a:gd name="T29" fmla="*/ 17 h 82"/>
              <a:gd name="T30" fmla="*/ 4 w 77"/>
              <a:gd name="T31" fmla="*/ 17 h 82"/>
              <a:gd name="T32" fmla="*/ 2 w 77"/>
              <a:gd name="T33" fmla="*/ 17 h 82"/>
              <a:gd name="T34" fmla="*/ 2 w 77"/>
              <a:gd name="T35" fmla="*/ 19 h 82"/>
              <a:gd name="T36" fmla="*/ 2 w 77"/>
              <a:gd name="T37" fmla="*/ 21 h 82"/>
              <a:gd name="T38" fmla="*/ 0 w 77"/>
              <a:gd name="T39" fmla="*/ 25 h 82"/>
              <a:gd name="T40" fmla="*/ 0 w 77"/>
              <a:gd name="T41" fmla="*/ 25 h 82"/>
              <a:gd name="T42" fmla="*/ 0 w 77"/>
              <a:gd name="T43" fmla="*/ 0 h 82"/>
              <a:gd name="T44" fmla="*/ 0 w 77"/>
              <a:gd name="T45" fmla="*/ 0 h 82"/>
              <a:gd name="T46" fmla="*/ 2 w 77"/>
              <a:gd name="T47" fmla="*/ 4 h 82"/>
              <a:gd name="T48" fmla="*/ 4 w 77"/>
              <a:gd name="T49" fmla="*/ 7 h 82"/>
              <a:gd name="T50" fmla="*/ 5 w 77"/>
              <a:gd name="T51" fmla="*/ 9 h 82"/>
              <a:gd name="T52" fmla="*/ 11 w 77"/>
              <a:gd name="T53" fmla="*/ 11 h 82"/>
              <a:gd name="T54" fmla="*/ 77 w 77"/>
              <a:gd name="T55" fmla="*/ 37 h 82"/>
              <a:gd name="T56" fmla="*/ 77 w 77"/>
              <a:gd name="T57" fmla="*/ 43 h 82"/>
              <a:gd name="T58" fmla="*/ 11 w 77"/>
              <a:gd name="T59" fmla="*/ 69 h 82"/>
              <a:gd name="T60" fmla="*/ 7 w 77"/>
              <a:gd name="T61" fmla="*/ 71 h 82"/>
              <a:gd name="T62" fmla="*/ 5 w 77"/>
              <a:gd name="T63" fmla="*/ 71 h 82"/>
              <a:gd name="T64" fmla="*/ 4 w 77"/>
              <a:gd name="T65" fmla="*/ 73 h 82"/>
              <a:gd name="T66" fmla="*/ 2 w 77"/>
              <a:gd name="T67" fmla="*/ 78 h 82"/>
              <a:gd name="T68" fmla="*/ 2 w 77"/>
              <a:gd name="T69" fmla="*/ 80 h 82"/>
              <a:gd name="T70" fmla="*/ 0 w 77"/>
              <a:gd name="T71" fmla="*/ 82 h 82"/>
              <a:gd name="T72" fmla="*/ 0 w 77"/>
              <a:gd name="T73" fmla="*/ 82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7" h="82">
                <a:moveTo>
                  <a:pt x="0" y="82"/>
                </a:moveTo>
                <a:lnTo>
                  <a:pt x="0" y="45"/>
                </a:lnTo>
                <a:lnTo>
                  <a:pt x="0" y="45"/>
                </a:lnTo>
                <a:lnTo>
                  <a:pt x="0" y="47"/>
                </a:lnTo>
                <a:lnTo>
                  <a:pt x="2" y="51"/>
                </a:lnTo>
                <a:lnTo>
                  <a:pt x="2" y="53"/>
                </a:lnTo>
                <a:lnTo>
                  <a:pt x="4" y="53"/>
                </a:lnTo>
                <a:lnTo>
                  <a:pt x="5" y="53"/>
                </a:lnTo>
                <a:lnTo>
                  <a:pt x="9" y="53"/>
                </a:lnTo>
                <a:lnTo>
                  <a:pt x="13" y="53"/>
                </a:lnTo>
                <a:lnTo>
                  <a:pt x="55" y="35"/>
                </a:lnTo>
                <a:lnTo>
                  <a:pt x="11" y="17"/>
                </a:lnTo>
                <a:lnTo>
                  <a:pt x="7" y="17"/>
                </a:lnTo>
                <a:lnTo>
                  <a:pt x="5" y="15"/>
                </a:lnTo>
                <a:lnTo>
                  <a:pt x="4" y="17"/>
                </a:lnTo>
                <a:lnTo>
                  <a:pt x="4" y="17"/>
                </a:lnTo>
                <a:lnTo>
                  <a:pt x="2" y="17"/>
                </a:lnTo>
                <a:lnTo>
                  <a:pt x="2" y="19"/>
                </a:lnTo>
                <a:lnTo>
                  <a:pt x="2" y="21"/>
                </a:lnTo>
                <a:lnTo>
                  <a:pt x="0" y="25"/>
                </a:lnTo>
                <a:lnTo>
                  <a:pt x="0" y="25"/>
                </a:lnTo>
                <a:lnTo>
                  <a:pt x="0" y="0"/>
                </a:lnTo>
                <a:lnTo>
                  <a:pt x="0" y="0"/>
                </a:lnTo>
                <a:lnTo>
                  <a:pt x="2" y="4"/>
                </a:lnTo>
                <a:lnTo>
                  <a:pt x="4" y="7"/>
                </a:lnTo>
                <a:lnTo>
                  <a:pt x="5" y="9"/>
                </a:lnTo>
                <a:lnTo>
                  <a:pt x="11" y="11"/>
                </a:lnTo>
                <a:lnTo>
                  <a:pt x="77" y="37"/>
                </a:lnTo>
                <a:lnTo>
                  <a:pt x="77" y="43"/>
                </a:lnTo>
                <a:lnTo>
                  <a:pt x="11" y="69"/>
                </a:lnTo>
                <a:lnTo>
                  <a:pt x="7" y="71"/>
                </a:lnTo>
                <a:lnTo>
                  <a:pt x="5" y="71"/>
                </a:lnTo>
                <a:lnTo>
                  <a:pt x="4" y="73"/>
                </a:lnTo>
                <a:lnTo>
                  <a:pt x="2" y="78"/>
                </a:lnTo>
                <a:lnTo>
                  <a:pt x="2" y="80"/>
                </a:lnTo>
                <a:lnTo>
                  <a:pt x="0" y="82"/>
                </a:lnTo>
                <a:lnTo>
                  <a:pt x="0" y="8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63" name="Freeform 79"/>
          <p:cNvSpPr>
            <a:spLocks noEditPoints="1"/>
          </p:cNvSpPr>
          <p:nvPr/>
        </p:nvSpPr>
        <p:spPr bwMode="auto">
          <a:xfrm>
            <a:off x="2508250" y="3146425"/>
            <a:ext cx="125413" cy="106363"/>
          </a:xfrm>
          <a:custGeom>
            <a:avLst/>
            <a:gdLst>
              <a:gd name="T0" fmla="*/ 29 w 79"/>
              <a:gd name="T1" fmla="*/ 55 h 67"/>
              <a:gd name="T2" fmla="*/ 39 w 79"/>
              <a:gd name="T3" fmla="*/ 53 h 67"/>
              <a:gd name="T4" fmla="*/ 49 w 79"/>
              <a:gd name="T5" fmla="*/ 51 h 67"/>
              <a:gd name="T6" fmla="*/ 55 w 79"/>
              <a:gd name="T7" fmla="*/ 45 h 67"/>
              <a:gd name="T8" fmla="*/ 61 w 79"/>
              <a:gd name="T9" fmla="*/ 39 h 67"/>
              <a:gd name="T10" fmla="*/ 63 w 79"/>
              <a:gd name="T11" fmla="*/ 33 h 67"/>
              <a:gd name="T12" fmla="*/ 65 w 79"/>
              <a:gd name="T13" fmla="*/ 27 h 67"/>
              <a:gd name="T14" fmla="*/ 65 w 79"/>
              <a:gd name="T15" fmla="*/ 19 h 67"/>
              <a:gd name="T16" fmla="*/ 61 w 79"/>
              <a:gd name="T17" fmla="*/ 13 h 67"/>
              <a:gd name="T18" fmla="*/ 59 w 79"/>
              <a:gd name="T19" fmla="*/ 8 h 67"/>
              <a:gd name="T20" fmla="*/ 53 w 79"/>
              <a:gd name="T21" fmla="*/ 6 h 67"/>
              <a:gd name="T22" fmla="*/ 47 w 79"/>
              <a:gd name="T23" fmla="*/ 2 h 67"/>
              <a:gd name="T24" fmla="*/ 49 w 79"/>
              <a:gd name="T25" fmla="*/ 0 h 67"/>
              <a:gd name="T26" fmla="*/ 57 w 79"/>
              <a:gd name="T27" fmla="*/ 2 h 67"/>
              <a:gd name="T28" fmla="*/ 63 w 79"/>
              <a:gd name="T29" fmla="*/ 6 h 67"/>
              <a:gd name="T30" fmla="*/ 71 w 79"/>
              <a:gd name="T31" fmla="*/ 13 h 67"/>
              <a:gd name="T32" fmla="*/ 75 w 79"/>
              <a:gd name="T33" fmla="*/ 19 h 67"/>
              <a:gd name="T34" fmla="*/ 79 w 79"/>
              <a:gd name="T35" fmla="*/ 25 h 67"/>
              <a:gd name="T36" fmla="*/ 79 w 79"/>
              <a:gd name="T37" fmla="*/ 33 h 67"/>
              <a:gd name="T38" fmla="*/ 79 w 79"/>
              <a:gd name="T39" fmla="*/ 43 h 67"/>
              <a:gd name="T40" fmla="*/ 75 w 79"/>
              <a:gd name="T41" fmla="*/ 49 h 67"/>
              <a:gd name="T42" fmla="*/ 69 w 79"/>
              <a:gd name="T43" fmla="*/ 57 h 67"/>
              <a:gd name="T44" fmla="*/ 61 w 79"/>
              <a:gd name="T45" fmla="*/ 63 h 67"/>
              <a:gd name="T46" fmla="*/ 51 w 79"/>
              <a:gd name="T47" fmla="*/ 65 h 67"/>
              <a:gd name="T48" fmla="*/ 39 w 79"/>
              <a:gd name="T49" fmla="*/ 67 h 67"/>
              <a:gd name="T50" fmla="*/ 31 w 79"/>
              <a:gd name="T51" fmla="*/ 67 h 67"/>
              <a:gd name="T52" fmla="*/ 23 w 79"/>
              <a:gd name="T53" fmla="*/ 65 h 67"/>
              <a:gd name="T54" fmla="*/ 15 w 79"/>
              <a:gd name="T55" fmla="*/ 61 h 67"/>
              <a:gd name="T56" fmla="*/ 9 w 79"/>
              <a:gd name="T57" fmla="*/ 57 h 67"/>
              <a:gd name="T58" fmla="*/ 4 w 79"/>
              <a:gd name="T59" fmla="*/ 49 h 67"/>
              <a:gd name="T60" fmla="*/ 0 w 79"/>
              <a:gd name="T61" fmla="*/ 41 h 67"/>
              <a:gd name="T62" fmla="*/ 0 w 79"/>
              <a:gd name="T63" fmla="*/ 31 h 67"/>
              <a:gd name="T64" fmla="*/ 0 w 79"/>
              <a:gd name="T65" fmla="*/ 23 h 67"/>
              <a:gd name="T66" fmla="*/ 4 w 79"/>
              <a:gd name="T67" fmla="*/ 17 h 67"/>
              <a:gd name="T68" fmla="*/ 7 w 79"/>
              <a:gd name="T69" fmla="*/ 11 h 67"/>
              <a:gd name="T70" fmla="*/ 13 w 79"/>
              <a:gd name="T71" fmla="*/ 4 h 67"/>
              <a:gd name="T72" fmla="*/ 21 w 79"/>
              <a:gd name="T73" fmla="*/ 2 h 67"/>
              <a:gd name="T74" fmla="*/ 29 w 79"/>
              <a:gd name="T75" fmla="*/ 0 h 67"/>
              <a:gd name="T76" fmla="*/ 29 w 79"/>
              <a:gd name="T77" fmla="*/ 55 h 67"/>
              <a:gd name="T78" fmla="*/ 23 w 79"/>
              <a:gd name="T79" fmla="*/ 55 h 67"/>
              <a:gd name="T80" fmla="*/ 23 w 79"/>
              <a:gd name="T81" fmla="*/ 19 h 67"/>
              <a:gd name="T82" fmla="*/ 17 w 79"/>
              <a:gd name="T83" fmla="*/ 21 h 67"/>
              <a:gd name="T84" fmla="*/ 13 w 79"/>
              <a:gd name="T85" fmla="*/ 21 h 67"/>
              <a:gd name="T86" fmla="*/ 9 w 79"/>
              <a:gd name="T87" fmla="*/ 25 h 67"/>
              <a:gd name="T88" fmla="*/ 7 w 79"/>
              <a:gd name="T89" fmla="*/ 27 h 67"/>
              <a:gd name="T90" fmla="*/ 6 w 79"/>
              <a:gd name="T91" fmla="*/ 31 h 67"/>
              <a:gd name="T92" fmla="*/ 4 w 79"/>
              <a:gd name="T93" fmla="*/ 35 h 67"/>
              <a:gd name="T94" fmla="*/ 6 w 79"/>
              <a:gd name="T95" fmla="*/ 43 h 67"/>
              <a:gd name="T96" fmla="*/ 9 w 79"/>
              <a:gd name="T97" fmla="*/ 47 h 67"/>
              <a:gd name="T98" fmla="*/ 13 w 79"/>
              <a:gd name="T99" fmla="*/ 51 h 67"/>
              <a:gd name="T100" fmla="*/ 17 w 79"/>
              <a:gd name="T101" fmla="*/ 53 h 67"/>
              <a:gd name="T102" fmla="*/ 23 w 79"/>
              <a:gd name="T103" fmla="*/ 55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9" h="67">
                <a:moveTo>
                  <a:pt x="29" y="55"/>
                </a:moveTo>
                <a:lnTo>
                  <a:pt x="39" y="53"/>
                </a:lnTo>
                <a:lnTo>
                  <a:pt x="49" y="51"/>
                </a:lnTo>
                <a:lnTo>
                  <a:pt x="55" y="45"/>
                </a:lnTo>
                <a:lnTo>
                  <a:pt x="61" y="39"/>
                </a:lnTo>
                <a:lnTo>
                  <a:pt x="63" y="33"/>
                </a:lnTo>
                <a:lnTo>
                  <a:pt x="65" y="27"/>
                </a:lnTo>
                <a:lnTo>
                  <a:pt x="65" y="19"/>
                </a:lnTo>
                <a:lnTo>
                  <a:pt x="61" y="13"/>
                </a:lnTo>
                <a:lnTo>
                  <a:pt x="59" y="8"/>
                </a:lnTo>
                <a:lnTo>
                  <a:pt x="53" y="6"/>
                </a:lnTo>
                <a:lnTo>
                  <a:pt x="47" y="2"/>
                </a:lnTo>
                <a:lnTo>
                  <a:pt x="49" y="0"/>
                </a:lnTo>
                <a:lnTo>
                  <a:pt x="57" y="2"/>
                </a:lnTo>
                <a:lnTo>
                  <a:pt x="63" y="6"/>
                </a:lnTo>
                <a:lnTo>
                  <a:pt x="71" y="13"/>
                </a:lnTo>
                <a:lnTo>
                  <a:pt x="75" y="19"/>
                </a:lnTo>
                <a:lnTo>
                  <a:pt x="79" y="25"/>
                </a:lnTo>
                <a:lnTo>
                  <a:pt x="79" y="33"/>
                </a:lnTo>
                <a:lnTo>
                  <a:pt x="79" y="43"/>
                </a:lnTo>
                <a:lnTo>
                  <a:pt x="75" y="49"/>
                </a:lnTo>
                <a:lnTo>
                  <a:pt x="69" y="57"/>
                </a:lnTo>
                <a:lnTo>
                  <a:pt x="61" y="63"/>
                </a:lnTo>
                <a:lnTo>
                  <a:pt x="51" y="65"/>
                </a:lnTo>
                <a:lnTo>
                  <a:pt x="39" y="67"/>
                </a:lnTo>
                <a:lnTo>
                  <a:pt x="31" y="67"/>
                </a:lnTo>
                <a:lnTo>
                  <a:pt x="23" y="65"/>
                </a:lnTo>
                <a:lnTo>
                  <a:pt x="15" y="61"/>
                </a:lnTo>
                <a:lnTo>
                  <a:pt x="9" y="57"/>
                </a:lnTo>
                <a:lnTo>
                  <a:pt x="4" y="49"/>
                </a:lnTo>
                <a:lnTo>
                  <a:pt x="0" y="41"/>
                </a:lnTo>
                <a:lnTo>
                  <a:pt x="0" y="31"/>
                </a:lnTo>
                <a:lnTo>
                  <a:pt x="0" y="23"/>
                </a:lnTo>
                <a:lnTo>
                  <a:pt x="4" y="17"/>
                </a:lnTo>
                <a:lnTo>
                  <a:pt x="7" y="11"/>
                </a:lnTo>
                <a:lnTo>
                  <a:pt x="13" y="4"/>
                </a:lnTo>
                <a:lnTo>
                  <a:pt x="21" y="2"/>
                </a:lnTo>
                <a:lnTo>
                  <a:pt x="29" y="0"/>
                </a:lnTo>
                <a:lnTo>
                  <a:pt x="29" y="55"/>
                </a:lnTo>
                <a:close/>
                <a:moveTo>
                  <a:pt x="23" y="55"/>
                </a:moveTo>
                <a:lnTo>
                  <a:pt x="23" y="19"/>
                </a:lnTo>
                <a:lnTo>
                  <a:pt x="17" y="21"/>
                </a:lnTo>
                <a:lnTo>
                  <a:pt x="13" y="21"/>
                </a:lnTo>
                <a:lnTo>
                  <a:pt x="9" y="25"/>
                </a:lnTo>
                <a:lnTo>
                  <a:pt x="7" y="27"/>
                </a:lnTo>
                <a:lnTo>
                  <a:pt x="6" y="31"/>
                </a:lnTo>
                <a:lnTo>
                  <a:pt x="4" y="35"/>
                </a:lnTo>
                <a:lnTo>
                  <a:pt x="6" y="43"/>
                </a:lnTo>
                <a:lnTo>
                  <a:pt x="9" y="47"/>
                </a:lnTo>
                <a:lnTo>
                  <a:pt x="13" y="51"/>
                </a:lnTo>
                <a:lnTo>
                  <a:pt x="17" y="53"/>
                </a:lnTo>
                <a:lnTo>
                  <a:pt x="23" y="55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64" name="Freeform 80"/>
          <p:cNvSpPr>
            <a:spLocks noEditPoints="1"/>
          </p:cNvSpPr>
          <p:nvPr/>
        </p:nvSpPr>
        <p:spPr bwMode="auto">
          <a:xfrm>
            <a:off x="2451100" y="2876550"/>
            <a:ext cx="179388" cy="187325"/>
          </a:xfrm>
          <a:custGeom>
            <a:avLst/>
            <a:gdLst>
              <a:gd name="T0" fmla="*/ 113 w 113"/>
              <a:gd name="T1" fmla="*/ 32 h 118"/>
              <a:gd name="T2" fmla="*/ 59 w 113"/>
              <a:gd name="T3" fmla="*/ 77 h 118"/>
              <a:gd name="T4" fmla="*/ 59 w 113"/>
              <a:gd name="T5" fmla="*/ 81 h 118"/>
              <a:gd name="T6" fmla="*/ 59 w 113"/>
              <a:gd name="T7" fmla="*/ 83 h 118"/>
              <a:gd name="T8" fmla="*/ 93 w 113"/>
              <a:gd name="T9" fmla="*/ 85 h 118"/>
              <a:gd name="T10" fmla="*/ 105 w 113"/>
              <a:gd name="T11" fmla="*/ 85 h 118"/>
              <a:gd name="T12" fmla="*/ 111 w 113"/>
              <a:gd name="T13" fmla="*/ 79 h 118"/>
              <a:gd name="T14" fmla="*/ 111 w 113"/>
              <a:gd name="T15" fmla="*/ 69 h 118"/>
              <a:gd name="T16" fmla="*/ 113 w 113"/>
              <a:gd name="T17" fmla="*/ 118 h 118"/>
              <a:gd name="T18" fmla="*/ 111 w 113"/>
              <a:gd name="T19" fmla="*/ 114 h 118"/>
              <a:gd name="T20" fmla="*/ 109 w 113"/>
              <a:gd name="T21" fmla="*/ 105 h 118"/>
              <a:gd name="T22" fmla="*/ 105 w 113"/>
              <a:gd name="T23" fmla="*/ 103 h 118"/>
              <a:gd name="T24" fmla="*/ 93 w 113"/>
              <a:gd name="T25" fmla="*/ 101 h 118"/>
              <a:gd name="T26" fmla="*/ 12 w 113"/>
              <a:gd name="T27" fmla="*/ 101 h 118"/>
              <a:gd name="T28" fmla="*/ 6 w 113"/>
              <a:gd name="T29" fmla="*/ 103 h 118"/>
              <a:gd name="T30" fmla="*/ 2 w 113"/>
              <a:gd name="T31" fmla="*/ 114 h 118"/>
              <a:gd name="T32" fmla="*/ 0 w 113"/>
              <a:gd name="T33" fmla="*/ 118 h 118"/>
              <a:gd name="T34" fmla="*/ 0 w 113"/>
              <a:gd name="T35" fmla="*/ 65 h 118"/>
              <a:gd name="T36" fmla="*/ 2 w 113"/>
              <a:gd name="T37" fmla="*/ 49 h 118"/>
              <a:gd name="T38" fmla="*/ 12 w 113"/>
              <a:gd name="T39" fmla="*/ 32 h 118"/>
              <a:gd name="T40" fmla="*/ 22 w 113"/>
              <a:gd name="T41" fmla="*/ 28 h 118"/>
              <a:gd name="T42" fmla="*/ 34 w 113"/>
              <a:gd name="T43" fmla="*/ 28 h 118"/>
              <a:gd name="T44" fmla="*/ 45 w 113"/>
              <a:gd name="T45" fmla="*/ 34 h 118"/>
              <a:gd name="T46" fmla="*/ 53 w 113"/>
              <a:gd name="T47" fmla="*/ 47 h 118"/>
              <a:gd name="T48" fmla="*/ 89 w 113"/>
              <a:gd name="T49" fmla="*/ 30 h 118"/>
              <a:gd name="T50" fmla="*/ 103 w 113"/>
              <a:gd name="T51" fmla="*/ 20 h 118"/>
              <a:gd name="T52" fmla="*/ 109 w 113"/>
              <a:gd name="T53" fmla="*/ 10 h 118"/>
              <a:gd name="T54" fmla="*/ 113 w 113"/>
              <a:gd name="T55" fmla="*/ 0 h 118"/>
              <a:gd name="T56" fmla="*/ 55 w 113"/>
              <a:gd name="T57" fmla="*/ 83 h 118"/>
              <a:gd name="T58" fmla="*/ 55 w 113"/>
              <a:gd name="T59" fmla="*/ 81 h 118"/>
              <a:gd name="T60" fmla="*/ 53 w 113"/>
              <a:gd name="T61" fmla="*/ 71 h 118"/>
              <a:gd name="T62" fmla="*/ 47 w 113"/>
              <a:gd name="T63" fmla="*/ 55 h 118"/>
              <a:gd name="T64" fmla="*/ 36 w 113"/>
              <a:gd name="T65" fmla="*/ 49 h 118"/>
              <a:gd name="T66" fmla="*/ 22 w 113"/>
              <a:gd name="T67" fmla="*/ 49 h 118"/>
              <a:gd name="T68" fmla="*/ 12 w 113"/>
              <a:gd name="T69" fmla="*/ 55 h 118"/>
              <a:gd name="T70" fmla="*/ 6 w 113"/>
              <a:gd name="T71" fmla="*/ 65 h 118"/>
              <a:gd name="T72" fmla="*/ 6 w 113"/>
              <a:gd name="T73" fmla="*/ 77 h 118"/>
              <a:gd name="T74" fmla="*/ 55 w 113"/>
              <a:gd name="T75" fmla="*/ 8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3" h="118">
                <a:moveTo>
                  <a:pt x="113" y="0"/>
                </a:moveTo>
                <a:lnTo>
                  <a:pt x="113" y="32"/>
                </a:lnTo>
                <a:lnTo>
                  <a:pt x="59" y="73"/>
                </a:lnTo>
                <a:lnTo>
                  <a:pt x="59" y="77"/>
                </a:lnTo>
                <a:lnTo>
                  <a:pt x="59" y="81"/>
                </a:lnTo>
                <a:lnTo>
                  <a:pt x="59" y="81"/>
                </a:lnTo>
                <a:lnTo>
                  <a:pt x="59" y="83"/>
                </a:lnTo>
                <a:lnTo>
                  <a:pt x="59" y="83"/>
                </a:lnTo>
                <a:lnTo>
                  <a:pt x="59" y="85"/>
                </a:lnTo>
                <a:lnTo>
                  <a:pt x="93" y="85"/>
                </a:lnTo>
                <a:lnTo>
                  <a:pt x="101" y="85"/>
                </a:lnTo>
                <a:lnTo>
                  <a:pt x="105" y="85"/>
                </a:lnTo>
                <a:lnTo>
                  <a:pt x="107" y="83"/>
                </a:lnTo>
                <a:lnTo>
                  <a:pt x="111" y="79"/>
                </a:lnTo>
                <a:lnTo>
                  <a:pt x="111" y="73"/>
                </a:lnTo>
                <a:lnTo>
                  <a:pt x="111" y="69"/>
                </a:lnTo>
                <a:lnTo>
                  <a:pt x="113" y="69"/>
                </a:lnTo>
                <a:lnTo>
                  <a:pt x="113" y="118"/>
                </a:lnTo>
                <a:lnTo>
                  <a:pt x="111" y="118"/>
                </a:lnTo>
                <a:lnTo>
                  <a:pt x="111" y="114"/>
                </a:lnTo>
                <a:lnTo>
                  <a:pt x="111" y="110"/>
                </a:lnTo>
                <a:lnTo>
                  <a:pt x="109" y="105"/>
                </a:lnTo>
                <a:lnTo>
                  <a:pt x="107" y="103"/>
                </a:lnTo>
                <a:lnTo>
                  <a:pt x="105" y="103"/>
                </a:lnTo>
                <a:lnTo>
                  <a:pt x="99" y="101"/>
                </a:lnTo>
                <a:lnTo>
                  <a:pt x="93" y="101"/>
                </a:lnTo>
                <a:lnTo>
                  <a:pt x="20" y="101"/>
                </a:lnTo>
                <a:lnTo>
                  <a:pt x="12" y="101"/>
                </a:lnTo>
                <a:lnTo>
                  <a:pt x="8" y="103"/>
                </a:lnTo>
                <a:lnTo>
                  <a:pt x="6" y="103"/>
                </a:lnTo>
                <a:lnTo>
                  <a:pt x="2" y="107"/>
                </a:lnTo>
                <a:lnTo>
                  <a:pt x="2" y="114"/>
                </a:lnTo>
                <a:lnTo>
                  <a:pt x="2" y="118"/>
                </a:lnTo>
                <a:lnTo>
                  <a:pt x="0" y="118"/>
                </a:lnTo>
                <a:lnTo>
                  <a:pt x="0" y="75"/>
                </a:lnTo>
                <a:lnTo>
                  <a:pt x="0" y="65"/>
                </a:lnTo>
                <a:lnTo>
                  <a:pt x="0" y="55"/>
                </a:lnTo>
                <a:lnTo>
                  <a:pt x="2" y="49"/>
                </a:lnTo>
                <a:lnTo>
                  <a:pt x="6" y="41"/>
                </a:lnTo>
                <a:lnTo>
                  <a:pt x="12" y="32"/>
                </a:lnTo>
                <a:lnTo>
                  <a:pt x="16" y="30"/>
                </a:lnTo>
                <a:lnTo>
                  <a:pt x="22" y="28"/>
                </a:lnTo>
                <a:lnTo>
                  <a:pt x="28" y="26"/>
                </a:lnTo>
                <a:lnTo>
                  <a:pt x="34" y="28"/>
                </a:lnTo>
                <a:lnTo>
                  <a:pt x="40" y="30"/>
                </a:lnTo>
                <a:lnTo>
                  <a:pt x="45" y="34"/>
                </a:lnTo>
                <a:lnTo>
                  <a:pt x="49" y="39"/>
                </a:lnTo>
                <a:lnTo>
                  <a:pt x="53" y="47"/>
                </a:lnTo>
                <a:lnTo>
                  <a:pt x="55" y="55"/>
                </a:lnTo>
                <a:lnTo>
                  <a:pt x="89" y="30"/>
                </a:lnTo>
                <a:lnTo>
                  <a:pt x="97" y="24"/>
                </a:lnTo>
                <a:lnTo>
                  <a:pt x="103" y="20"/>
                </a:lnTo>
                <a:lnTo>
                  <a:pt x="107" y="16"/>
                </a:lnTo>
                <a:lnTo>
                  <a:pt x="109" y="10"/>
                </a:lnTo>
                <a:lnTo>
                  <a:pt x="111" y="0"/>
                </a:lnTo>
                <a:lnTo>
                  <a:pt x="113" y="0"/>
                </a:lnTo>
                <a:close/>
                <a:moveTo>
                  <a:pt x="55" y="85"/>
                </a:moveTo>
                <a:lnTo>
                  <a:pt x="55" y="83"/>
                </a:lnTo>
                <a:lnTo>
                  <a:pt x="55" y="83"/>
                </a:lnTo>
                <a:lnTo>
                  <a:pt x="55" y="81"/>
                </a:lnTo>
                <a:lnTo>
                  <a:pt x="55" y="81"/>
                </a:lnTo>
                <a:lnTo>
                  <a:pt x="53" y="71"/>
                </a:lnTo>
                <a:lnTo>
                  <a:pt x="51" y="63"/>
                </a:lnTo>
                <a:lnTo>
                  <a:pt x="47" y="55"/>
                </a:lnTo>
                <a:lnTo>
                  <a:pt x="42" y="51"/>
                </a:lnTo>
                <a:lnTo>
                  <a:pt x="36" y="49"/>
                </a:lnTo>
                <a:lnTo>
                  <a:pt x="30" y="47"/>
                </a:lnTo>
                <a:lnTo>
                  <a:pt x="22" y="49"/>
                </a:lnTo>
                <a:lnTo>
                  <a:pt x="16" y="51"/>
                </a:lnTo>
                <a:lnTo>
                  <a:pt x="12" y="55"/>
                </a:lnTo>
                <a:lnTo>
                  <a:pt x="8" y="59"/>
                </a:lnTo>
                <a:lnTo>
                  <a:pt x="6" y="65"/>
                </a:lnTo>
                <a:lnTo>
                  <a:pt x="4" y="73"/>
                </a:lnTo>
                <a:lnTo>
                  <a:pt x="6" y="77"/>
                </a:lnTo>
                <a:lnTo>
                  <a:pt x="8" y="85"/>
                </a:lnTo>
                <a:lnTo>
                  <a:pt x="55" y="85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65" name="Freeform 81"/>
          <p:cNvSpPr>
            <a:spLocks noEditPoints="1"/>
          </p:cNvSpPr>
          <p:nvPr/>
        </p:nvSpPr>
        <p:spPr bwMode="auto">
          <a:xfrm>
            <a:off x="2508250" y="2760663"/>
            <a:ext cx="125413" cy="112712"/>
          </a:xfrm>
          <a:custGeom>
            <a:avLst/>
            <a:gdLst>
              <a:gd name="T0" fmla="*/ 71 w 79"/>
              <a:gd name="T1" fmla="*/ 34 h 71"/>
              <a:gd name="T2" fmla="*/ 77 w 79"/>
              <a:gd name="T3" fmla="*/ 43 h 71"/>
              <a:gd name="T4" fmla="*/ 79 w 79"/>
              <a:gd name="T5" fmla="*/ 53 h 71"/>
              <a:gd name="T6" fmla="*/ 77 w 79"/>
              <a:gd name="T7" fmla="*/ 61 h 71"/>
              <a:gd name="T8" fmla="*/ 69 w 79"/>
              <a:gd name="T9" fmla="*/ 69 h 71"/>
              <a:gd name="T10" fmla="*/ 59 w 79"/>
              <a:gd name="T11" fmla="*/ 71 h 71"/>
              <a:gd name="T12" fmla="*/ 49 w 79"/>
              <a:gd name="T13" fmla="*/ 69 h 71"/>
              <a:gd name="T14" fmla="*/ 39 w 79"/>
              <a:gd name="T15" fmla="*/ 57 h 71"/>
              <a:gd name="T16" fmla="*/ 31 w 79"/>
              <a:gd name="T17" fmla="*/ 38 h 71"/>
              <a:gd name="T18" fmla="*/ 25 w 79"/>
              <a:gd name="T19" fmla="*/ 26 h 71"/>
              <a:gd name="T20" fmla="*/ 11 w 79"/>
              <a:gd name="T21" fmla="*/ 28 h 71"/>
              <a:gd name="T22" fmla="*/ 6 w 79"/>
              <a:gd name="T23" fmla="*/ 34 h 71"/>
              <a:gd name="T24" fmla="*/ 6 w 79"/>
              <a:gd name="T25" fmla="*/ 47 h 71"/>
              <a:gd name="T26" fmla="*/ 9 w 79"/>
              <a:gd name="T27" fmla="*/ 53 h 71"/>
              <a:gd name="T28" fmla="*/ 19 w 79"/>
              <a:gd name="T29" fmla="*/ 53 h 71"/>
              <a:gd name="T30" fmla="*/ 25 w 79"/>
              <a:gd name="T31" fmla="*/ 55 h 71"/>
              <a:gd name="T32" fmla="*/ 27 w 79"/>
              <a:gd name="T33" fmla="*/ 61 h 71"/>
              <a:gd name="T34" fmla="*/ 25 w 79"/>
              <a:gd name="T35" fmla="*/ 65 h 71"/>
              <a:gd name="T36" fmla="*/ 19 w 79"/>
              <a:gd name="T37" fmla="*/ 67 h 71"/>
              <a:gd name="T38" fmla="*/ 9 w 79"/>
              <a:gd name="T39" fmla="*/ 65 h 71"/>
              <a:gd name="T40" fmla="*/ 2 w 79"/>
              <a:gd name="T41" fmla="*/ 55 h 71"/>
              <a:gd name="T42" fmla="*/ 0 w 79"/>
              <a:gd name="T43" fmla="*/ 38 h 71"/>
              <a:gd name="T44" fmla="*/ 2 w 79"/>
              <a:gd name="T45" fmla="*/ 22 h 71"/>
              <a:gd name="T46" fmla="*/ 9 w 79"/>
              <a:gd name="T47" fmla="*/ 14 h 71"/>
              <a:gd name="T48" fmla="*/ 19 w 79"/>
              <a:gd name="T49" fmla="*/ 12 h 71"/>
              <a:gd name="T50" fmla="*/ 51 w 79"/>
              <a:gd name="T51" fmla="*/ 12 h 71"/>
              <a:gd name="T52" fmla="*/ 61 w 79"/>
              <a:gd name="T53" fmla="*/ 12 h 71"/>
              <a:gd name="T54" fmla="*/ 67 w 79"/>
              <a:gd name="T55" fmla="*/ 12 h 71"/>
              <a:gd name="T56" fmla="*/ 69 w 79"/>
              <a:gd name="T57" fmla="*/ 10 h 71"/>
              <a:gd name="T58" fmla="*/ 69 w 79"/>
              <a:gd name="T59" fmla="*/ 8 h 71"/>
              <a:gd name="T60" fmla="*/ 67 w 79"/>
              <a:gd name="T61" fmla="*/ 4 h 71"/>
              <a:gd name="T62" fmla="*/ 67 w 79"/>
              <a:gd name="T63" fmla="*/ 0 h 71"/>
              <a:gd name="T64" fmla="*/ 77 w 79"/>
              <a:gd name="T65" fmla="*/ 12 h 71"/>
              <a:gd name="T66" fmla="*/ 79 w 79"/>
              <a:gd name="T67" fmla="*/ 22 h 71"/>
              <a:gd name="T68" fmla="*/ 73 w 79"/>
              <a:gd name="T69" fmla="*/ 26 h 71"/>
              <a:gd name="T70" fmla="*/ 61 w 79"/>
              <a:gd name="T71" fmla="*/ 26 h 71"/>
              <a:gd name="T72" fmla="*/ 35 w 79"/>
              <a:gd name="T73" fmla="*/ 34 h 71"/>
              <a:gd name="T74" fmla="*/ 39 w 79"/>
              <a:gd name="T75" fmla="*/ 45 h 71"/>
              <a:gd name="T76" fmla="*/ 47 w 79"/>
              <a:gd name="T77" fmla="*/ 53 h 71"/>
              <a:gd name="T78" fmla="*/ 55 w 79"/>
              <a:gd name="T79" fmla="*/ 57 h 71"/>
              <a:gd name="T80" fmla="*/ 65 w 79"/>
              <a:gd name="T81" fmla="*/ 53 h 71"/>
              <a:gd name="T82" fmla="*/ 69 w 79"/>
              <a:gd name="T83" fmla="*/ 45 h 71"/>
              <a:gd name="T84" fmla="*/ 65 w 79"/>
              <a:gd name="T85" fmla="*/ 34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9" h="71">
                <a:moveTo>
                  <a:pt x="65" y="26"/>
                </a:moveTo>
                <a:lnTo>
                  <a:pt x="71" y="34"/>
                </a:lnTo>
                <a:lnTo>
                  <a:pt x="75" y="38"/>
                </a:lnTo>
                <a:lnTo>
                  <a:pt x="77" y="43"/>
                </a:lnTo>
                <a:lnTo>
                  <a:pt x="79" y="47"/>
                </a:lnTo>
                <a:lnTo>
                  <a:pt x="79" y="53"/>
                </a:lnTo>
                <a:lnTo>
                  <a:pt x="79" y="57"/>
                </a:lnTo>
                <a:lnTo>
                  <a:pt x="77" y="61"/>
                </a:lnTo>
                <a:lnTo>
                  <a:pt x="73" y="65"/>
                </a:lnTo>
                <a:lnTo>
                  <a:pt x="69" y="69"/>
                </a:lnTo>
                <a:lnTo>
                  <a:pt x="65" y="71"/>
                </a:lnTo>
                <a:lnTo>
                  <a:pt x="59" y="71"/>
                </a:lnTo>
                <a:lnTo>
                  <a:pt x="55" y="71"/>
                </a:lnTo>
                <a:lnTo>
                  <a:pt x="49" y="69"/>
                </a:lnTo>
                <a:lnTo>
                  <a:pt x="45" y="63"/>
                </a:lnTo>
                <a:lnTo>
                  <a:pt x="39" y="57"/>
                </a:lnTo>
                <a:lnTo>
                  <a:pt x="35" y="49"/>
                </a:lnTo>
                <a:lnTo>
                  <a:pt x="31" y="38"/>
                </a:lnTo>
                <a:lnTo>
                  <a:pt x="27" y="26"/>
                </a:lnTo>
                <a:lnTo>
                  <a:pt x="25" y="26"/>
                </a:lnTo>
                <a:lnTo>
                  <a:pt x="17" y="28"/>
                </a:lnTo>
                <a:lnTo>
                  <a:pt x="11" y="28"/>
                </a:lnTo>
                <a:lnTo>
                  <a:pt x="9" y="30"/>
                </a:lnTo>
                <a:lnTo>
                  <a:pt x="6" y="34"/>
                </a:lnTo>
                <a:lnTo>
                  <a:pt x="4" y="41"/>
                </a:lnTo>
                <a:lnTo>
                  <a:pt x="6" y="47"/>
                </a:lnTo>
                <a:lnTo>
                  <a:pt x="7" y="49"/>
                </a:lnTo>
                <a:lnTo>
                  <a:pt x="9" y="53"/>
                </a:lnTo>
                <a:lnTo>
                  <a:pt x="13" y="53"/>
                </a:lnTo>
                <a:lnTo>
                  <a:pt x="19" y="53"/>
                </a:lnTo>
                <a:lnTo>
                  <a:pt x="23" y="53"/>
                </a:lnTo>
                <a:lnTo>
                  <a:pt x="25" y="55"/>
                </a:lnTo>
                <a:lnTo>
                  <a:pt x="27" y="57"/>
                </a:lnTo>
                <a:lnTo>
                  <a:pt x="27" y="61"/>
                </a:lnTo>
                <a:lnTo>
                  <a:pt x="27" y="63"/>
                </a:lnTo>
                <a:lnTo>
                  <a:pt x="25" y="65"/>
                </a:lnTo>
                <a:lnTo>
                  <a:pt x="23" y="67"/>
                </a:lnTo>
                <a:lnTo>
                  <a:pt x="19" y="67"/>
                </a:lnTo>
                <a:lnTo>
                  <a:pt x="13" y="67"/>
                </a:lnTo>
                <a:lnTo>
                  <a:pt x="9" y="65"/>
                </a:lnTo>
                <a:lnTo>
                  <a:pt x="6" y="59"/>
                </a:lnTo>
                <a:lnTo>
                  <a:pt x="2" y="55"/>
                </a:lnTo>
                <a:lnTo>
                  <a:pt x="0" y="47"/>
                </a:lnTo>
                <a:lnTo>
                  <a:pt x="0" y="38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9" y="14"/>
                </a:lnTo>
                <a:lnTo>
                  <a:pt x="13" y="12"/>
                </a:lnTo>
                <a:lnTo>
                  <a:pt x="19" y="12"/>
                </a:lnTo>
                <a:lnTo>
                  <a:pt x="25" y="12"/>
                </a:lnTo>
                <a:lnTo>
                  <a:pt x="51" y="12"/>
                </a:lnTo>
                <a:lnTo>
                  <a:pt x="57" y="12"/>
                </a:lnTo>
                <a:lnTo>
                  <a:pt x="61" y="12"/>
                </a:lnTo>
                <a:lnTo>
                  <a:pt x="65" y="12"/>
                </a:lnTo>
                <a:lnTo>
                  <a:pt x="67" y="12"/>
                </a:lnTo>
                <a:lnTo>
                  <a:pt x="67" y="10"/>
                </a:lnTo>
                <a:lnTo>
                  <a:pt x="69" y="10"/>
                </a:lnTo>
                <a:lnTo>
                  <a:pt x="69" y="8"/>
                </a:lnTo>
                <a:lnTo>
                  <a:pt x="69" y="8"/>
                </a:lnTo>
                <a:lnTo>
                  <a:pt x="69" y="6"/>
                </a:lnTo>
                <a:lnTo>
                  <a:pt x="67" y="4"/>
                </a:lnTo>
                <a:lnTo>
                  <a:pt x="63" y="0"/>
                </a:lnTo>
                <a:lnTo>
                  <a:pt x="67" y="0"/>
                </a:lnTo>
                <a:lnTo>
                  <a:pt x="73" y="6"/>
                </a:lnTo>
                <a:lnTo>
                  <a:pt x="77" y="12"/>
                </a:lnTo>
                <a:lnTo>
                  <a:pt x="79" y="18"/>
                </a:lnTo>
                <a:lnTo>
                  <a:pt x="79" y="22"/>
                </a:lnTo>
                <a:lnTo>
                  <a:pt x="77" y="24"/>
                </a:lnTo>
                <a:lnTo>
                  <a:pt x="73" y="26"/>
                </a:lnTo>
                <a:lnTo>
                  <a:pt x="65" y="26"/>
                </a:lnTo>
                <a:close/>
                <a:moveTo>
                  <a:pt x="61" y="26"/>
                </a:moveTo>
                <a:lnTo>
                  <a:pt x="33" y="26"/>
                </a:lnTo>
                <a:lnTo>
                  <a:pt x="35" y="34"/>
                </a:lnTo>
                <a:lnTo>
                  <a:pt x="37" y="41"/>
                </a:lnTo>
                <a:lnTo>
                  <a:pt x="39" y="45"/>
                </a:lnTo>
                <a:lnTo>
                  <a:pt x="43" y="49"/>
                </a:lnTo>
                <a:lnTo>
                  <a:pt x="47" y="53"/>
                </a:lnTo>
                <a:lnTo>
                  <a:pt x="51" y="55"/>
                </a:lnTo>
                <a:lnTo>
                  <a:pt x="55" y="57"/>
                </a:lnTo>
                <a:lnTo>
                  <a:pt x="61" y="55"/>
                </a:lnTo>
                <a:lnTo>
                  <a:pt x="65" y="53"/>
                </a:lnTo>
                <a:lnTo>
                  <a:pt x="67" y="49"/>
                </a:lnTo>
                <a:lnTo>
                  <a:pt x="69" y="45"/>
                </a:lnTo>
                <a:lnTo>
                  <a:pt x="67" y="38"/>
                </a:lnTo>
                <a:lnTo>
                  <a:pt x="65" y="34"/>
                </a:lnTo>
                <a:lnTo>
                  <a:pt x="61" y="26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66" name="Freeform 82"/>
          <p:cNvSpPr>
            <a:spLocks/>
          </p:cNvSpPr>
          <p:nvPr/>
        </p:nvSpPr>
        <p:spPr bwMode="auto">
          <a:xfrm>
            <a:off x="2470150" y="2679700"/>
            <a:ext cx="163513" cy="77788"/>
          </a:xfrm>
          <a:custGeom>
            <a:avLst/>
            <a:gdLst>
              <a:gd name="T0" fmla="*/ 0 w 103"/>
              <a:gd name="T1" fmla="*/ 21 h 49"/>
              <a:gd name="T2" fmla="*/ 26 w 103"/>
              <a:gd name="T3" fmla="*/ 21 h 49"/>
              <a:gd name="T4" fmla="*/ 26 w 103"/>
              <a:gd name="T5" fmla="*/ 2 h 49"/>
              <a:gd name="T6" fmla="*/ 30 w 103"/>
              <a:gd name="T7" fmla="*/ 2 h 49"/>
              <a:gd name="T8" fmla="*/ 30 w 103"/>
              <a:gd name="T9" fmla="*/ 21 h 49"/>
              <a:gd name="T10" fmla="*/ 79 w 103"/>
              <a:gd name="T11" fmla="*/ 21 h 49"/>
              <a:gd name="T12" fmla="*/ 87 w 103"/>
              <a:gd name="T13" fmla="*/ 21 h 49"/>
              <a:gd name="T14" fmla="*/ 89 w 103"/>
              <a:gd name="T15" fmla="*/ 18 h 49"/>
              <a:gd name="T16" fmla="*/ 91 w 103"/>
              <a:gd name="T17" fmla="*/ 16 h 49"/>
              <a:gd name="T18" fmla="*/ 93 w 103"/>
              <a:gd name="T19" fmla="*/ 12 h 49"/>
              <a:gd name="T20" fmla="*/ 93 w 103"/>
              <a:gd name="T21" fmla="*/ 10 h 49"/>
              <a:gd name="T22" fmla="*/ 91 w 103"/>
              <a:gd name="T23" fmla="*/ 8 h 49"/>
              <a:gd name="T24" fmla="*/ 89 w 103"/>
              <a:gd name="T25" fmla="*/ 4 h 49"/>
              <a:gd name="T26" fmla="*/ 87 w 103"/>
              <a:gd name="T27" fmla="*/ 2 h 49"/>
              <a:gd name="T28" fmla="*/ 87 w 103"/>
              <a:gd name="T29" fmla="*/ 0 h 49"/>
              <a:gd name="T30" fmla="*/ 95 w 103"/>
              <a:gd name="T31" fmla="*/ 4 h 49"/>
              <a:gd name="T32" fmla="*/ 99 w 103"/>
              <a:gd name="T33" fmla="*/ 8 h 49"/>
              <a:gd name="T34" fmla="*/ 103 w 103"/>
              <a:gd name="T35" fmla="*/ 14 h 49"/>
              <a:gd name="T36" fmla="*/ 103 w 103"/>
              <a:gd name="T37" fmla="*/ 21 h 49"/>
              <a:gd name="T38" fmla="*/ 103 w 103"/>
              <a:gd name="T39" fmla="*/ 25 h 49"/>
              <a:gd name="T40" fmla="*/ 101 w 103"/>
              <a:gd name="T41" fmla="*/ 29 h 49"/>
              <a:gd name="T42" fmla="*/ 99 w 103"/>
              <a:gd name="T43" fmla="*/ 33 h 49"/>
              <a:gd name="T44" fmla="*/ 95 w 103"/>
              <a:gd name="T45" fmla="*/ 35 h 49"/>
              <a:gd name="T46" fmla="*/ 89 w 103"/>
              <a:gd name="T47" fmla="*/ 35 h 49"/>
              <a:gd name="T48" fmla="*/ 83 w 103"/>
              <a:gd name="T49" fmla="*/ 37 h 49"/>
              <a:gd name="T50" fmla="*/ 30 w 103"/>
              <a:gd name="T51" fmla="*/ 37 h 49"/>
              <a:gd name="T52" fmla="*/ 30 w 103"/>
              <a:gd name="T53" fmla="*/ 49 h 49"/>
              <a:gd name="T54" fmla="*/ 28 w 103"/>
              <a:gd name="T55" fmla="*/ 49 h 49"/>
              <a:gd name="T56" fmla="*/ 26 w 103"/>
              <a:gd name="T57" fmla="*/ 45 h 49"/>
              <a:gd name="T58" fmla="*/ 22 w 103"/>
              <a:gd name="T59" fmla="*/ 39 h 49"/>
              <a:gd name="T60" fmla="*/ 18 w 103"/>
              <a:gd name="T61" fmla="*/ 35 h 49"/>
              <a:gd name="T62" fmla="*/ 12 w 103"/>
              <a:gd name="T63" fmla="*/ 29 h 49"/>
              <a:gd name="T64" fmla="*/ 8 w 103"/>
              <a:gd name="T65" fmla="*/ 27 h 49"/>
              <a:gd name="T66" fmla="*/ 0 w 103"/>
              <a:gd name="T67" fmla="*/ 23 h 49"/>
              <a:gd name="T68" fmla="*/ 0 w 103"/>
              <a:gd name="T69" fmla="*/ 21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3" h="49">
                <a:moveTo>
                  <a:pt x="0" y="21"/>
                </a:moveTo>
                <a:lnTo>
                  <a:pt x="26" y="21"/>
                </a:lnTo>
                <a:lnTo>
                  <a:pt x="26" y="2"/>
                </a:lnTo>
                <a:lnTo>
                  <a:pt x="30" y="2"/>
                </a:lnTo>
                <a:lnTo>
                  <a:pt x="30" y="21"/>
                </a:lnTo>
                <a:lnTo>
                  <a:pt x="79" y="21"/>
                </a:lnTo>
                <a:lnTo>
                  <a:pt x="87" y="21"/>
                </a:lnTo>
                <a:lnTo>
                  <a:pt x="89" y="18"/>
                </a:lnTo>
                <a:lnTo>
                  <a:pt x="91" y="16"/>
                </a:lnTo>
                <a:lnTo>
                  <a:pt x="93" y="12"/>
                </a:lnTo>
                <a:lnTo>
                  <a:pt x="93" y="10"/>
                </a:lnTo>
                <a:lnTo>
                  <a:pt x="91" y="8"/>
                </a:lnTo>
                <a:lnTo>
                  <a:pt x="89" y="4"/>
                </a:lnTo>
                <a:lnTo>
                  <a:pt x="87" y="2"/>
                </a:lnTo>
                <a:lnTo>
                  <a:pt x="87" y="0"/>
                </a:lnTo>
                <a:lnTo>
                  <a:pt x="95" y="4"/>
                </a:lnTo>
                <a:lnTo>
                  <a:pt x="99" y="8"/>
                </a:lnTo>
                <a:lnTo>
                  <a:pt x="103" y="14"/>
                </a:lnTo>
                <a:lnTo>
                  <a:pt x="103" y="21"/>
                </a:lnTo>
                <a:lnTo>
                  <a:pt x="103" y="25"/>
                </a:lnTo>
                <a:lnTo>
                  <a:pt x="101" y="29"/>
                </a:lnTo>
                <a:lnTo>
                  <a:pt x="99" y="33"/>
                </a:lnTo>
                <a:lnTo>
                  <a:pt x="95" y="35"/>
                </a:lnTo>
                <a:lnTo>
                  <a:pt x="89" y="35"/>
                </a:lnTo>
                <a:lnTo>
                  <a:pt x="83" y="37"/>
                </a:lnTo>
                <a:lnTo>
                  <a:pt x="30" y="37"/>
                </a:lnTo>
                <a:lnTo>
                  <a:pt x="30" y="49"/>
                </a:lnTo>
                <a:lnTo>
                  <a:pt x="28" y="49"/>
                </a:lnTo>
                <a:lnTo>
                  <a:pt x="26" y="45"/>
                </a:lnTo>
                <a:lnTo>
                  <a:pt x="22" y="39"/>
                </a:lnTo>
                <a:lnTo>
                  <a:pt x="18" y="35"/>
                </a:lnTo>
                <a:lnTo>
                  <a:pt x="12" y="29"/>
                </a:lnTo>
                <a:lnTo>
                  <a:pt x="8" y="27"/>
                </a:lnTo>
                <a:lnTo>
                  <a:pt x="0" y="23"/>
                </a:lnTo>
                <a:lnTo>
                  <a:pt x="0" y="21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67" name="Freeform 83"/>
          <p:cNvSpPr>
            <a:spLocks noEditPoints="1"/>
          </p:cNvSpPr>
          <p:nvPr/>
        </p:nvSpPr>
        <p:spPr bwMode="auto">
          <a:xfrm>
            <a:off x="2508250" y="2566988"/>
            <a:ext cx="125413" cy="103187"/>
          </a:xfrm>
          <a:custGeom>
            <a:avLst/>
            <a:gdLst>
              <a:gd name="T0" fmla="*/ 29 w 79"/>
              <a:gd name="T1" fmla="*/ 53 h 65"/>
              <a:gd name="T2" fmla="*/ 39 w 79"/>
              <a:gd name="T3" fmla="*/ 51 h 65"/>
              <a:gd name="T4" fmla="*/ 49 w 79"/>
              <a:gd name="T5" fmla="*/ 49 h 65"/>
              <a:gd name="T6" fmla="*/ 55 w 79"/>
              <a:gd name="T7" fmla="*/ 45 h 65"/>
              <a:gd name="T8" fmla="*/ 61 w 79"/>
              <a:gd name="T9" fmla="*/ 39 h 65"/>
              <a:gd name="T10" fmla="*/ 63 w 79"/>
              <a:gd name="T11" fmla="*/ 31 h 65"/>
              <a:gd name="T12" fmla="*/ 65 w 79"/>
              <a:gd name="T13" fmla="*/ 25 h 65"/>
              <a:gd name="T14" fmla="*/ 65 w 79"/>
              <a:gd name="T15" fmla="*/ 16 h 65"/>
              <a:gd name="T16" fmla="*/ 61 w 79"/>
              <a:gd name="T17" fmla="*/ 10 h 65"/>
              <a:gd name="T18" fmla="*/ 59 w 79"/>
              <a:gd name="T19" fmla="*/ 6 h 65"/>
              <a:gd name="T20" fmla="*/ 53 w 79"/>
              <a:gd name="T21" fmla="*/ 4 h 65"/>
              <a:gd name="T22" fmla="*/ 47 w 79"/>
              <a:gd name="T23" fmla="*/ 0 h 65"/>
              <a:gd name="T24" fmla="*/ 49 w 79"/>
              <a:gd name="T25" fmla="*/ 0 h 65"/>
              <a:gd name="T26" fmla="*/ 57 w 79"/>
              <a:gd name="T27" fmla="*/ 2 h 65"/>
              <a:gd name="T28" fmla="*/ 63 w 79"/>
              <a:gd name="T29" fmla="*/ 4 h 65"/>
              <a:gd name="T30" fmla="*/ 71 w 79"/>
              <a:gd name="T31" fmla="*/ 10 h 65"/>
              <a:gd name="T32" fmla="*/ 75 w 79"/>
              <a:gd name="T33" fmla="*/ 16 h 65"/>
              <a:gd name="T34" fmla="*/ 79 w 79"/>
              <a:gd name="T35" fmla="*/ 23 h 65"/>
              <a:gd name="T36" fmla="*/ 79 w 79"/>
              <a:gd name="T37" fmla="*/ 31 h 65"/>
              <a:gd name="T38" fmla="*/ 79 w 79"/>
              <a:gd name="T39" fmla="*/ 41 h 65"/>
              <a:gd name="T40" fmla="*/ 75 w 79"/>
              <a:gd name="T41" fmla="*/ 49 h 65"/>
              <a:gd name="T42" fmla="*/ 69 w 79"/>
              <a:gd name="T43" fmla="*/ 55 h 65"/>
              <a:gd name="T44" fmla="*/ 61 w 79"/>
              <a:gd name="T45" fmla="*/ 61 h 65"/>
              <a:gd name="T46" fmla="*/ 51 w 79"/>
              <a:gd name="T47" fmla="*/ 63 h 65"/>
              <a:gd name="T48" fmla="*/ 39 w 79"/>
              <a:gd name="T49" fmla="*/ 65 h 65"/>
              <a:gd name="T50" fmla="*/ 31 w 79"/>
              <a:gd name="T51" fmla="*/ 65 h 65"/>
              <a:gd name="T52" fmla="*/ 23 w 79"/>
              <a:gd name="T53" fmla="*/ 63 h 65"/>
              <a:gd name="T54" fmla="*/ 15 w 79"/>
              <a:gd name="T55" fmla="*/ 59 h 65"/>
              <a:gd name="T56" fmla="*/ 9 w 79"/>
              <a:gd name="T57" fmla="*/ 55 h 65"/>
              <a:gd name="T58" fmla="*/ 4 w 79"/>
              <a:gd name="T59" fmla="*/ 47 h 65"/>
              <a:gd name="T60" fmla="*/ 0 w 79"/>
              <a:gd name="T61" fmla="*/ 39 h 65"/>
              <a:gd name="T62" fmla="*/ 0 w 79"/>
              <a:gd name="T63" fmla="*/ 29 h 65"/>
              <a:gd name="T64" fmla="*/ 0 w 79"/>
              <a:gd name="T65" fmla="*/ 21 h 65"/>
              <a:gd name="T66" fmla="*/ 4 w 79"/>
              <a:gd name="T67" fmla="*/ 14 h 65"/>
              <a:gd name="T68" fmla="*/ 7 w 79"/>
              <a:gd name="T69" fmla="*/ 8 h 65"/>
              <a:gd name="T70" fmla="*/ 13 w 79"/>
              <a:gd name="T71" fmla="*/ 2 h 65"/>
              <a:gd name="T72" fmla="*/ 21 w 79"/>
              <a:gd name="T73" fmla="*/ 0 h 65"/>
              <a:gd name="T74" fmla="*/ 29 w 79"/>
              <a:gd name="T75" fmla="*/ 0 h 65"/>
              <a:gd name="T76" fmla="*/ 29 w 79"/>
              <a:gd name="T77" fmla="*/ 53 h 65"/>
              <a:gd name="T78" fmla="*/ 23 w 79"/>
              <a:gd name="T79" fmla="*/ 53 h 65"/>
              <a:gd name="T80" fmla="*/ 23 w 79"/>
              <a:gd name="T81" fmla="*/ 18 h 65"/>
              <a:gd name="T82" fmla="*/ 17 w 79"/>
              <a:gd name="T83" fmla="*/ 18 h 65"/>
              <a:gd name="T84" fmla="*/ 13 w 79"/>
              <a:gd name="T85" fmla="*/ 18 h 65"/>
              <a:gd name="T86" fmla="*/ 9 w 79"/>
              <a:gd name="T87" fmla="*/ 23 h 65"/>
              <a:gd name="T88" fmla="*/ 7 w 79"/>
              <a:gd name="T89" fmla="*/ 25 h 65"/>
              <a:gd name="T90" fmla="*/ 6 w 79"/>
              <a:gd name="T91" fmla="*/ 29 h 65"/>
              <a:gd name="T92" fmla="*/ 4 w 79"/>
              <a:gd name="T93" fmla="*/ 35 h 65"/>
              <a:gd name="T94" fmla="*/ 6 w 79"/>
              <a:gd name="T95" fmla="*/ 41 h 65"/>
              <a:gd name="T96" fmla="*/ 9 w 79"/>
              <a:gd name="T97" fmla="*/ 47 h 65"/>
              <a:gd name="T98" fmla="*/ 13 w 79"/>
              <a:gd name="T99" fmla="*/ 49 h 65"/>
              <a:gd name="T100" fmla="*/ 17 w 79"/>
              <a:gd name="T101" fmla="*/ 51 h 65"/>
              <a:gd name="T102" fmla="*/ 23 w 79"/>
              <a:gd name="T103" fmla="*/ 53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9" h="65">
                <a:moveTo>
                  <a:pt x="29" y="53"/>
                </a:moveTo>
                <a:lnTo>
                  <a:pt x="39" y="51"/>
                </a:lnTo>
                <a:lnTo>
                  <a:pt x="49" y="49"/>
                </a:lnTo>
                <a:lnTo>
                  <a:pt x="55" y="45"/>
                </a:lnTo>
                <a:lnTo>
                  <a:pt x="61" y="39"/>
                </a:lnTo>
                <a:lnTo>
                  <a:pt x="63" y="31"/>
                </a:lnTo>
                <a:lnTo>
                  <a:pt x="65" y="25"/>
                </a:lnTo>
                <a:lnTo>
                  <a:pt x="65" y="16"/>
                </a:lnTo>
                <a:lnTo>
                  <a:pt x="61" y="10"/>
                </a:lnTo>
                <a:lnTo>
                  <a:pt x="59" y="6"/>
                </a:lnTo>
                <a:lnTo>
                  <a:pt x="53" y="4"/>
                </a:lnTo>
                <a:lnTo>
                  <a:pt x="47" y="0"/>
                </a:lnTo>
                <a:lnTo>
                  <a:pt x="49" y="0"/>
                </a:lnTo>
                <a:lnTo>
                  <a:pt x="57" y="2"/>
                </a:lnTo>
                <a:lnTo>
                  <a:pt x="63" y="4"/>
                </a:lnTo>
                <a:lnTo>
                  <a:pt x="71" y="10"/>
                </a:lnTo>
                <a:lnTo>
                  <a:pt x="75" y="16"/>
                </a:lnTo>
                <a:lnTo>
                  <a:pt x="79" y="23"/>
                </a:lnTo>
                <a:lnTo>
                  <a:pt x="79" y="31"/>
                </a:lnTo>
                <a:lnTo>
                  <a:pt x="79" y="41"/>
                </a:lnTo>
                <a:lnTo>
                  <a:pt x="75" y="49"/>
                </a:lnTo>
                <a:lnTo>
                  <a:pt x="69" y="55"/>
                </a:lnTo>
                <a:lnTo>
                  <a:pt x="61" y="61"/>
                </a:lnTo>
                <a:lnTo>
                  <a:pt x="51" y="63"/>
                </a:lnTo>
                <a:lnTo>
                  <a:pt x="39" y="65"/>
                </a:lnTo>
                <a:lnTo>
                  <a:pt x="31" y="65"/>
                </a:lnTo>
                <a:lnTo>
                  <a:pt x="23" y="63"/>
                </a:lnTo>
                <a:lnTo>
                  <a:pt x="15" y="59"/>
                </a:lnTo>
                <a:lnTo>
                  <a:pt x="9" y="55"/>
                </a:lnTo>
                <a:lnTo>
                  <a:pt x="4" y="47"/>
                </a:lnTo>
                <a:lnTo>
                  <a:pt x="0" y="39"/>
                </a:lnTo>
                <a:lnTo>
                  <a:pt x="0" y="29"/>
                </a:lnTo>
                <a:lnTo>
                  <a:pt x="0" y="21"/>
                </a:lnTo>
                <a:lnTo>
                  <a:pt x="4" y="14"/>
                </a:lnTo>
                <a:lnTo>
                  <a:pt x="7" y="8"/>
                </a:lnTo>
                <a:lnTo>
                  <a:pt x="13" y="2"/>
                </a:lnTo>
                <a:lnTo>
                  <a:pt x="21" y="0"/>
                </a:lnTo>
                <a:lnTo>
                  <a:pt x="29" y="0"/>
                </a:lnTo>
                <a:lnTo>
                  <a:pt x="29" y="53"/>
                </a:lnTo>
                <a:close/>
                <a:moveTo>
                  <a:pt x="23" y="53"/>
                </a:moveTo>
                <a:lnTo>
                  <a:pt x="23" y="18"/>
                </a:lnTo>
                <a:lnTo>
                  <a:pt x="17" y="18"/>
                </a:lnTo>
                <a:lnTo>
                  <a:pt x="13" y="18"/>
                </a:lnTo>
                <a:lnTo>
                  <a:pt x="9" y="23"/>
                </a:lnTo>
                <a:lnTo>
                  <a:pt x="7" y="25"/>
                </a:lnTo>
                <a:lnTo>
                  <a:pt x="6" y="29"/>
                </a:lnTo>
                <a:lnTo>
                  <a:pt x="4" y="35"/>
                </a:lnTo>
                <a:lnTo>
                  <a:pt x="6" y="41"/>
                </a:lnTo>
                <a:lnTo>
                  <a:pt x="9" y="47"/>
                </a:lnTo>
                <a:lnTo>
                  <a:pt x="13" y="49"/>
                </a:lnTo>
                <a:lnTo>
                  <a:pt x="17" y="51"/>
                </a:lnTo>
                <a:lnTo>
                  <a:pt x="23" y="53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68" name="Text Box 84"/>
          <p:cNvSpPr txBox="1">
            <a:spLocks noChangeArrowheads="1"/>
          </p:cNvSpPr>
          <p:nvPr/>
        </p:nvSpPr>
        <p:spPr bwMode="auto">
          <a:xfrm>
            <a:off x="2879725" y="5922963"/>
            <a:ext cx="4683125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pt-BR" sz="1600" dirty="0">
                <a:solidFill>
                  <a:srgbClr val="000000"/>
                </a:solidFill>
                <a:latin typeface="Tahoma" charset="0"/>
                <a:cs typeface="+mn-cs"/>
              </a:rPr>
              <a:t> 0.0        0.2         0.4         0.6         0.8        1.0</a:t>
            </a:r>
          </a:p>
        </p:txBody>
      </p:sp>
      <p:sp>
        <p:nvSpPr>
          <p:cNvPr id="1859669" name="Text Box 85"/>
          <p:cNvSpPr txBox="1">
            <a:spLocks noChangeArrowheads="1"/>
          </p:cNvSpPr>
          <p:nvPr/>
        </p:nvSpPr>
        <p:spPr bwMode="auto">
          <a:xfrm>
            <a:off x="2514600" y="1905000"/>
            <a:ext cx="468313" cy="4003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pt-BR" sz="1600" dirty="0">
                <a:solidFill>
                  <a:srgbClr val="000000"/>
                </a:solidFill>
                <a:latin typeface="Tahoma" charset="0"/>
                <a:cs typeface="+mn-cs"/>
              </a:rPr>
              <a:t>1.0</a:t>
            </a: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r>
              <a:rPr lang="pt-BR" sz="1600" dirty="0">
                <a:solidFill>
                  <a:srgbClr val="000000"/>
                </a:solidFill>
                <a:latin typeface="Tahoma" charset="0"/>
                <a:cs typeface="+mn-cs"/>
              </a:rPr>
              <a:t>0.8</a:t>
            </a: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r>
              <a:rPr lang="pt-BR" sz="1600" dirty="0">
                <a:solidFill>
                  <a:srgbClr val="000000"/>
                </a:solidFill>
                <a:latin typeface="Tahoma" charset="0"/>
                <a:cs typeface="+mn-cs"/>
              </a:rPr>
              <a:t>0.6</a:t>
            </a: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r>
              <a:rPr lang="pt-BR" sz="1600" dirty="0">
                <a:solidFill>
                  <a:srgbClr val="000000"/>
                </a:solidFill>
                <a:latin typeface="Tahoma" charset="0"/>
                <a:cs typeface="+mn-cs"/>
              </a:rPr>
              <a:t>0.4</a:t>
            </a: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r>
              <a:rPr lang="pt-BR" sz="1600" dirty="0">
                <a:solidFill>
                  <a:srgbClr val="000000"/>
                </a:solidFill>
                <a:latin typeface="Tahoma" charset="0"/>
                <a:cs typeface="+mn-cs"/>
              </a:rPr>
              <a:t>0.2</a:t>
            </a: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endParaRPr lang="pt-BR" sz="1600" dirty="0">
              <a:solidFill>
                <a:srgbClr val="000000"/>
              </a:solidFill>
              <a:latin typeface="Tahoma" charset="0"/>
              <a:cs typeface="+mn-cs"/>
            </a:endParaRPr>
          </a:p>
          <a:p>
            <a:pPr algn="l">
              <a:defRPr/>
            </a:pPr>
            <a:r>
              <a:rPr lang="pt-BR" sz="1600" dirty="0">
                <a:solidFill>
                  <a:srgbClr val="000000"/>
                </a:solidFill>
                <a:latin typeface="Tahoma" charset="0"/>
                <a:cs typeface="+mn-cs"/>
              </a:rPr>
              <a:t>0.0</a:t>
            </a:r>
          </a:p>
        </p:txBody>
      </p:sp>
      <p:sp>
        <p:nvSpPr>
          <p:cNvPr id="1859672" name="Freeform 88"/>
          <p:cNvSpPr>
            <a:spLocks/>
          </p:cNvSpPr>
          <p:nvPr/>
        </p:nvSpPr>
        <p:spPr bwMode="auto">
          <a:xfrm>
            <a:off x="3124200" y="2057400"/>
            <a:ext cx="4235450" cy="3714684"/>
          </a:xfrm>
          <a:custGeom>
            <a:avLst/>
            <a:gdLst>
              <a:gd name="T0" fmla="*/ 0 w 2688"/>
              <a:gd name="T1" fmla="*/ 2352 h 2352"/>
              <a:gd name="T2" fmla="*/ 48 w 2688"/>
              <a:gd name="T3" fmla="*/ 1776 h 2352"/>
              <a:gd name="T4" fmla="*/ 144 w 2688"/>
              <a:gd name="T5" fmla="*/ 1200 h 2352"/>
              <a:gd name="T6" fmla="*/ 336 w 2688"/>
              <a:gd name="T7" fmla="*/ 624 h 2352"/>
              <a:gd name="T8" fmla="*/ 912 w 2688"/>
              <a:gd name="T9" fmla="*/ 192 h 2352"/>
              <a:gd name="T10" fmla="*/ 2688 w 2688"/>
              <a:gd name="T11" fmla="*/ 0 h 2352"/>
              <a:gd name="T12" fmla="*/ 2688 w 2688"/>
              <a:gd name="T13" fmla="*/ 2352 h 2352"/>
              <a:gd name="T14" fmla="*/ 0 w 2688"/>
              <a:gd name="T15" fmla="*/ 2352 h 2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88" h="2352">
                <a:moveTo>
                  <a:pt x="0" y="2352"/>
                </a:moveTo>
                <a:lnTo>
                  <a:pt x="48" y="1776"/>
                </a:lnTo>
                <a:lnTo>
                  <a:pt x="144" y="1200"/>
                </a:lnTo>
                <a:lnTo>
                  <a:pt x="336" y="624"/>
                </a:lnTo>
                <a:lnTo>
                  <a:pt x="912" y="192"/>
                </a:lnTo>
                <a:lnTo>
                  <a:pt x="2688" y="0"/>
                </a:lnTo>
                <a:lnTo>
                  <a:pt x="2688" y="2352"/>
                </a:lnTo>
                <a:lnTo>
                  <a:pt x="0" y="2352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p:sp>
        <p:nvSpPr>
          <p:cNvPr id="1859673" name="Freeform 89"/>
          <p:cNvSpPr>
            <a:spLocks/>
          </p:cNvSpPr>
          <p:nvPr/>
        </p:nvSpPr>
        <p:spPr bwMode="auto">
          <a:xfrm>
            <a:off x="3124200" y="2057401"/>
            <a:ext cx="4238625" cy="3711574"/>
          </a:xfrm>
          <a:custGeom>
            <a:avLst/>
            <a:gdLst>
              <a:gd name="T0" fmla="*/ 0 w 2640"/>
              <a:gd name="T1" fmla="*/ 2352 h 2352"/>
              <a:gd name="T2" fmla="*/ 96 w 2640"/>
              <a:gd name="T3" fmla="*/ 1968 h 2352"/>
              <a:gd name="T4" fmla="*/ 288 w 2640"/>
              <a:gd name="T5" fmla="*/ 1584 h 2352"/>
              <a:gd name="T6" fmla="*/ 672 w 2640"/>
              <a:gd name="T7" fmla="*/ 1104 h 2352"/>
              <a:gd name="T8" fmla="*/ 1152 w 2640"/>
              <a:gd name="T9" fmla="*/ 720 h 2352"/>
              <a:gd name="T10" fmla="*/ 1536 w 2640"/>
              <a:gd name="T11" fmla="*/ 480 h 2352"/>
              <a:gd name="T12" fmla="*/ 2112 w 2640"/>
              <a:gd name="T13" fmla="*/ 192 h 2352"/>
              <a:gd name="T14" fmla="*/ 2640 w 2640"/>
              <a:gd name="T15" fmla="*/ 0 h 2352"/>
              <a:gd name="T16" fmla="*/ 2640 w 2640"/>
              <a:gd name="T17" fmla="*/ 2352 h 2352"/>
              <a:gd name="T18" fmla="*/ 0 w 2640"/>
              <a:gd name="T19" fmla="*/ 2352 h 2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40" h="2352">
                <a:moveTo>
                  <a:pt x="0" y="2352"/>
                </a:moveTo>
                <a:lnTo>
                  <a:pt x="96" y="1968"/>
                </a:lnTo>
                <a:lnTo>
                  <a:pt x="288" y="1584"/>
                </a:lnTo>
                <a:lnTo>
                  <a:pt x="672" y="1104"/>
                </a:lnTo>
                <a:lnTo>
                  <a:pt x="1152" y="720"/>
                </a:lnTo>
                <a:lnTo>
                  <a:pt x="1536" y="480"/>
                </a:lnTo>
                <a:lnTo>
                  <a:pt x="2112" y="192"/>
                </a:lnTo>
                <a:lnTo>
                  <a:pt x="2640" y="0"/>
                </a:lnTo>
                <a:lnTo>
                  <a:pt x="2640" y="2352"/>
                </a:lnTo>
                <a:lnTo>
                  <a:pt x="0" y="2352"/>
                </a:lnTo>
                <a:close/>
              </a:path>
            </a:pathLst>
          </a:custGeom>
          <a:solidFill>
            <a:srgbClr val="00CCCC"/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9674" name="Text Box 90"/>
              <p:cNvSpPr txBox="1">
                <a:spLocks noChangeArrowheads="1"/>
              </p:cNvSpPr>
              <p:nvPr/>
            </p:nvSpPr>
            <p:spPr bwMode="auto">
              <a:xfrm>
                <a:off x="5100622" y="4109514"/>
                <a:ext cx="1552605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pt-BR" sz="20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rPr>
                  <a:t>Área</a:t>
                </a:r>
                <a:r>
                  <a:rPr lang="pt-BR" sz="2000" dirty="0">
                    <a:solidFill>
                      <a:srgbClr val="000000"/>
                    </a:solidFill>
                    <a:latin typeface="Tahoma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pt-BR" sz="2000" i="1" dirty="0" smtClean="0">
                        <a:solidFill>
                          <a:srgbClr val="000000"/>
                        </a:solidFill>
                        <a:latin typeface="Cambria Math" charset="0"/>
                        <a:cs typeface="+mn-cs"/>
                      </a:rPr>
                      <m:t>=0.66</m:t>
                    </m:r>
                  </m:oMath>
                </a14:m>
                <a:endParaRPr lang="pt-BR" sz="2000" dirty="0">
                  <a:solidFill>
                    <a:srgbClr val="000000"/>
                  </a:solidFill>
                  <a:latin typeface="Tahoma" charset="0"/>
                  <a:cs typeface="+mn-cs"/>
                </a:endParaRPr>
              </a:p>
            </p:txBody>
          </p:sp>
        </mc:Choice>
        <mc:Fallback xmlns="">
          <p:sp>
            <p:nvSpPr>
              <p:cNvPr id="1859674" name="Text 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00622" y="4109514"/>
                <a:ext cx="1552605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4331" t="-6061" b="-2727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9675" name="Text Box 91"/>
              <p:cNvSpPr txBox="1">
                <a:spLocks noChangeArrowheads="1"/>
              </p:cNvSpPr>
              <p:nvPr/>
            </p:nvSpPr>
            <p:spPr bwMode="auto">
              <a:xfrm>
                <a:off x="4288888" y="2450053"/>
                <a:ext cx="1496500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pt-BR" sz="2000" dirty="0">
                    <a:solidFill>
                      <a:srgbClr val="000000"/>
                    </a:solidFill>
                    <a:latin typeface="Calibri" charset="0"/>
                    <a:ea typeface="Calibri" charset="0"/>
                    <a:cs typeface="Calibri" charset="0"/>
                  </a:rPr>
                  <a:t>Área</a:t>
                </a:r>
                <a:r>
                  <a:rPr lang="pt-BR" sz="2000" dirty="0">
                    <a:solidFill>
                      <a:srgbClr val="000000"/>
                    </a:solidFill>
                    <a:latin typeface="Tahoma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pt-BR" sz="2000" i="1" dirty="0">
                        <a:solidFill>
                          <a:srgbClr val="000000"/>
                        </a:solidFill>
                        <a:latin typeface="Cambria Math" charset="0"/>
                        <a:cs typeface="+mn-cs"/>
                      </a:rPr>
                      <m:t>=</m:t>
                    </m:r>
                    <m:r>
                      <a:rPr lang="pt-BR" sz="2000" i="1" dirty="0" smtClean="0">
                        <a:solidFill>
                          <a:srgbClr val="000000"/>
                        </a:solidFill>
                        <a:latin typeface="Cambria Math" charset="0"/>
                        <a:cs typeface="+mn-cs"/>
                      </a:rPr>
                      <m:t>0.82</m:t>
                    </m:r>
                  </m:oMath>
                </a14:m>
                <a:endParaRPr lang="pt-BR" sz="2000" dirty="0">
                  <a:solidFill>
                    <a:srgbClr val="000000"/>
                  </a:solidFill>
                  <a:latin typeface="Tahoma" charset="0"/>
                  <a:cs typeface="+mn-cs"/>
                </a:endParaRPr>
              </a:p>
            </p:txBody>
          </p:sp>
        </mc:Choice>
        <mc:Fallback xmlns="">
          <p:sp>
            <p:nvSpPr>
              <p:cNvPr id="1859675" name="Text 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88888" y="2450053"/>
                <a:ext cx="1496500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4490" t="-7576" b="-2727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 Box 87"/>
          <p:cNvSpPr txBox="1">
            <a:spLocks noChangeArrowheads="1"/>
          </p:cNvSpPr>
          <p:nvPr/>
        </p:nvSpPr>
        <p:spPr bwMode="auto">
          <a:xfrm rot="-5385960">
            <a:off x="1075998" y="3646586"/>
            <a:ext cx="2544553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rgbClr val="000000"/>
                </a:solidFill>
                <a:latin typeface="Tahoma" charset="0"/>
                <a:cs typeface="+mn-cs"/>
              </a:rPr>
              <a:t>TVP</a:t>
            </a:r>
          </a:p>
        </p:txBody>
      </p:sp>
      <p:sp>
        <p:nvSpPr>
          <p:cNvPr id="95" name="Text Box 86"/>
          <p:cNvSpPr txBox="1">
            <a:spLocks noChangeArrowheads="1"/>
          </p:cNvSpPr>
          <p:nvPr/>
        </p:nvSpPr>
        <p:spPr bwMode="auto">
          <a:xfrm>
            <a:off x="3657600" y="6210300"/>
            <a:ext cx="32766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000">
                <a:solidFill>
                  <a:srgbClr val="000000"/>
                </a:solidFill>
                <a:latin typeface="Tahoma" charset="0"/>
                <a:cs typeface="+mn-cs"/>
              </a:rPr>
              <a:t>TFP</a:t>
            </a:r>
          </a:p>
        </p:txBody>
      </p:sp>
      <p:sp>
        <p:nvSpPr>
          <p:cNvPr id="96" name="Line 45"/>
          <p:cNvSpPr>
            <a:spLocks noChangeShapeType="1"/>
          </p:cNvSpPr>
          <p:nvPr/>
        </p:nvSpPr>
        <p:spPr bwMode="auto">
          <a:xfrm>
            <a:off x="3960813" y="5778500"/>
            <a:ext cx="1587" cy="90488"/>
          </a:xfrm>
          <a:prstGeom prst="line">
            <a:avLst/>
          </a:prstGeom>
          <a:noFill/>
          <a:ln w="63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>
              <a:defRPr/>
            </a:pPr>
            <a:endParaRPr lang="en-US" sz="2000">
              <a:solidFill>
                <a:srgbClr val="000000"/>
              </a:solidFill>
              <a:latin typeface="Tahoma" charset="0"/>
              <a:cs typeface="+mn-c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Área</a:t>
            </a:r>
            <a:r>
              <a:rPr lang="en-US" dirty="0"/>
              <a:t> sob a </a:t>
            </a:r>
            <a:r>
              <a:rPr lang="en-US" dirty="0" err="1"/>
              <a:t>Curva</a:t>
            </a:r>
            <a:r>
              <a:rPr lang="en-US" dirty="0"/>
              <a:t> ROC (AUC)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b="1" dirty="0"/>
              <a:t>Nota 1:</a:t>
            </a:r>
            <a:r>
              <a:rPr lang="pt-BR" sz="2800" dirty="0"/>
              <a:t> um modelo com maior AUC pode apresentar AUC pior em trechos da curva...</a:t>
            </a:r>
          </a:p>
          <a:p>
            <a:pPr lvl="1"/>
            <a:r>
              <a:rPr lang="pt-BR" sz="2400" dirty="0"/>
              <a:t>AUC </a:t>
            </a:r>
            <a:r>
              <a:rPr lang="pt-BR" sz="2400" b="1" dirty="0" err="1">
                <a:solidFill>
                  <a:srgbClr val="FF0000"/>
                </a:solidFill>
              </a:rPr>
              <a:t>n</a:t>
            </a:r>
            <a:r>
              <a:rPr lang="en-US" sz="2400" b="1" dirty="0" err="1">
                <a:solidFill>
                  <a:srgbClr val="FF0000"/>
                </a:solidFill>
              </a:rPr>
              <a:t>ão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deve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ser</a:t>
            </a:r>
            <a:r>
              <a:rPr lang="en-US" sz="2400" b="1" dirty="0">
                <a:solidFill>
                  <a:srgbClr val="FF0000"/>
                </a:solidFill>
              </a:rPr>
              <a:t> vista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critério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absoluto</a:t>
            </a:r>
            <a:endParaRPr lang="en-US" sz="2400" b="1" dirty="0">
              <a:solidFill>
                <a:srgbClr val="FF0000"/>
              </a:solidFill>
            </a:endParaRPr>
          </a:p>
          <a:p>
            <a:pPr lvl="1"/>
            <a:r>
              <a:rPr lang="en-US" sz="2400" dirty="0" err="1"/>
              <a:t>Deve</a:t>
            </a:r>
            <a:r>
              <a:rPr lang="en-US" sz="2400" dirty="0"/>
              <a:t> </a:t>
            </a:r>
            <a:r>
              <a:rPr lang="en-US" sz="2400" dirty="0" err="1"/>
              <a:t>ser</a:t>
            </a:r>
            <a:r>
              <a:rPr lang="en-US" sz="2400" dirty="0"/>
              <a:t> vista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medida</a:t>
            </a:r>
            <a:r>
              <a:rPr lang="en-US" sz="2400" dirty="0"/>
              <a:t> de </a:t>
            </a:r>
            <a:r>
              <a:rPr lang="en-US" sz="2400" dirty="0" err="1"/>
              <a:t>desempenho</a:t>
            </a:r>
            <a:r>
              <a:rPr lang="en-US" sz="2400" dirty="0"/>
              <a:t> </a:t>
            </a:r>
            <a:r>
              <a:rPr lang="en-US" sz="2400" dirty="0" err="1"/>
              <a:t>auxiliar</a:t>
            </a:r>
            <a:r>
              <a:rPr lang="en-US" sz="2400" dirty="0"/>
              <a:t> as </a:t>
            </a:r>
            <a:r>
              <a:rPr lang="en-US" sz="2400" dirty="0" err="1"/>
              <a:t>demais</a:t>
            </a:r>
            <a:r>
              <a:rPr lang="en-US" sz="2400" dirty="0"/>
              <a:t>, com </a:t>
            </a:r>
            <a:r>
              <a:rPr lang="en-US" sz="2400" dirty="0" err="1"/>
              <a:t>suas</a:t>
            </a:r>
            <a:r>
              <a:rPr lang="en-US" sz="2400" dirty="0"/>
              <a:t> </a:t>
            </a:r>
            <a:r>
              <a:rPr lang="en-US" sz="2400" dirty="0" err="1"/>
              <a:t>vantagens</a:t>
            </a:r>
            <a:r>
              <a:rPr lang="en-US" sz="2400" dirty="0"/>
              <a:t> e </a:t>
            </a:r>
            <a:r>
              <a:rPr lang="en-US" sz="2400" dirty="0" err="1"/>
              <a:t>desvantagens</a:t>
            </a:r>
            <a:endParaRPr lang="pt-BR" sz="2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CA1406-6C19-4543-AFC9-ECE099C7E894}" type="slidenum">
              <a:rPr lang="nb-NO" smtClean="0"/>
              <a:pPr>
                <a:defRPr/>
              </a:pPr>
              <a:t>63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376776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>
                <a:cs typeface="+mj-cs"/>
              </a:rPr>
              <a:t>Área</a:t>
            </a:r>
            <a:r>
              <a:rPr lang="en-US" dirty="0">
                <a:cs typeface="+mj-cs"/>
              </a:rPr>
              <a:t> sob a </a:t>
            </a:r>
            <a:r>
              <a:rPr lang="en-US" dirty="0" err="1">
                <a:cs typeface="+mj-cs"/>
              </a:rPr>
              <a:t>Curva</a:t>
            </a:r>
            <a:r>
              <a:rPr lang="en-US" dirty="0">
                <a:cs typeface="+mj-cs"/>
              </a:rPr>
              <a:t> ROC (AUC)</a:t>
            </a:r>
          </a:p>
        </p:txBody>
      </p:sp>
      <p:pic>
        <p:nvPicPr>
          <p:cNvPr id="9789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" r="8220"/>
          <a:stretch>
            <a:fillRect/>
          </a:stretch>
        </p:blipFill>
        <p:spPr bwMode="auto">
          <a:xfrm>
            <a:off x="152400" y="1558350"/>
            <a:ext cx="52578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78948" name="Rectangle 4"/>
              <p:cNvSpPr>
                <a:spLocks noChangeArrowheads="1"/>
              </p:cNvSpPr>
              <p:nvPr/>
            </p:nvSpPr>
            <p:spPr bwMode="auto">
              <a:xfrm>
                <a:off x="5486400" y="2438400"/>
                <a:ext cx="3657600" cy="5181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/>
              <a:lstStyle/>
              <a:p>
                <a:pPr marL="342900" indent="-342900" algn="l">
                  <a:spcBef>
                    <a:spcPct val="10000"/>
                  </a:spcBef>
                  <a:spcAft>
                    <a:spcPts val="400"/>
                  </a:spcAft>
                  <a:buClr>
                    <a:schemeClr val="tx1"/>
                  </a:buClr>
                  <a:buSzPct val="100000"/>
                  <a:buFont typeface="Arial" charset="0"/>
                  <a:buChar char="•"/>
                  <a:defRPr/>
                </a:pPr>
                <a:r>
                  <a:rPr lang="en-US" sz="2400" b="0" dirty="0">
                    <a:latin typeface="Calibri" charset="0"/>
                    <a:ea typeface="Calibri" charset="0"/>
                    <a:cs typeface="Calibri" charset="0"/>
                  </a:rPr>
                  <a:t>Modelos </a:t>
                </a:r>
                <a:r>
                  <a:rPr lang="en-US" sz="2400" b="0" dirty="0" err="1">
                    <a:latin typeface="Calibri" charset="0"/>
                    <a:ea typeface="Calibri" charset="0"/>
                    <a:cs typeface="Calibri" charset="0"/>
                  </a:rPr>
                  <a:t>similares</a:t>
                </a:r>
                <a:r>
                  <a:rPr lang="en-US" sz="2400" b="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sz="2400" b="0" dirty="0" err="1">
                    <a:latin typeface="Calibri" charset="0"/>
                    <a:ea typeface="Calibri" charset="0"/>
                    <a:cs typeface="Calibri" charset="0"/>
                  </a:rPr>
                  <a:t>em</a:t>
                </a:r>
                <a:r>
                  <a:rPr lang="en-US" sz="2400" b="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sz="2400" b="0" dirty="0" err="1">
                    <a:latin typeface="Calibri" charset="0"/>
                    <a:ea typeface="Calibri" charset="0"/>
                    <a:cs typeface="Calibri" charset="0"/>
                  </a:rPr>
                  <a:t>desempenho</a:t>
                </a:r>
                <a:r>
                  <a:rPr lang="en-US" sz="2400" b="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sz="2400" b="0" dirty="0" err="1">
                    <a:latin typeface="Calibri" charset="0"/>
                    <a:ea typeface="Calibri" charset="0"/>
                    <a:cs typeface="Calibri" charset="0"/>
                  </a:rPr>
                  <a:t>preditivo</a:t>
                </a:r>
                <a:endParaRPr lang="en-US" sz="2400" b="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800100" lvl="1" indent="-342900" algn="l">
                  <a:spcBef>
                    <a:spcPct val="10000"/>
                  </a:spcBef>
                  <a:spcAft>
                    <a:spcPts val="400"/>
                  </a:spcAft>
                  <a:buClr>
                    <a:schemeClr val="tx1"/>
                  </a:buClr>
                  <a:buSzPct val="100000"/>
                  <a:buFont typeface="Arial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 err="1">
                    <a:latin typeface="Calibri" charset="0"/>
                    <a:ea typeface="Calibri" charset="0"/>
                    <a:cs typeface="Calibri" charset="0"/>
                  </a:rPr>
                  <a:t>é</a:t>
                </a:r>
                <a:r>
                  <a:rPr lang="en-US" sz="2000" b="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sz="2000" b="0" dirty="0" err="1">
                    <a:latin typeface="Calibri" charset="0"/>
                    <a:ea typeface="Calibri" charset="0"/>
                    <a:cs typeface="Calibri" charset="0"/>
                  </a:rPr>
                  <a:t>melhor</a:t>
                </a:r>
                <a:r>
                  <a:rPr lang="en-US" sz="2000" b="0" dirty="0">
                    <a:latin typeface="Calibri" charset="0"/>
                    <a:ea typeface="Calibri" charset="0"/>
                    <a:cs typeface="Calibri" charset="0"/>
                  </a:rPr>
                  <a:t> para </a:t>
                </a:r>
                <a:r>
                  <a:rPr lang="en-US" sz="2000" b="0" dirty="0" err="1">
                    <a:latin typeface="Calibri" charset="0"/>
                    <a:ea typeface="Calibri" charset="0"/>
                    <a:cs typeface="Calibri" charset="0"/>
                  </a:rPr>
                  <a:t>cenários</a:t>
                </a:r>
                <a:r>
                  <a:rPr lang="en-US" sz="2000" b="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sz="2000" b="0" dirty="0" err="1">
                    <a:latin typeface="Calibri" charset="0"/>
                    <a:ea typeface="Calibri" charset="0"/>
                    <a:cs typeface="Calibri" charset="0"/>
                  </a:rPr>
                  <a:t>conservadores</a:t>
                </a:r>
                <a:endParaRPr lang="en-US" sz="2000" b="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800100" lvl="1" indent="-342900" algn="l">
                  <a:spcBef>
                    <a:spcPct val="10000"/>
                  </a:spcBef>
                  <a:spcAft>
                    <a:spcPts val="400"/>
                  </a:spcAft>
                  <a:buClr>
                    <a:schemeClr val="tx1"/>
                  </a:buClr>
                  <a:buSzPct val="100000"/>
                  <a:buFont typeface="Arial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="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sz="2000" b="0" dirty="0" err="1">
                    <a:latin typeface="Calibri" charset="0"/>
                    <a:ea typeface="Calibri" charset="0"/>
                    <a:cs typeface="Calibri" charset="0"/>
                  </a:rPr>
                  <a:t>é</a:t>
                </a:r>
                <a:r>
                  <a:rPr lang="en-US" sz="2000" b="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sz="2000" b="0" dirty="0" err="1">
                    <a:latin typeface="Calibri" charset="0"/>
                    <a:ea typeface="Calibri" charset="0"/>
                    <a:cs typeface="Calibri" charset="0"/>
                  </a:rPr>
                  <a:t>melhor</a:t>
                </a:r>
                <a:r>
                  <a:rPr lang="en-US" sz="2000" b="0" dirty="0">
                    <a:latin typeface="Calibri" charset="0"/>
                    <a:ea typeface="Calibri" charset="0"/>
                    <a:cs typeface="Calibri" charset="0"/>
                  </a:rPr>
                  <a:t> para </a:t>
                </a:r>
                <a:r>
                  <a:rPr lang="en-US" sz="2000" b="0" dirty="0" err="1">
                    <a:latin typeface="Calibri" charset="0"/>
                    <a:ea typeface="Calibri" charset="0"/>
                    <a:cs typeface="Calibri" charset="0"/>
                  </a:rPr>
                  <a:t>cenários</a:t>
                </a:r>
                <a:r>
                  <a:rPr lang="en-US" sz="2000" b="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sz="2000" b="0" dirty="0" err="1">
                    <a:latin typeface="Calibri" charset="0"/>
                    <a:ea typeface="Calibri" charset="0"/>
                    <a:cs typeface="Calibri" charset="0"/>
                  </a:rPr>
                  <a:t>liberais</a:t>
                </a:r>
                <a:endParaRPr lang="en-US" sz="2000" b="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97894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6400" y="2438400"/>
                <a:ext cx="3657600" cy="5181600"/>
              </a:xfrm>
              <a:prstGeom prst="rect">
                <a:avLst/>
              </a:prstGeom>
              <a:blipFill>
                <a:blip r:embed="rId3"/>
                <a:stretch>
                  <a:fillRect l="-2431" t="-98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ixaDeTexto 4"/>
          <p:cNvSpPr txBox="1"/>
          <p:nvPr/>
        </p:nvSpPr>
        <p:spPr>
          <a:xfrm>
            <a:off x="4313361" y="1614100"/>
            <a:ext cx="1096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>
                <a:latin typeface="Calibri" charset="0"/>
                <a:ea typeface="Calibri" charset="0"/>
                <a:cs typeface="Calibri" charset="0"/>
              </a:rPr>
              <a:t>Tan</a:t>
            </a:r>
            <a:r>
              <a:rPr lang="pt-BR" sz="1200" dirty="0">
                <a:latin typeface="Calibri" charset="0"/>
                <a:ea typeface="Calibri" charset="0"/>
                <a:cs typeface="Calibri" charset="0"/>
              </a:rPr>
              <a:t> et al. 2005</a:t>
            </a:r>
          </a:p>
        </p:txBody>
      </p:sp>
      <p:sp>
        <p:nvSpPr>
          <p:cNvPr id="6" name="Text Box 87"/>
          <p:cNvSpPr txBox="1">
            <a:spLocks noChangeArrowheads="1"/>
          </p:cNvSpPr>
          <p:nvPr/>
        </p:nvSpPr>
        <p:spPr bwMode="auto">
          <a:xfrm rot="-5385960">
            <a:off x="-1092286" y="3654922"/>
            <a:ext cx="2544553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1800" dirty="0">
                <a:solidFill>
                  <a:srgbClr val="000000"/>
                </a:solidFill>
                <a:latin typeface="Tahoma" charset="0"/>
                <a:cs typeface="+mn-cs"/>
              </a:rPr>
              <a:t>TVP</a:t>
            </a:r>
          </a:p>
        </p:txBody>
      </p:sp>
      <p:sp>
        <p:nvSpPr>
          <p:cNvPr id="7" name="Text Box 86"/>
          <p:cNvSpPr txBox="1">
            <a:spLocks noChangeArrowheads="1"/>
          </p:cNvSpPr>
          <p:nvPr/>
        </p:nvSpPr>
        <p:spPr bwMode="auto">
          <a:xfrm>
            <a:off x="1371600" y="5816486"/>
            <a:ext cx="3276600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1800">
                <a:solidFill>
                  <a:srgbClr val="000000"/>
                </a:solidFill>
                <a:latin typeface="Tahoma" charset="0"/>
                <a:cs typeface="+mn-cs"/>
              </a:rPr>
              <a:t>TFP</a:t>
            </a:r>
          </a:p>
        </p:txBody>
      </p:sp>
    </p:spTree>
    <p:extLst>
      <p:ext uri="{BB962C8B-B14F-4D97-AF65-F5344CB8AC3E}">
        <p14:creationId xmlns:p14="http://schemas.microsoft.com/office/powerpoint/2010/main" val="20894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894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Área</a:t>
            </a:r>
            <a:r>
              <a:rPr lang="en-US" dirty="0"/>
              <a:t> sob a </a:t>
            </a:r>
            <a:r>
              <a:rPr lang="en-US" dirty="0" err="1"/>
              <a:t>Curva</a:t>
            </a:r>
            <a:r>
              <a:rPr lang="en-US" dirty="0"/>
              <a:t> ROC (AUC)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b="1" dirty="0"/>
              <a:t>Nota 2:</a:t>
            </a:r>
            <a:r>
              <a:rPr lang="pt-BR" sz="2800" dirty="0"/>
              <a:t> </a:t>
            </a:r>
          </a:p>
          <a:p>
            <a:pPr lvl="1"/>
            <a:r>
              <a:rPr lang="pt-BR" sz="2400" dirty="0"/>
              <a:t>Para </a:t>
            </a:r>
            <a:r>
              <a:rPr lang="pt-BR" sz="2400" b="1" dirty="0">
                <a:solidFill>
                  <a:srgbClr val="00B0F0"/>
                </a:solidFill>
              </a:rPr>
              <a:t>maior confiabilidade da análise</a:t>
            </a:r>
            <a:r>
              <a:rPr lang="pt-BR" sz="2400" dirty="0"/>
              <a:t>, calcula-se a AUC utilizando-se algum dos procedimentos de avaliação de desempenho vistos anteriormente (e.g., </a:t>
            </a:r>
            <a:r>
              <a:rPr lang="pt-BR" sz="2400" i="1" dirty="0" err="1"/>
              <a:t>cross-validation</a:t>
            </a:r>
            <a:r>
              <a:rPr lang="pt-BR" sz="2400" dirty="0"/>
              <a:t>) para gerar </a:t>
            </a:r>
            <a:r>
              <a:rPr lang="pt-BR" sz="2400" b="1" dirty="0">
                <a:solidFill>
                  <a:srgbClr val="00B0F0"/>
                </a:solidFill>
              </a:rPr>
              <a:t>múltiplas curvas ROC</a:t>
            </a:r>
          </a:p>
          <a:p>
            <a:pPr lvl="2"/>
            <a:r>
              <a:rPr lang="pt-BR" sz="2000" dirty="0"/>
              <a:t>AUC mais confiável é tomada a partir de algum tipo de </a:t>
            </a:r>
            <a:r>
              <a:rPr lang="pt-BR" sz="2000" b="1" dirty="0">
                <a:solidFill>
                  <a:schemeClr val="accent6"/>
                </a:solidFill>
              </a:rPr>
              <a:t>média</a:t>
            </a:r>
            <a:r>
              <a:rPr lang="pt-BR" sz="2000" dirty="0">
                <a:solidFill>
                  <a:schemeClr val="accent6"/>
                </a:solidFill>
              </a:rPr>
              <a:t> </a:t>
            </a:r>
            <a:r>
              <a:rPr lang="pt-BR" sz="2000" dirty="0"/>
              <a:t>das </a:t>
            </a:r>
            <a:r>
              <a:rPr lang="pt-BR" sz="2000" b="1" dirty="0" err="1">
                <a:solidFill>
                  <a:schemeClr val="accent6"/>
                </a:solidFill>
              </a:rPr>
              <a:t>AUCs</a:t>
            </a:r>
            <a:r>
              <a:rPr lang="pt-BR" sz="2000" dirty="0">
                <a:solidFill>
                  <a:schemeClr val="accent6"/>
                </a:solidFill>
              </a:rPr>
              <a:t> </a:t>
            </a:r>
            <a:r>
              <a:rPr lang="pt-BR" sz="2000" dirty="0"/>
              <a:t>previamente calculadas, </a:t>
            </a:r>
            <a:r>
              <a:rPr lang="pt-BR" sz="2000" b="1" dirty="0">
                <a:solidFill>
                  <a:schemeClr val="accent6"/>
                </a:solidFill>
              </a:rPr>
              <a:t>ou</a:t>
            </a:r>
            <a:r>
              <a:rPr lang="pt-BR" sz="2000" dirty="0">
                <a:solidFill>
                  <a:schemeClr val="accent6"/>
                </a:solidFill>
              </a:rPr>
              <a:t> </a:t>
            </a:r>
            <a:r>
              <a:rPr lang="pt-BR" sz="2000" dirty="0"/>
              <a:t>a partir de uma </a:t>
            </a:r>
            <a:r>
              <a:rPr lang="pt-BR" sz="2000" b="1" dirty="0">
                <a:solidFill>
                  <a:schemeClr val="accent6"/>
                </a:solidFill>
              </a:rPr>
              <a:t>curva média</a:t>
            </a:r>
          </a:p>
          <a:p>
            <a:pPr lvl="2"/>
            <a:r>
              <a:rPr lang="pt-BR" sz="2000" dirty="0"/>
              <a:t>A </a:t>
            </a:r>
            <a:r>
              <a:rPr lang="pt-BR" sz="2000" b="1" dirty="0">
                <a:solidFill>
                  <a:schemeClr val="accent3"/>
                </a:solidFill>
              </a:rPr>
              <a:t>variância</a:t>
            </a:r>
            <a:r>
              <a:rPr lang="pt-BR" sz="2000" dirty="0">
                <a:solidFill>
                  <a:schemeClr val="accent3"/>
                </a:solidFill>
              </a:rPr>
              <a:t> </a:t>
            </a:r>
            <a:r>
              <a:rPr lang="pt-BR" sz="2000" dirty="0"/>
              <a:t>das curvas também é um fator a ser analisado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CA1406-6C19-4543-AFC9-ECE099C7E894}" type="slidenum">
              <a:rPr lang="nb-NO" smtClean="0"/>
              <a:pPr>
                <a:defRPr/>
              </a:pPr>
              <a:t>65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051885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Área</a:t>
            </a:r>
            <a:r>
              <a:rPr lang="en-US" dirty="0"/>
              <a:t> sob a </a:t>
            </a:r>
            <a:r>
              <a:rPr lang="en-US" dirty="0" err="1"/>
              <a:t>Curva</a:t>
            </a:r>
            <a:r>
              <a:rPr lang="en-US" dirty="0"/>
              <a:t> ROC (AUC)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2400" y="1540483"/>
            <a:ext cx="3886200" cy="2362200"/>
          </a:xfrm>
        </p:spPr>
        <p:txBody>
          <a:bodyPr/>
          <a:lstStyle/>
          <a:p>
            <a:r>
              <a:rPr lang="pt-BR" sz="2800" b="1" dirty="0"/>
              <a:t>Nota 3:</a:t>
            </a:r>
            <a:r>
              <a:rPr lang="pt-BR" sz="2800" dirty="0"/>
              <a:t> </a:t>
            </a:r>
          </a:p>
          <a:p>
            <a:pPr lvl="1"/>
            <a:r>
              <a:rPr lang="pt-BR" sz="2400" dirty="0"/>
              <a:t>Distribuição das classes é dada pela proporção entre os valores da 1ª e 2ª colunas da matriz de confusão</a:t>
            </a:r>
          </a:p>
          <a:p>
            <a:pPr lvl="1"/>
            <a:endParaRPr lang="pt-BR" sz="2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CA1406-6C19-4543-AFC9-ECE099C7E894}" type="slidenum">
              <a:rPr lang="nb-NO" smtClean="0"/>
              <a:pPr>
                <a:defRPr/>
              </a:pPr>
              <a:t>66</a:t>
            </a:fld>
            <a:endParaRPr lang="nb-NO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92896"/>
              </p:ext>
            </p:extLst>
          </p:nvPr>
        </p:nvGraphicFramePr>
        <p:xfrm>
          <a:off x="4430110" y="1751813"/>
          <a:ext cx="4572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</a:t>
                      </a:r>
                    </a:p>
                    <a:p>
                      <a:pPr algn="ctr"/>
                      <a:r>
                        <a:rPr lang="pt-BR" dirty="0"/>
                        <a:t>Prevista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Classe Verdadeira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Positiva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VP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FP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Negativa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accent5"/>
                          </a:solidFill>
                        </a:rPr>
                        <a:t>VN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Retângulo 5"/>
          <p:cNvSpPr/>
          <p:nvPr/>
        </p:nvSpPr>
        <p:spPr>
          <a:xfrm>
            <a:off x="696310" y="3991304"/>
            <a:ext cx="8305800" cy="2628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 algn="l" defTabSz="4572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pt-BR" dirty="0">
                <a:latin typeface="+mn-lt"/>
                <a:cs typeface="+mn-cs"/>
              </a:rPr>
              <a:t>Observe que a quantidade de objetos em cada classe não afeta o gráfico ROC</a:t>
            </a:r>
          </a:p>
          <a:p>
            <a:pPr marL="800100" lvl="2" indent="-342900" algn="l" defTabSz="4572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pt-BR" sz="2000" dirty="0">
                <a:latin typeface="+mn-lt"/>
                <a:cs typeface="+mn-cs"/>
              </a:rPr>
              <a:t>TVP e TFP são taxas e calculadas por coluna</a:t>
            </a:r>
          </a:p>
          <a:p>
            <a:pPr marL="1257300" lvl="3" indent="-342900" algn="l" defTabSz="4572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pt-BR" sz="1600" dirty="0">
                <a:latin typeface="+mn-lt"/>
                <a:cs typeface="+mn-cs"/>
              </a:rPr>
              <a:t>Objetos da classe negativa não afetam o cálculo de TVP assim como objetos da classe positiva não afetam o cálculo de TFP</a:t>
            </a:r>
          </a:p>
          <a:p>
            <a:pPr marL="342900" lvl="1" indent="-342900" algn="l" defTabSz="4572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pt-BR" dirty="0">
                <a:latin typeface="+mn-lt"/>
                <a:cs typeface="+mn-cs"/>
              </a:rPr>
              <a:t>Logo, gráficos ROC são insensíveis à distribuição das classes</a:t>
            </a:r>
          </a:p>
          <a:p>
            <a:pPr marL="800100" lvl="2" indent="-342900" algn="l" defTabSz="4572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pt-BR" sz="2000" dirty="0">
                <a:latin typeface="+mn-lt"/>
                <a:cs typeface="+mn-cs"/>
              </a:rPr>
              <a:t>Análise robusta ao problema de desbalanceamento!</a:t>
            </a:r>
          </a:p>
        </p:txBody>
      </p:sp>
    </p:spTree>
    <p:extLst>
      <p:ext uri="{BB962C8B-B14F-4D97-AF65-F5344CB8AC3E}">
        <p14:creationId xmlns:p14="http://schemas.microsoft.com/office/powerpoint/2010/main" val="47709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Área</a:t>
            </a:r>
            <a:r>
              <a:rPr lang="en-US" dirty="0"/>
              <a:t> sob a </a:t>
            </a:r>
            <a:r>
              <a:rPr lang="en-US" dirty="0" err="1"/>
              <a:t>Curva</a:t>
            </a:r>
            <a:r>
              <a:rPr lang="en-US" dirty="0"/>
              <a:t> ROC (AUC)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b="1" dirty="0"/>
              <a:t>Nota 4:</a:t>
            </a:r>
            <a:r>
              <a:rPr lang="pt-BR" sz="2800" dirty="0"/>
              <a:t> </a:t>
            </a:r>
          </a:p>
          <a:p>
            <a:pPr lvl="1"/>
            <a:r>
              <a:rPr lang="pt-BR" sz="2400" dirty="0"/>
              <a:t>Existem análises ROC para </a:t>
            </a:r>
            <a:r>
              <a:rPr lang="pt-BR" sz="2400" b="1" dirty="0">
                <a:solidFill>
                  <a:srgbClr val="00B0F0"/>
                </a:solidFill>
              </a:rPr>
              <a:t>problemas </a:t>
            </a:r>
            <a:r>
              <a:rPr lang="pt-BR" sz="2400" b="1" dirty="0" err="1">
                <a:solidFill>
                  <a:srgbClr val="00B0F0"/>
                </a:solidFill>
              </a:rPr>
              <a:t>multi-classe</a:t>
            </a:r>
            <a:r>
              <a:rPr lang="pt-BR" sz="2400" dirty="0"/>
              <a:t> (mais do que duas classes), porém são muito mais complexas do que para problemas binários </a:t>
            </a:r>
          </a:p>
          <a:p>
            <a:pPr lvl="1"/>
            <a:r>
              <a:rPr lang="pt-BR" sz="2400" dirty="0"/>
              <a:t>Por exemplo, pode-se considerar as </a:t>
            </a:r>
            <a:r>
              <a:rPr lang="pt-BR" sz="2400" b="1" dirty="0">
                <a:solidFill>
                  <a:schemeClr val="accent4"/>
                </a:solidFill>
              </a:rPr>
              <a:t>relações ROC</a:t>
            </a:r>
            <a:r>
              <a:rPr lang="pt-BR" sz="2400" dirty="0"/>
              <a:t> existentes entre cada </a:t>
            </a:r>
            <a:r>
              <a:rPr lang="pt-BR" sz="2400" b="1" dirty="0">
                <a:solidFill>
                  <a:schemeClr val="accent4"/>
                </a:solidFill>
              </a:rPr>
              <a:t>par de classes</a:t>
            </a:r>
            <a:r>
              <a:rPr lang="pt-BR" sz="2400" dirty="0"/>
              <a:t>…</a:t>
            </a:r>
          </a:p>
          <a:p>
            <a:pPr lvl="1"/>
            <a:r>
              <a:rPr lang="pt-BR" sz="2400" dirty="0"/>
              <a:t>Outra opção é considerar as </a:t>
            </a:r>
            <a:r>
              <a:rPr lang="pt-BR" sz="2400" b="1" dirty="0">
                <a:solidFill>
                  <a:schemeClr val="accent6"/>
                </a:solidFill>
              </a:rPr>
              <a:t>relações ROC</a:t>
            </a:r>
            <a:r>
              <a:rPr lang="pt-BR" sz="2400" dirty="0"/>
              <a:t> existentes entre cada classe e as demais classes</a:t>
            </a:r>
          </a:p>
          <a:p>
            <a:pPr lvl="2"/>
            <a:r>
              <a:rPr lang="pt-BR" sz="2000" b="1" dirty="0">
                <a:solidFill>
                  <a:schemeClr val="accent6"/>
                </a:solidFill>
              </a:rPr>
              <a:t>Uma classe</a:t>
            </a:r>
            <a:r>
              <a:rPr lang="pt-BR" sz="2000" dirty="0"/>
              <a:t> é vista como </a:t>
            </a:r>
            <a:r>
              <a:rPr lang="pt-BR" sz="2000" b="1" dirty="0">
                <a:solidFill>
                  <a:schemeClr val="accent6"/>
                </a:solidFill>
              </a:rPr>
              <a:t>positiva</a:t>
            </a:r>
            <a:r>
              <a:rPr lang="pt-BR" sz="2000" dirty="0"/>
              <a:t> e as </a:t>
            </a:r>
            <a:r>
              <a:rPr lang="pt-BR" sz="2000" b="1" dirty="0">
                <a:solidFill>
                  <a:schemeClr val="accent6"/>
                </a:solidFill>
              </a:rPr>
              <a:t>demais</a:t>
            </a:r>
            <a:r>
              <a:rPr lang="pt-BR" sz="2000" dirty="0"/>
              <a:t> como </a:t>
            </a:r>
            <a:r>
              <a:rPr lang="pt-BR" sz="2000" b="1" dirty="0">
                <a:solidFill>
                  <a:schemeClr val="accent6"/>
                </a:solidFill>
              </a:rPr>
              <a:t>negativa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CA1406-6C19-4543-AFC9-ECE099C7E894}" type="slidenum">
              <a:rPr lang="nb-NO" smtClean="0"/>
              <a:pPr>
                <a:defRPr/>
              </a:pPr>
              <a:t>67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611110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Calibri" charset="0"/>
                <a:cs typeface="+mj-cs"/>
              </a:rPr>
              <a:t>Sugestão de Leituras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Seções 4.5, 4.6 (Tan et al., 2006)</a:t>
            </a:r>
          </a:p>
          <a:p>
            <a:pPr eaLnBrk="1" hangingPunct="1">
              <a:defRPr/>
            </a:pPr>
            <a:r>
              <a:rPr lang="en-US">
                <a:cs typeface="+mn-cs"/>
              </a:rPr>
              <a:t>Capítulo 9 (Faceli et al., 2011)</a:t>
            </a: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8E63DF46-9B7C-7C4F-89F4-4B8445BEBDF7}" type="slidenum">
              <a:rPr lang="en-US" sz="1200" smtClean="0">
                <a:solidFill>
                  <a:srgbClr val="898989"/>
                </a:solidFill>
                <a:latin typeface="Calibri" charset="0"/>
              </a:rPr>
              <a:pPr eaLnBrk="1" hangingPunct="1">
                <a:defRPr/>
              </a:pPr>
              <a:t>68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Calibri" charset="0"/>
                <a:cs typeface="+mj-cs"/>
              </a:rPr>
              <a:t>Créditos e Referências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FontTx/>
              <a:buNone/>
              <a:defRPr/>
            </a:pPr>
            <a:r>
              <a:rPr lang="en-US" sz="2400" dirty="0">
                <a:cs typeface="+mn-cs"/>
              </a:rPr>
              <a:t>Slides </a:t>
            </a:r>
            <a:r>
              <a:rPr lang="en-US" sz="2400" dirty="0" err="1">
                <a:cs typeface="+mn-cs"/>
              </a:rPr>
              <a:t>adaptados</a:t>
            </a:r>
            <a:r>
              <a:rPr lang="en-US" sz="2400" dirty="0">
                <a:cs typeface="+mn-cs"/>
              </a:rPr>
              <a:t> dos </a:t>
            </a:r>
            <a:r>
              <a:rPr lang="en-US" sz="2400" dirty="0" err="1">
                <a:cs typeface="+mn-cs"/>
              </a:rPr>
              <a:t>originais</a:t>
            </a:r>
            <a:r>
              <a:rPr lang="en-US" sz="2400" dirty="0">
                <a:cs typeface="+mn-cs"/>
              </a:rPr>
              <a:t> </a:t>
            </a:r>
            <a:r>
              <a:rPr lang="en-US" sz="2400" dirty="0" err="1">
                <a:cs typeface="+mn-cs"/>
              </a:rPr>
              <a:t>gentilmente</a:t>
            </a:r>
            <a:r>
              <a:rPr lang="en-US" sz="2400" dirty="0">
                <a:cs typeface="+mn-cs"/>
              </a:rPr>
              <a:t> </a:t>
            </a:r>
            <a:r>
              <a:rPr lang="en-US" sz="2400" dirty="0" err="1">
                <a:cs typeface="+mn-cs"/>
              </a:rPr>
              <a:t>cedidos</a:t>
            </a:r>
            <a:r>
              <a:rPr lang="en-US" sz="2400" dirty="0">
                <a:cs typeface="+mn-cs"/>
              </a:rPr>
              <a:t> </a:t>
            </a:r>
            <a:r>
              <a:rPr lang="en-US" sz="2400" dirty="0" err="1">
                <a:cs typeface="+mn-cs"/>
              </a:rPr>
              <a:t>por</a:t>
            </a:r>
            <a:r>
              <a:rPr lang="en-US" sz="2400" dirty="0">
                <a:cs typeface="+mn-cs"/>
              </a:rPr>
              <a:t>:</a:t>
            </a:r>
          </a:p>
          <a:p>
            <a:pPr eaLnBrk="1" hangingPunct="1">
              <a:defRPr/>
            </a:pPr>
            <a:r>
              <a:rPr lang="en-US" sz="2400" dirty="0">
                <a:cs typeface="+mn-cs"/>
              </a:rPr>
              <a:t>André </a:t>
            </a:r>
            <a:r>
              <a:rPr lang="en-US" sz="2400" dirty="0" err="1">
                <a:cs typeface="+mn-cs"/>
              </a:rPr>
              <a:t>Carvalho</a:t>
            </a:r>
            <a:r>
              <a:rPr lang="en-US" sz="2400" dirty="0">
                <a:cs typeface="+mn-cs"/>
              </a:rPr>
              <a:t> (ICMC-USP)</a:t>
            </a:r>
          </a:p>
          <a:p>
            <a:pPr eaLnBrk="1" hangingPunct="1">
              <a:defRPr/>
            </a:pPr>
            <a:r>
              <a:rPr lang="en-US" sz="2400" dirty="0"/>
              <a:t>Ricardo </a:t>
            </a:r>
            <a:r>
              <a:rPr lang="en-US" sz="2400" dirty="0" err="1"/>
              <a:t>Campello</a:t>
            </a:r>
            <a:r>
              <a:rPr lang="en-US" sz="2400" dirty="0"/>
              <a:t> (ICMC-USP)</a:t>
            </a:r>
            <a:endParaRPr lang="en-US" sz="2400" dirty="0">
              <a:cs typeface="+mn-cs"/>
            </a:endParaRPr>
          </a:p>
          <a:p>
            <a:pPr marL="0" indent="0" eaLnBrk="1" hangingPunct="1">
              <a:buFontTx/>
              <a:buNone/>
              <a:defRPr/>
            </a:pPr>
            <a:endParaRPr lang="en-US" sz="2400" dirty="0">
              <a:cs typeface="+mn-cs"/>
            </a:endParaRPr>
          </a:p>
          <a:p>
            <a:pPr eaLnBrk="1" hangingPunct="1">
              <a:defRPr/>
            </a:pPr>
            <a:r>
              <a:rPr lang="en-US" sz="2400" dirty="0">
                <a:cs typeface="+mn-cs"/>
              </a:rPr>
              <a:t>Tan, P. N., Steinbach, M., Kumar, V. </a:t>
            </a:r>
            <a:r>
              <a:rPr lang="en-US" sz="2400" b="1" dirty="0">
                <a:cs typeface="+mn-cs"/>
              </a:rPr>
              <a:t>Introduction to Data Mining.</a:t>
            </a:r>
            <a:r>
              <a:rPr lang="en-US" sz="2400" dirty="0">
                <a:cs typeface="+mn-cs"/>
              </a:rPr>
              <a:t> </a:t>
            </a:r>
            <a:r>
              <a:rPr lang="pt-BR" sz="2400" dirty="0" err="1">
                <a:cs typeface="+mn-cs"/>
              </a:rPr>
              <a:t>Addison</a:t>
            </a:r>
            <a:r>
              <a:rPr lang="pt-BR" sz="2400" dirty="0">
                <a:cs typeface="+mn-cs"/>
              </a:rPr>
              <a:t>-Wesley, 2005. 769 p.</a:t>
            </a:r>
          </a:p>
          <a:p>
            <a:pPr marL="0" indent="0" eaLnBrk="1" hangingPunct="1">
              <a:buFontTx/>
              <a:buNone/>
              <a:defRPr/>
            </a:pPr>
            <a:endParaRPr lang="pt-BR" sz="2400" dirty="0">
              <a:cs typeface="+mn-cs"/>
            </a:endParaRPr>
          </a:p>
          <a:p>
            <a:pPr eaLnBrk="1" hangingPunct="1">
              <a:defRPr/>
            </a:pPr>
            <a:r>
              <a:rPr lang="pt-BR" sz="2400" dirty="0" err="1">
                <a:cs typeface="+mn-cs"/>
              </a:rPr>
              <a:t>Faceli</a:t>
            </a:r>
            <a:r>
              <a:rPr lang="pt-BR" sz="2400" dirty="0">
                <a:cs typeface="+mn-cs"/>
              </a:rPr>
              <a:t> et al. </a:t>
            </a:r>
            <a:r>
              <a:rPr lang="pt-BR" sz="2400" b="1" dirty="0">
                <a:cs typeface="+mn-cs"/>
              </a:rPr>
              <a:t>Inteligência Artificial: Uma Abordagem de Aprendizado de Máquina</a:t>
            </a:r>
            <a:r>
              <a:rPr lang="pt-BR" sz="2400" dirty="0">
                <a:cs typeface="+mn-cs"/>
              </a:rPr>
              <a:t>. LTC, 2011. 378 p.</a:t>
            </a:r>
          </a:p>
          <a:p>
            <a:pPr eaLnBrk="1" hangingPunct="1">
              <a:defRPr/>
            </a:pPr>
            <a:endParaRPr lang="pt-BR" sz="2400" dirty="0">
              <a:cs typeface="+mn-cs"/>
            </a:endParaRPr>
          </a:p>
          <a:p>
            <a:pPr marL="0" indent="0" eaLnBrk="1" hangingPunct="1">
              <a:buFontTx/>
              <a:buNone/>
              <a:defRPr/>
            </a:pPr>
            <a:endParaRPr lang="en-US" dirty="0">
              <a:cs typeface="+mn-cs"/>
            </a:endParaRPr>
          </a:p>
          <a:p>
            <a:pPr eaLnBrk="1" hangingPunct="1">
              <a:defRPr/>
            </a:pPr>
            <a:endParaRPr lang="en-US" dirty="0">
              <a:cs typeface="+mn-cs"/>
            </a:endParaRPr>
          </a:p>
          <a:p>
            <a:pPr eaLnBrk="1" hangingPunct="1">
              <a:defRPr/>
            </a:pPr>
            <a:endParaRPr lang="en-US" dirty="0">
              <a:cs typeface="+mn-cs"/>
            </a:endParaRPr>
          </a:p>
        </p:txBody>
      </p:sp>
      <p:sp>
        <p:nvSpPr>
          <p:cNvPr id="114691" name="Slide Number Placehold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A8EC8C6C-5C36-144B-B22C-25838C89762B}" type="slidenum">
              <a:rPr lang="en-US" sz="1200" smtClean="0">
                <a:solidFill>
                  <a:srgbClr val="898989"/>
                </a:solidFill>
                <a:latin typeface="Calibri" charset="0"/>
              </a:rPr>
              <a:pPr eaLnBrk="1" hangingPunct="1">
                <a:defRPr/>
              </a:pPr>
              <a:t>69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648575" cy="1143000"/>
          </a:xfrm>
        </p:spPr>
        <p:txBody>
          <a:bodyPr/>
          <a:lstStyle/>
          <a:p>
            <a:pPr eaLnBrk="1" hangingPunct="1">
              <a:defRPr/>
            </a:pPr>
            <a:r>
              <a:rPr lang="pt-BR" i="1" dirty="0" err="1">
                <a:cs typeface="+mj-cs"/>
              </a:rPr>
              <a:t>Holdout</a:t>
            </a:r>
            <a:endParaRPr lang="pt-BR" i="1" dirty="0">
              <a:cs typeface="+mj-cs"/>
            </a:endParaRPr>
          </a:p>
        </p:txBody>
      </p:sp>
      <p:sp>
        <p:nvSpPr>
          <p:cNvPr id="171213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8001000" cy="4114800"/>
          </a:xfrm>
        </p:spPr>
        <p:txBody>
          <a:bodyPr/>
          <a:lstStyle/>
          <a:p>
            <a:pPr eaLnBrk="1" hangingPunct="1">
              <a:defRPr/>
            </a:pPr>
            <a:r>
              <a:rPr lang="pt-BR" sz="2800" dirty="0">
                <a:cs typeface="+mn-cs"/>
              </a:rPr>
              <a:t>Não é recomendado se dados não forem </a:t>
            </a:r>
            <a:r>
              <a:rPr lang="pt-BR" sz="2800" b="1" dirty="0">
                <a:solidFill>
                  <a:schemeClr val="accent1"/>
                </a:solidFill>
                <a:cs typeface="+mn-cs"/>
              </a:rPr>
              <a:t>abundantes </a:t>
            </a:r>
            <a:r>
              <a:rPr lang="pt-BR" sz="2800" dirty="0">
                <a:cs typeface="+mn-cs"/>
              </a:rPr>
              <a:t>(</a:t>
            </a:r>
            <a:r>
              <a:rPr lang="pt-BR" sz="2800" dirty="0" err="1">
                <a:cs typeface="+mn-cs"/>
              </a:rPr>
              <a:t>ex</a:t>
            </a:r>
            <a:r>
              <a:rPr lang="pt-BR" sz="2800" dirty="0">
                <a:cs typeface="+mn-cs"/>
              </a:rPr>
              <a:t>: milhares de objetos)</a:t>
            </a:r>
          </a:p>
          <a:p>
            <a:pPr eaLnBrk="1" hangingPunct="1">
              <a:defRPr/>
            </a:pPr>
            <a:r>
              <a:rPr lang="pt-BR" sz="2800" dirty="0">
                <a:cs typeface="+mn-cs"/>
              </a:rPr>
              <a:t>Caso aplicado em pequenos volumes de dados:</a:t>
            </a:r>
          </a:p>
          <a:p>
            <a:pPr lvl="1" eaLnBrk="1" hangingPunct="1">
              <a:defRPr/>
            </a:pPr>
            <a:r>
              <a:rPr lang="pt-BR" sz="2400" dirty="0"/>
              <a:t>Poucos objetos são utilizados no treinamento</a:t>
            </a:r>
          </a:p>
          <a:p>
            <a:pPr lvl="1" eaLnBrk="1" hangingPunct="1">
              <a:defRPr/>
            </a:pPr>
            <a:r>
              <a:rPr lang="pt-BR" sz="2400" dirty="0"/>
              <a:t>Modelo torna-se </a:t>
            </a:r>
            <a:r>
              <a:rPr lang="pt-BR" sz="2400" dirty="0">
                <a:solidFill>
                  <a:srgbClr val="FF0000"/>
                </a:solidFill>
              </a:rPr>
              <a:t>sensível</a:t>
            </a:r>
            <a:r>
              <a:rPr lang="pt-BR" sz="2400" dirty="0"/>
              <a:t> à divisão realizada</a:t>
            </a:r>
          </a:p>
          <a:p>
            <a:pPr lvl="2" eaLnBrk="1" hangingPunct="1">
              <a:defRPr/>
            </a:pPr>
            <a:r>
              <a:rPr lang="pt-BR" sz="1800" dirty="0"/>
              <a:t>Quanto menor o conjunto de treinamento, maior a variância (instabilidade / sensibilidade) do modelo obtido</a:t>
            </a:r>
          </a:p>
          <a:p>
            <a:pPr lvl="2" eaLnBrk="1" hangingPunct="1">
              <a:defRPr/>
            </a:pPr>
            <a:r>
              <a:rPr lang="pt-BR" sz="1800" dirty="0"/>
              <a:t>Quanto menor o conjunto de teste, menos confiável é a estimativa de desempenho preditivo sobre dados não vistos</a:t>
            </a:r>
          </a:p>
          <a:p>
            <a:pPr lvl="2" eaLnBrk="1" hangingPunct="1">
              <a:defRPr/>
            </a:pPr>
            <a:r>
              <a:rPr lang="pt-BR" sz="1800" dirty="0"/>
              <a:t>A </a:t>
            </a:r>
            <a:r>
              <a:rPr lang="pt-BR" sz="1800" dirty="0" err="1"/>
              <a:t>solu</a:t>
            </a:r>
            <a:r>
              <a:rPr lang="en-US" sz="1800" dirty="0" err="1"/>
              <a:t>ção</a:t>
            </a:r>
            <a:r>
              <a:rPr lang="en-US" sz="1800" dirty="0"/>
              <a:t> para </a:t>
            </a:r>
            <a:r>
              <a:rPr lang="en-US" sz="1800" dirty="0" err="1"/>
              <a:t>este</a:t>
            </a:r>
            <a:r>
              <a:rPr lang="en-US" sz="1800" dirty="0"/>
              <a:t> </a:t>
            </a:r>
            <a:r>
              <a:rPr lang="en-US" sz="1800" dirty="0" err="1"/>
              <a:t>cenário</a:t>
            </a:r>
            <a:r>
              <a:rPr lang="en-US" sz="1800" dirty="0"/>
              <a:t> </a:t>
            </a:r>
            <a:r>
              <a:rPr lang="en-US" sz="1800" dirty="0" err="1"/>
              <a:t>é</a:t>
            </a:r>
            <a:r>
              <a:rPr lang="en-US" sz="1800" dirty="0"/>
              <a:t> </a:t>
            </a:r>
            <a:r>
              <a:rPr lang="en-US" sz="1800" dirty="0" err="1"/>
              <a:t>utilizar</a:t>
            </a:r>
            <a:r>
              <a:rPr lang="en-US" sz="1800" dirty="0"/>
              <a:t> </a:t>
            </a:r>
            <a:r>
              <a:rPr lang="en-US" sz="1800" dirty="0" err="1"/>
              <a:t>métodos</a:t>
            </a:r>
            <a:r>
              <a:rPr lang="en-US" sz="1800" dirty="0"/>
              <a:t> de re-</a:t>
            </a:r>
            <a:r>
              <a:rPr lang="en-US" sz="1800" dirty="0" err="1"/>
              <a:t>amostragem</a:t>
            </a:r>
            <a:endParaRPr lang="pt-BR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B1F897-B381-9D45-9339-54A639E2A8CF}" type="slidenum">
              <a:rPr lang="pt-BR"/>
              <a:pPr>
                <a:defRPr/>
              </a:pPr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5062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2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04800"/>
            <a:ext cx="7572375" cy="1143000"/>
          </a:xfrm>
        </p:spPr>
        <p:txBody>
          <a:bodyPr/>
          <a:lstStyle/>
          <a:p>
            <a:pPr eaLnBrk="1" hangingPunct="1">
              <a:defRPr/>
            </a:pPr>
            <a:r>
              <a:rPr lang="pt-BR" dirty="0">
                <a:cs typeface="+mj-cs"/>
              </a:rPr>
              <a:t>Métodos de </a:t>
            </a:r>
            <a:r>
              <a:rPr lang="pt-BR" dirty="0" err="1">
                <a:cs typeface="+mj-cs"/>
              </a:rPr>
              <a:t>Re-Amostragem</a:t>
            </a:r>
            <a:endParaRPr lang="pt-BR" dirty="0">
              <a:cs typeface="+mj-cs"/>
            </a:endParaRPr>
          </a:p>
        </p:txBody>
      </p:sp>
      <p:sp>
        <p:nvSpPr>
          <p:cNvPr id="1716227" name="Rectangle 3"/>
          <p:cNvSpPr>
            <a:spLocks noGrp="1" noChangeArrowheads="1"/>
          </p:cNvSpPr>
          <p:nvPr>
            <p:ph idx="1"/>
          </p:nvPr>
        </p:nvSpPr>
        <p:spPr>
          <a:xfrm>
            <a:off x="561975" y="1875404"/>
            <a:ext cx="7772400" cy="4075113"/>
          </a:xfrm>
        </p:spPr>
        <p:txBody>
          <a:bodyPr/>
          <a:lstStyle/>
          <a:p>
            <a:pPr eaLnBrk="1" hangingPunct="1">
              <a:defRPr/>
            </a:pPr>
            <a:r>
              <a:rPr lang="pt-BR" sz="2800" dirty="0">
                <a:cs typeface="+mn-cs"/>
              </a:rPr>
              <a:t>Utilizam </a:t>
            </a:r>
            <a:r>
              <a:rPr lang="pt-BR" sz="2800" dirty="0">
                <a:solidFill>
                  <a:srgbClr val="FF0000"/>
                </a:solidFill>
                <a:cs typeface="+mn-cs"/>
              </a:rPr>
              <a:t>várias partições </a:t>
            </a:r>
            <a:r>
              <a:rPr lang="pt-BR" sz="2800" dirty="0">
                <a:cs typeface="+mn-cs"/>
              </a:rPr>
              <a:t>do conjunto original de dados para criar os conjuntos de treinamento e de teste</a:t>
            </a:r>
          </a:p>
          <a:p>
            <a:pPr lvl="1" eaLnBrk="1" hangingPunct="1">
              <a:defRPr/>
            </a:pPr>
            <a:r>
              <a:rPr lang="pt-BR" sz="2400" i="1" dirty="0" err="1"/>
              <a:t>Random</a:t>
            </a:r>
            <a:r>
              <a:rPr lang="pt-BR" sz="2400" i="1" dirty="0"/>
              <a:t> </a:t>
            </a:r>
            <a:r>
              <a:rPr lang="pt-BR" sz="2400" i="1" dirty="0" err="1"/>
              <a:t>subsampling</a:t>
            </a:r>
            <a:endParaRPr lang="pt-BR" sz="2400" i="1" dirty="0"/>
          </a:p>
          <a:p>
            <a:pPr lvl="1" eaLnBrk="1" hangingPunct="1">
              <a:defRPr/>
            </a:pPr>
            <a:r>
              <a:rPr lang="pt-BR" sz="2400" i="1" dirty="0"/>
              <a:t>Cross-</a:t>
            </a:r>
            <a:r>
              <a:rPr lang="pt-BR" sz="2400" i="1" dirty="0" err="1"/>
              <a:t>validation</a:t>
            </a:r>
            <a:endParaRPr lang="pt-BR" sz="2400" i="1" dirty="0"/>
          </a:p>
          <a:p>
            <a:pPr lvl="2" eaLnBrk="1" hangingPunct="1">
              <a:defRPr/>
            </a:pPr>
            <a:r>
              <a:rPr lang="pt-BR" sz="2000" i="1" dirty="0" err="1"/>
              <a:t>Leave</a:t>
            </a:r>
            <a:r>
              <a:rPr lang="pt-BR" sz="2000" i="1" dirty="0"/>
              <a:t>-</a:t>
            </a:r>
            <a:r>
              <a:rPr lang="pt-BR" sz="2000" i="1" dirty="0" err="1"/>
              <a:t>one</a:t>
            </a:r>
            <a:r>
              <a:rPr lang="pt-BR" sz="2000" i="1" dirty="0"/>
              <a:t>-out</a:t>
            </a:r>
          </a:p>
          <a:p>
            <a:pPr lvl="1" eaLnBrk="1" hangingPunct="1">
              <a:defRPr/>
            </a:pPr>
            <a:r>
              <a:rPr lang="pt-BR" sz="2400" i="1" dirty="0" err="1"/>
              <a:t>Bootstrap</a:t>
            </a:r>
            <a:endParaRPr lang="pt-BR" sz="24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AFA048-DE7E-0F49-A2A4-80B9326E07FE}" type="slidenum">
              <a:rPr lang="pt-BR"/>
              <a:pPr>
                <a:defRPr/>
              </a:pPr>
              <a:t>8</a:t>
            </a:fld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1827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1000" y="1676400"/>
                <a:ext cx="8116888" cy="4572000"/>
              </a:xfrm>
            </p:spPr>
            <p:txBody>
              <a:bodyPr/>
              <a:lstStyle/>
              <a:p>
                <a:pPr eaLnBrk="1" hangingPunct="1">
                  <a:defRPr/>
                </a:pPr>
                <a:r>
                  <a:rPr lang="pt-BR" sz="2900" dirty="0">
                    <a:cs typeface="+mn-cs"/>
                  </a:rPr>
                  <a:t>Múltiplas execuções de </a:t>
                </a:r>
                <a:r>
                  <a:rPr lang="pt-BR" sz="2900" i="1" dirty="0" err="1">
                    <a:cs typeface="+mn-cs"/>
                  </a:rPr>
                  <a:t>holdout</a:t>
                </a:r>
                <a:endParaRPr lang="pt-BR" sz="2900" i="1" dirty="0">
                  <a:cs typeface="+mn-cs"/>
                </a:endParaRPr>
              </a:p>
              <a:p>
                <a:pPr lvl="1" eaLnBrk="1" hangingPunct="1">
                  <a:defRPr/>
                </a:pPr>
                <a:r>
                  <a:rPr lang="pt-BR" sz="2500" b="1" dirty="0">
                    <a:solidFill>
                      <a:schemeClr val="accent5"/>
                    </a:solidFill>
                  </a:rPr>
                  <a:t>V</a:t>
                </a:r>
                <a:r>
                  <a:rPr lang="en-US" sz="2500" b="1" dirty="0" err="1">
                    <a:solidFill>
                      <a:schemeClr val="accent5"/>
                    </a:solidFill>
                  </a:rPr>
                  <a:t>árias</a:t>
                </a:r>
                <a:r>
                  <a:rPr lang="en-US" sz="2500" b="1" dirty="0">
                    <a:solidFill>
                      <a:schemeClr val="accent5"/>
                    </a:solidFill>
                  </a:rPr>
                  <a:t> </a:t>
                </a:r>
                <a:r>
                  <a:rPr lang="pt-BR" sz="2500" b="1" dirty="0">
                    <a:solidFill>
                      <a:schemeClr val="accent5"/>
                    </a:solidFill>
                  </a:rPr>
                  <a:t>partições (</a:t>
                </a:r>
                <a14:m>
                  <m:oMath xmlns:m="http://schemas.openxmlformats.org/officeDocument/2006/math">
                    <m:r>
                      <a:rPr lang="pt-BR" sz="2500" b="1" i="1" dirty="0" smtClean="0">
                        <a:solidFill>
                          <a:schemeClr val="accent5"/>
                        </a:solidFill>
                        <a:latin typeface="Cambria Math" charset="0"/>
                      </a:rPr>
                      <m:t>𝒑</m:t>
                    </m:r>
                  </m:oMath>
                </a14:m>
                <a:r>
                  <a:rPr lang="pt-BR" sz="2500" b="1" dirty="0">
                    <a:solidFill>
                      <a:schemeClr val="accent5"/>
                    </a:solidFill>
                  </a:rPr>
                  <a:t>)</a:t>
                </a:r>
                <a:r>
                  <a:rPr lang="pt-BR" sz="2500" dirty="0"/>
                  <a:t> de treinamento e teste são escolhidas de maneira aleatória</a:t>
                </a:r>
              </a:p>
              <a:p>
                <a:pPr lvl="1" eaLnBrk="1" hangingPunct="1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5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pt-BR" sz="2500" b="0" i="1" smtClean="0">
                            <a:latin typeface="Cambria Math" charset="0"/>
                          </a:rPr>
                          <m:t>𝑡𝑟</m:t>
                        </m:r>
                      </m:sub>
                    </m:sSub>
                    <m:r>
                      <a:rPr lang="pt-BR" sz="2500" b="0" i="1" smtClean="0">
                        <a:latin typeface="Cambria Math" charset="0"/>
                      </a:rPr>
                      <m:t>∩</m:t>
                    </m:r>
                    <m:sSub>
                      <m:sSubPr>
                        <m:ctrlPr>
                          <a:rPr lang="pt-BR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5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pt-BR" sz="2500" b="0" i="1" smtClean="0">
                            <a:latin typeface="Cambria Math" charset="0"/>
                          </a:rPr>
                          <m:t>𝑡𝑒𝑠𝑡</m:t>
                        </m:r>
                      </m:sub>
                    </m:sSub>
                    <m:r>
                      <a:rPr lang="pt-BR" sz="2500" b="0" i="1" smtClean="0">
                        <a:latin typeface="Cambria Math" charset="0"/>
                      </a:rPr>
                      <m:t>=∅</m:t>
                    </m:r>
                  </m:oMath>
                </a14:m>
                <a:endParaRPr lang="pt-BR" sz="2500" dirty="0"/>
              </a:p>
              <a:p>
                <a:pPr lvl="1" eaLnBrk="1" hangingPunct="1">
                  <a:defRPr/>
                </a:pPr>
                <a:r>
                  <a:rPr lang="pt-BR" sz="2500" dirty="0"/>
                  <a:t>Medida de erro é calculada para cada partição</a:t>
                </a:r>
              </a:p>
              <a:p>
                <a:pPr lvl="1" eaLnBrk="1" hangingPunct="1">
                  <a:defRPr/>
                </a:pPr>
                <a:r>
                  <a:rPr lang="pt-BR" sz="2500" dirty="0">
                    <a:solidFill>
                      <a:srgbClr val="FF0000"/>
                    </a:solidFill>
                  </a:rPr>
                  <a:t>Erro de generalização</a:t>
                </a:r>
                <a:r>
                  <a:rPr lang="pt-BR" sz="2500" dirty="0"/>
                  <a:t> estimado é a </a:t>
                </a:r>
                <a:r>
                  <a:rPr lang="pt-BR" sz="2500" dirty="0">
                    <a:solidFill>
                      <a:srgbClr val="FF0000"/>
                    </a:solidFill>
                  </a:rPr>
                  <a:t>média dos erros</a:t>
                </a:r>
                <a:r>
                  <a:rPr lang="pt-BR" sz="2500" dirty="0"/>
                  <a:t> para as diferentes partições</a:t>
                </a:r>
              </a:p>
              <a:p>
                <a:pPr eaLnBrk="1" hangingPunct="1">
                  <a:defRPr/>
                </a:pPr>
                <a:r>
                  <a:rPr lang="pt-BR" sz="2900" dirty="0">
                    <a:cs typeface="+mn-cs"/>
                  </a:rPr>
                  <a:t>Permite uma estimativa de erro mais realista</a:t>
                </a:r>
              </a:p>
              <a:p>
                <a:pPr lvl="1" eaLnBrk="1" hangingPunct="1">
                  <a:defRPr/>
                </a:pPr>
                <a:r>
                  <a:rPr lang="pt-BR" sz="2500" dirty="0"/>
                  <a:t>Por</a:t>
                </a:r>
                <a:r>
                  <a:rPr lang="en-US" sz="2500" dirty="0" err="1"/>
                  <a:t>ém</a:t>
                </a:r>
                <a:r>
                  <a:rPr lang="en-US" sz="2500" dirty="0"/>
                  <a:t>, </a:t>
                </a:r>
                <a:r>
                  <a:rPr lang="en-US" sz="2500" dirty="0" err="1"/>
                  <a:t>não</a:t>
                </a:r>
                <a:r>
                  <a:rPr lang="en-US" sz="2500" dirty="0"/>
                  <a:t> </a:t>
                </a:r>
                <a:r>
                  <a:rPr lang="en-US" sz="2500" dirty="0" err="1"/>
                  <a:t>há</a:t>
                </a:r>
                <a:r>
                  <a:rPr lang="en-US" sz="2500" dirty="0"/>
                  <a:t> </a:t>
                </a:r>
                <a:r>
                  <a:rPr lang="en-US" sz="2500" dirty="0" err="1"/>
                  <a:t>controle</a:t>
                </a:r>
                <a:r>
                  <a:rPr lang="en-US" sz="2500" dirty="0"/>
                  <a:t> do </a:t>
                </a:r>
                <a:r>
                  <a:rPr lang="en-US" sz="2500" dirty="0" err="1"/>
                  <a:t>número</a:t>
                </a:r>
                <a:r>
                  <a:rPr lang="en-US" sz="2500" dirty="0"/>
                  <a:t> de </a:t>
                </a:r>
                <a:r>
                  <a:rPr lang="en-US" sz="2500" dirty="0" err="1"/>
                  <a:t>vezes</a:t>
                </a:r>
                <a:r>
                  <a:rPr lang="en-US" sz="2500" dirty="0"/>
                  <a:t> que </a:t>
                </a:r>
                <a:r>
                  <a:rPr lang="en-US" sz="2500" dirty="0" err="1"/>
                  <a:t>cada</a:t>
                </a:r>
                <a:r>
                  <a:rPr lang="en-US" sz="2500" dirty="0"/>
                  <a:t> </a:t>
                </a:r>
                <a:r>
                  <a:rPr lang="en-US" sz="2500" dirty="0" err="1"/>
                  <a:t>objeto</a:t>
                </a:r>
                <a:r>
                  <a:rPr lang="en-US" sz="2500" dirty="0"/>
                  <a:t> </a:t>
                </a:r>
                <a:r>
                  <a:rPr lang="en-US" sz="2500" dirty="0" err="1"/>
                  <a:t>é</a:t>
                </a:r>
                <a:r>
                  <a:rPr lang="en-US" sz="2500" dirty="0"/>
                  <a:t> </a:t>
                </a:r>
                <a:r>
                  <a:rPr lang="en-US" sz="2500" dirty="0" err="1"/>
                  <a:t>utilizado</a:t>
                </a:r>
                <a:r>
                  <a:rPr lang="en-US" sz="2500" dirty="0"/>
                  <a:t> </a:t>
                </a:r>
                <a:r>
                  <a:rPr lang="en-US" sz="2500" dirty="0" err="1"/>
                  <a:t>nos</a:t>
                </a:r>
                <a:r>
                  <a:rPr lang="en-US" sz="2500" dirty="0"/>
                  <a:t> </a:t>
                </a:r>
                <a:r>
                  <a:rPr lang="en-US" sz="2500" dirty="0" err="1"/>
                  <a:t>conjuntos</a:t>
                </a:r>
                <a:r>
                  <a:rPr lang="en-US" sz="2500" dirty="0"/>
                  <a:t> de </a:t>
                </a:r>
                <a:r>
                  <a:rPr lang="en-US" sz="2500" dirty="0" err="1"/>
                  <a:t>treinamento</a:t>
                </a:r>
                <a:r>
                  <a:rPr lang="en-US" sz="2500" dirty="0"/>
                  <a:t> e teste</a:t>
                </a:r>
                <a:endParaRPr lang="pt-BR" sz="2500" dirty="0">
                  <a:cs typeface="+mn-cs"/>
                </a:endParaRPr>
              </a:p>
            </p:txBody>
          </p:sp>
        </mc:Choice>
        <mc:Fallback xmlns="">
          <p:sp>
            <p:nvSpPr>
              <p:cNvPr id="17182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676400"/>
                <a:ext cx="8116888" cy="4572000"/>
              </a:xfrm>
              <a:blipFill rotWithShape="0">
                <a:blip r:embed="rId3"/>
                <a:stretch>
                  <a:fillRect l="-1427" t="-1333" r="-301" b="-14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BA1A34-D8C5-D645-80F7-838A57AB255D}" type="slidenum">
              <a:rPr lang="pt-BR"/>
              <a:pPr>
                <a:defRPr/>
              </a:pPr>
              <a:t>9</a:t>
            </a:fld>
            <a:endParaRPr lang="pt-BR"/>
          </a:p>
        </p:txBody>
      </p:sp>
      <p:sp>
        <p:nvSpPr>
          <p:cNvPr id="7" name="Título 1"/>
          <p:cNvSpPr txBox="1">
            <a:spLocks/>
          </p:cNvSpPr>
          <p:nvPr/>
        </p:nvSpPr>
        <p:spPr bwMode="auto">
          <a:xfrm>
            <a:off x="609600" y="4270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pt-BR" i="1"/>
              <a:t>Random Subsampling</a:t>
            </a:r>
            <a:endParaRPr lang="pt-BR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Geometrico">
  <a:themeElements>
    <a:clrScheme name="Geometrico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Geometrico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lnDef>
  </a:objectDefaults>
  <a:extraClrSchemeLst>
    <a:extraClrScheme>
      <a:clrScheme name="Geometrico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ometrico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ometrico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ometrico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ometrico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ometrico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ometrico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Geometrico">
  <a:themeElements>
    <a:clrScheme name="Geometrico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Geometrico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lnDef>
  </a:objectDefaults>
  <a:extraClrSchemeLst>
    <a:extraClrScheme>
      <a:clrScheme name="Geometrico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ometrico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ometrico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ometrico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ometrico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ometrico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ometrico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11520</TotalTime>
  <Words>3949</Words>
  <Application>Microsoft Macintosh PowerPoint</Application>
  <PresentationFormat>On-screen Show (4:3)</PresentationFormat>
  <Paragraphs>1321</Paragraphs>
  <Slides>69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3" baseType="lpstr">
      <vt:lpstr>ＭＳ Ｐゴシック</vt:lpstr>
      <vt:lpstr>Arial</vt:lpstr>
      <vt:lpstr>Calibri</vt:lpstr>
      <vt:lpstr>Cambria Math</vt:lpstr>
      <vt:lpstr>Courier New</vt:lpstr>
      <vt:lpstr>Helvetica</vt:lpstr>
      <vt:lpstr>Helvetica Neue</vt:lpstr>
      <vt:lpstr>Tahoma</vt:lpstr>
      <vt:lpstr>Times New Roman</vt:lpstr>
      <vt:lpstr>Wingdings</vt:lpstr>
      <vt:lpstr>Office Theme</vt:lpstr>
      <vt:lpstr>Geometrico</vt:lpstr>
      <vt:lpstr>1_Geometrico</vt:lpstr>
      <vt:lpstr>Document</vt:lpstr>
      <vt:lpstr>Aprendizado  de Máquina Supervisionado  Avaliação de Desempenho  de Modelos Supervisionados</vt:lpstr>
      <vt:lpstr>Aula Passada</vt:lpstr>
      <vt:lpstr>Aula de Hoje</vt:lpstr>
      <vt:lpstr>Desempenho de Modelos Supervisionados</vt:lpstr>
      <vt:lpstr>Protocolos para  Avaliação de Desempenho</vt:lpstr>
      <vt:lpstr>Holdout</vt:lpstr>
      <vt:lpstr>Holdout</vt:lpstr>
      <vt:lpstr>Métodos de Re-Amostragem</vt:lpstr>
      <vt:lpstr>PowerPoint Presentation</vt:lpstr>
      <vt:lpstr>Random Subsampling</vt:lpstr>
      <vt:lpstr>Cross-Validation</vt:lpstr>
      <vt:lpstr>Cross-Validation</vt:lpstr>
      <vt:lpstr>Cross-Validation</vt:lpstr>
      <vt:lpstr>Cross-Validation</vt:lpstr>
      <vt:lpstr>Cross-Validation</vt:lpstr>
      <vt:lpstr>Cross-Validation</vt:lpstr>
      <vt:lpstr>Cross-Validation</vt:lpstr>
      <vt:lpstr>Cross-Validation</vt:lpstr>
      <vt:lpstr>Cross-Validation</vt:lpstr>
      <vt:lpstr>Cross-Validation</vt:lpstr>
      <vt:lpstr>PowerPoint Presentation</vt:lpstr>
      <vt:lpstr>5×2 Cross-Validation</vt:lpstr>
      <vt:lpstr>Bootstrap</vt:lpstr>
      <vt:lpstr>Bootstrap</vt:lpstr>
      <vt:lpstr>.632 Bootstrap</vt:lpstr>
      <vt:lpstr>Estimativa de Erro de Classificação</vt:lpstr>
      <vt:lpstr>Taxa de Classificação Incorreta</vt:lpstr>
      <vt:lpstr>Acurácia</vt:lpstr>
      <vt:lpstr>Tipos de Erros</vt:lpstr>
      <vt:lpstr>Tipos de Erros</vt:lpstr>
      <vt:lpstr>Matriz de Confusão</vt:lpstr>
      <vt:lpstr>Matriz de Confusão</vt:lpstr>
      <vt:lpstr>Matriz de Confusão</vt:lpstr>
      <vt:lpstr>Matriz de Confusão</vt:lpstr>
      <vt:lpstr>Matriz de Confusão Binária</vt:lpstr>
      <vt:lpstr>Matriz de Confusão Binária</vt:lpstr>
      <vt:lpstr>Matriz de Confusão Binária</vt:lpstr>
      <vt:lpstr>Matriz de Confusão Binária</vt:lpstr>
      <vt:lpstr>Matriz de Confusão Binária</vt:lpstr>
      <vt:lpstr>Exercício</vt:lpstr>
      <vt:lpstr>Matriz de Confusão Binária</vt:lpstr>
      <vt:lpstr>Matriz de Confusão Binária</vt:lpstr>
      <vt:lpstr>Matriz de Confusão Binária</vt:lpstr>
      <vt:lpstr>Precision x Recall</vt:lpstr>
      <vt:lpstr>Precision x Recall</vt:lpstr>
      <vt:lpstr>Precision x Recall</vt:lpstr>
      <vt:lpstr>F-Measure</vt:lpstr>
      <vt:lpstr>Resumo das Medidas Apresentadas</vt:lpstr>
      <vt:lpstr>Gráficos ROC</vt:lpstr>
      <vt:lpstr>PowerPoint Presentation</vt:lpstr>
      <vt:lpstr>Gráficos ROC</vt:lpstr>
      <vt:lpstr>Gráficos ROC</vt:lpstr>
      <vt:lpstr>Curvas ROC</vt:lpstr>
      <vt:lpstr>Curvas ROC</vt:lpstr>
      <vt:lpstr>Curvas ROC</vt:lpstr>
      <vt:lpstr>Curvas ROC</vt:lpstr>
      <vt:lpstr>Curvas ROC</vt:lpstr>
      <vt:lpstr>Área sob a Curva ROC (AUC)</vt:lpstr>
      <vt:lpstr>Área sob a Curva ROC (AUC)</vt:lpstr>
      <vt:lpstr>Área Sob Curvas ROC</vt:lpstr>
      <vt:lpstr>Área sob a Curva ROC (AUC)</vt:lpstr>
      <vt:lpstr>Área sob a Curva ROC (AUC)</vt:lpstr>
      <vt:lpstr>Área sob a Curva ROC (AUC)</vt:lpstr>
      <vt:lpstr>Área sob a Curva ROC (AUC)</vt:lpstr>
      <vt:lpstr>Área sob a Curva ROC (AUC)</vt:lpstr>
      <vt:lpstr>Área sob a Curva ROC (AUC)</vt:lpstr>
      <vt:lpstr>Área sob a Curva ROC (AUC)</vt:lpstr>
      <vt:lpstr>Sugestão de Leituras</vt:lpstr>
      <vt:lpstr>Créditos e Referências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Microsoft Office User</cp:lastModifiedBy>
  <cp:revision>796</cp:revision>
  <cp:lastPrinted>2018-10-05T18:47:11Z</cp:lastPrinted>
  <dcterms:created xsi:type="dcterms:W3CDTF">1601-01-01T00:00:00Z</dcterms:created>
  <dcterms:modified xsi:type="dcterms:W3CDTF">2018-10-19T21:18:24Z</dcterms:modified>
</cp:coreProperties>
</file>